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3" r:id="rId4"/>
    <p:sldId id="264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73" autoAdjust="0"/>
  </p:normalViewPr>
  <p:slideViewPr>
    <p:cSldViewPr snapToGrid="0">
      <p:cViewPr varScale="1">
        <p:scale>
          <a:sx n="74" d="100"/>
          <a:sy n="74" d="100"/>
        </p:scale>
        <p:origin x="1042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0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4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9201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92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0236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28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06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1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8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9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4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9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5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F3B13-7E36-4CB1-A31A-4FE272CD73E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4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0E0B-6745-E934-2823-635E17C09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4370"/>
            <a:ext cx="9144000" cy="2387600"/>
          </a:xfrm>
        </p:spPr>
        <p:txBody>
          <a:bodyPr/>
          <a:lstStyle/>
          <a:p>
            <a:r>
              <a:rPr lang="en-US" dirty="0"/>
              <a:t>Sentiment analysis: drug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173DC-33B4-071E-E3AC-87DF677B0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68048"/>
            <a:ext cx="8915399" cy="1126283"/>
          </a:xfrm>
        </p:spPr>
        <p:txBody>
          <a:bodyPr/>
          <a:lstStyle/>
          <a:p>
            <a:r>
              <a:rPr lang="en-US" dirty="0"/>
              <a:t>Jonathan Marks</a:t>
            </a:r>
          </a:p>
        </p:txBody>
      </p:sp>
    </p:spTree>
    <p:extLst>
      <p:ext uri="{BB962C8B-B14F-4D97-AF65-F5344CB8AC3E}">
        <p14:creationId xmlns:p14="http://schemas.microsoft.com/office/powerpoint/2010/main" val="145561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4336-F6D3-A160-7328-B4676DCA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9BA76-000C-18EC-3BF8-281A779DC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869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 hospital or insurance provider</a:t>
            </a:r>
          </a:p>
          <a:p>
            <a:endParaRPr lang="en-US" sz="2400" dirty="0"/>
          </a:p>
          <a:p>
            <a:r>
              <a:rPr lang="en-US" sz="2400" dirty="0"/>
              <a:t>Efficiently extracting numeric ratings from patients' written review.  </a:t>
            </a:r>
          </a:p>
          <a:p>
            <a:endParaRPr lang="en-US" sz="2400" dirty="0"/>
          </a:p>
          <a:p>
            <a:r>
              <a:rPr lang="en-US" sz="2400" dirty="0"/>
              <a:t>To this end we build a model using labelled, numerically, patient reviews.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735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F18B-FC41-F758-1DC6-68ED48F0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947" y="570403"/>
            <a:ext cx="10515600" cy="1325563"/>
          </a:xfrm>
        </p:spPr>
        <p:txBody>
          <a:bodyPr/>
          <a:lstStyle/>
          <a:p>
            <a:r>
              <a:rPr lang="en-US" dirty="0"/>
              <a:t>Data Understanding	/Preprocessing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C8818-3A0B-2A75-470D-66AA45EF1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718" y="166494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The data comes from Drugs.com and is accessed through UCI's website.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160,000 samples</a:t>
            </a:r>
          </a:p>
          <a:p>
            <a:r>
              <a:rPr lang="en-US" sz="2400" dirty="0"/>
              <a:t>Short paragraphs</a:t>
            </a:r>
          </a:p>
          <a:p>
            <a:pPr lvl="1"/>
            <a:r>
              <a:rPr lang="en-US" sz="2200" dirty="0"/>
              <a:t>800 unique conditions and </a:t>
            </a:r>
          </a:p>
          <a:p>
            <a:pPr marL="457200" lvl="1" indent="0">
              <a:buNone/>
            </a:pPr>
            <a:r>
              <a:rPr lang="en-US" sz="2200" dirty="0"/>
              <a:t>3400 unique drugs</a:t>
            </a:r>
          </a:p>
          <a:p>
            <a:endParaRPr lang="en-US" sz="2400" dirty="0"/>
          </a:p>
          <a:p>
            <a:r>
              <a:rPr lang="en-US" sz="2400" dirty="0"/>
              <a:t>Non-normal distribution of target</a:t>
            </a:r>
          </a:p>
          <a:p>
            <a:endParaRPr lang="en-US" sz="2400" dirty="0"/>
          </a:p>
          <a:p>
            <a:r>
              <a:rPr lang="en-US" sz="2400" dirty="0"/>
              <a:t>Text and meta-</a:t>
            </a:r>
            <a:r>
              <a:rPr lang="en-US" sz="2400" dirty="0" err="1"/>
              <a:t>deta</a:t>
            </a:r>
            <a:endParaRPr lang="en-US" sz="2400" dirty="0"/>
          </a:p>
        </p:txBody>
      </p:sp>
      <p:pic>
        <p:nvPicPr>
          <p:cNvPr id="11" name="Picture 10" descr="A graph with blue squares&#10;&#10;Description automatically generated">
            <a:extLst>
              <a:ext uri="{FF2B5EF4-FFF2-40B4-BE49-F238E27FC236}">
                <a16:creationId xmlns:a16="http://schemas.microsoft.com/office/drawing/2014/main" id="{48A82687-3B62-BBA0-8263-6CEE94E5D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144" y="2683761"/>
            <a:ext cx="5202946" cy="377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9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7587-12F8-6639-A767-E70083420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44892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Preprocessing / </a:t>
            </a:r>
            <a:r>
              <a:rPr lang="en-US" dirty="0" err="1"/>
              <a:t>nlp</a:t>
            </a:r>
            <a:r>
              <a:rPr lang="en-US" dirty="0"/>
              <a:t>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DC617-CABC-4807-C27A-A55AFBD29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285588"/>
            <a:ext cx="8915400" cy="3434202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A403FB-6AB1-A0DA-BEDD-D46198016A5B}"/>
              </a:ext>
            </a:extLst>
          </p:cNvPr>
          <p:cNvSpPr txBox="1"/>
          <p:nvPr/>
        </p:nvSpPr>
        <p:spPr>
          <a:xfrm>
            <a:off x="3335092" y="2090767"/>
            <a:ext cx="2608891" cy="763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Tokenizing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067B3-04AE-4CBA-24E2-9079A9DE26FA}"/>
              </a:ext>
            </a:extLst>
          </p:cNvPr>
          <p:cNvSpPr txBox="1"/>
          <p:nvPr/>
        </p:nvSpPr>
        <p:spPr>
          <a:xfrm>
            <a:off x="2935437" y="3849825"/>
            <a:ext cx="91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TF-IDF	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940297-7A5F-CDA5-02BD-69F253338FA9}"/>
              </a:ext>
            </a:extLst>
          </p:cNvPr>
          <p:cNvSpPr txBox="1"/>
          <p:nvPr/>
        </p:nvSpPr>
        <p:spPr>
          <a:xfrm>
            <a:off x="4952614" y="3430730"/>
            <a:ext cx="26088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Word embeddings	</a:t>
            </a:r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F6F5A7-3443-A0A1-4C21-F81C678E56C7}"/>
              </a:ext>
            </a:extLst>
          </p:cNvPr>
          <p:cNvSpPr txBox="1"/>
          <p:nvPr/>
        </p:nvSpPr>
        <p:spPr>
          <a:xfrm>
            <a:off x="5952259" y="327140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286A74-3700-B74A-FE66-C38E77A7BB0A}"/>
              </a:ext>
            </a:extLst>
          </p:cNvPr>
          <p:cNvCxnSpPr/>
          <p:nvPr/>
        </p:nvCxnSpPr>
        <p:spPr>
          <a:xfrm>
            <a:off x="4753839" y="314325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BEC881-78B4-BE92-1848-0B5B2492FCE6}"/>
              </a:ext>
            </a:extLst>
          </p:cNvPr>
          <p:cNvCxnSpPr/>
          <p:nvPr/>
        </p:nvCxnSpPr>
        <p:spPr>
          <a:xfrm>
            <a:off x="3264400" y="3233304"/>
            <a:ext cx="144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3FA60F-F0D7-B346-1386-207C5A7A8669}"/>
              </a:ext>
            </a:extLst>
          </p:cNvPr>
          <p:cNvSpPr txBox="1"/>
          <p:nvPr/>
        </p:nvSpPr>
        <p:spPr>
          <a:xfrm>
            <a:off x="5612163" y="5112050"/>
            <a:ext cx="4621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Queen is to king as women is to man.</a:t>
            </a:r>
          </a:p>
        </p:txBody>
      </p:sp>
    </p:spTree>
    <p:extLst>
      <p:ext uri="{BB962C8B-B14F-4D97-AF65-F5344CB8AC3E}">
        <p14:creationId xmlns:p14="http://schemas.microsoft.com/office/powerpoint/2010/main" val="229495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D866-B23C-04F2-8CFE-1835F217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33441"/>
            <a:ext cx="8911687" cy="1280890"/>
          </a:xfrm>
        </p:spPr>
        <p:txBody>
          <a:bodyPr/>
          <a:lstStyle/>
          <a:p>
            <a:r>
              <a:rPr lang="en-US" dirty="0"/>
              <a:t>RMSE cross-model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69944-AFB6-4D20-A5D9-9DE739DCA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Baseline model performs best.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8349F7-8044-E12A-E301-9026047A3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644760"/>
              </p:ext>
            </p:extLst>
          </p:nvPr>
        </p:nvGraphicFramePr>
        <p:xfrm>
          <a:off x="513533" y="2887625"/>
          <a:ext cx="11499246" cy="3843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442">
                  <a:extLst>
                    <a:ext uri="{9D8B030D-6E8A-4147-A177-3AD203B41FA5}">
                      <a16:colId xmlns:a16="http://schemas.microsoft.com/office/drawing/2014/main" val="1707648186"/>
                    </a:ext>
                  </a:extLst>
                </a:gridCol>
                <a:gridCol w="2183364">
                  <a:extLst>
                    <a:ext uri="{9D8B030D-6E8A-4147-A177-3AD203B41FA5}">
                      <a16:colId xmlns:a16="http://schemas.microsoft.com/office/drawing/2014/main" val="1820434955"/>
                    </a:ext>
                  </a:extLst>
                </a:gridCol>
                <a:gridCol w="1913817">
                  <a:extLst>
                    <a:ext uri="{9D8B030D-6E8A-4147-A177-3AD203B41FA5}">
                      <a16:colId xmlns:a16="http://schemas.microsoft.com/office/drawing/2014/main" val="2522021020"/>
                    </a:ext>
                  </a:extLst>
                </a:gridCol>
                <a:gridCol w="1916541">
                  <a:extLst>
                    <a:ext uri="{9D8B030D-6E8A-4147-A177-3AD203B41FA5}">
                      <a16:colId xmlns:a16="http://schemas.microsoft.com/office/drawing/2014/main" val="1348581343"/>
                    </a:ext>
                  </a:extLst>
                </a:gridCol>
                <a:gridCol w="1916541">
                  <a:extLst>
                    <a:ext uri="{9D8B030D-6E8A-4147-A177-3AD203B41FA5}">
                      <a16:colId xmlns:a16="http://schemas.microsoft.com/office/drawing/2014/main" val="1705823642"/>
                    </a:ext>
                  </a:extLst>
                </a:gridCol>
                <a:gridCol w="1916541">
                  <a:extLst>
                    <a:ext uri="{9D8B030D-6E8A-4147-A177-3AD203B41FA5}">
                      <a16:colId xmlns:a16="http://schemas.microsoft.com/office/drawing/2014/main" val="2523711392"/>
                    </a:ext>
                  </a:extLst>
                </a:gridCol>
              </a:tblGrid>
              <a:tr h="415019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215611" marR="215611" marT="41564" marB="41564"/>
                </a:tc>
                <a:tc gridSpan="3">
                  <a:txBody>
                    <a:bodyPr/>
                    <a:lstStyle/>
                    <a:p>
                      <a:r>
                        <a:rPr lang="en-US" sz="1700" dirty="0"/>
                        <a:t>No word embeddings (TF-IDF)</a:t>
                      </a:r>
                    </a:p>
                  </a:txBody>
                  <a:tcPr marL="100584" marR="100584" marT="50292" marB="50292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700" dirty="0"/>
                        <a:t>Word embeddings</a:t>
                      </a:r>
                    </a:p>
                  </a:txBody>
                  <a:tcPr marL="100584" marR="100584" marT="50292" marB="50292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643099"/>
                  </a:ext>
                </a:extLst>
              </a:tr>
              <a:tr h="1142965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Baseline linear regression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Decision Tree Regressor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Random Forest Regressor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linear regression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Decision Tree Regressor </a:t>
                      </a:r>
                    </a:p>
                  </a:txBody>
                  <a:tcPr marL="215611" marR="215611" marT="41564" marB="41564"/>
                </a:tc>
                <a:extLst>
                  <a:ext uri="{0D108BD9-81ED-4DB2-BD59-A6C34878D82A}">
                    <a16:rowId xmlns:a16="http://schemas.microsoft.com/office/drawing/2014/main" val="3448773869"/>
                  </a:ext>
                </a:extLst>
              </a:tr>
              <a:tr h="613045">
                <a:tc>
                  <a:txBody>
                    <a:bodyPr/>
                    <a:lstStyle/>
                    <a:p>
                      <a:r>
                        <a:rPr lang="en-US" sz="1700" dirty="0"/>
                        <a:t>Train </a:t>
                      </a:r>
                      <a:r>
                        <a:rPr lang="en-US" sz="1700" dirty="0" err="1"/>
                        <a:t>rmse</a:t>
                      </a:r>
                      <a:endParaRPr lang="en-US" sz="1700" dirty="0"/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2.84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3.38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3.44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3.03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3.14</a:t>
                      </a:r>
                    </a:p>
                  </a:txBody>
                  <a:tcPr marL="215611" marR="215611" marT="41564" marB="41564"/>
                </a:tc>
                <a:extLst>
                  <a:ext uri="{0D108BD9-81ED-4DB2-BD59-A6C34878D82A}">
                    <a16:rowId xmlns:a16="http://schemas.microsoft.com/office/drawing/2014/main" val="2522166840"/>
                  </a:ext>
                </a:extLst>
              </a:tr>
              <a:tr h="1672884">
                <a:tc>
                  <a:txBody>
                    <a:bodyPr/>
                    <a:lstStyle/>
                    <a:p>
                      <a:r>
                        <a:rPr lang="en-US" sz="1700" dirty="0"/>
                        <a:t>Val </a:t>
                      </a:r>
                      <a:r>
                        <a:rPr lang="en-US" sz="1700" dirty="0" err="1"/>
                        <a:t>rmse</a:t>
                      </a:r>
                      <a:endParaRPr lang="en-US" sz="1700" dirty="0"/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2.88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3.38 (3.09 w/deeper tree (5 leaves).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3.44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3.10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3.22</a:t>
                      </a:r>
                    </a:p>
                  </a:txBody>
                  <a:tcPr marL="215611" marR="215611" marT="41564" marB="41564"/>
                </a:tc>
                <a:extLst>
                  <a:ext uri="{0D108BD9-81ED-4DB2-BD59-A6C34878D82A}">
                    <a16:rowId xmlns:a16="http://schemas.microsoft.com/office/drawing/2014/main" val="207152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880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C024-232F-1F60-3B4A-12E3BD0A8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237" y="607725"/>
            <a:ext cx="10515600" cy="1325563"/>
          </a:xfrm>
        </p:spPr>
        <p:txBody>
          <a:bodyPr/>
          <a:lstStyle/>
          <a:p>
            <a:r>
              <a:rPr lang="en-US" dirty="0"/>
              <a:t>Recommendations/future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A9001-AE69-7DB6-06F7-D9E33AAB7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657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Deployment of baseline model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Gather insights on how patients rate drugs</a:t>
            </a:r>
          </a:p>
          <a:p>
            <a:pPr lvl="1"/>
            <a:r>
              <a:rPr lang="en-US" sz="2400" dirty="0"/>
              <a:t>“Doctor”, “horrible”, “worse”, “love”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Combine the </a:t>
            </a:r>
            <a:r>
              <a:rPr lang="en-US" sz="2600" dirty="0" err="1"/>
              <a:t>tf-idf</a:t>
            </a:r>
            <a:r>
              <a:rPr lang="en-US" sz="2600" dirty="0"/>
              <a:t> and word embedding models.</a:t>
            </a:r>
          </a:p>
        </p:txBody>
      </p:sp>
    </p:spTree>
    <p:extLst>
      <p:ext uri="{BB962C8B-B14F-4D97-AF65-F5344CB8AC3E}">
        <p14:creationId xmlns:p14="http://schemas.microsoft.com/office/powerpoint/2010/main" val="372026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87BE-0EC9-3406-FE3E-F3A786FC4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914" y="654372"/>
            <a:ext cx="10515600" cy="1325563"/>
          </a:xfrm>
        </p:spPr>
        <p:txBody>
          <a:bodyPr/>
          <a:lstStyle/>
          <a:p>
            <a:r>
              <a:rPr lang="en-US" dirty="0"/>
              <a:t>Thank you,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DCCC3-0AFA-7201-B91A-75683D6E4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457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2883</TotalTime>
  <Words>192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Sentiment analysis: drug reviews</vt:lpstr>
      <vt:lpstr>Business Problem </vt:lpstr>
      <vt:lpstr>Data Understanding /Preprocessing</vt:lpstr>
      <vt:lpstr>Preprocessing / nlp techniques</vt:lpstr>
      <vt:lpstr>RMSE cross-model comparisons</vt:lpstr>
      <vt:lpstr>Recommendations/future work</vt:lpstr>
      <vt:lpstr>Thank you,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Marks</dc:creator>
  <cp:lastModifiedBy>Jonathan Marks</cp:lastModifiedBy>
  <cp:revision>10</cp:revision>
  <dcterms:created xsi:type="dcterms:W3CDTF">2023-10-22T20:27:18Z</dcterms:created>
  <dcterms:modified xsi:type="dcterms:W3CDTF">2023-10-25T21:54:39Z</dcterms:modified>
</cp:coreProperties>
</file>