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70" r:id="rId4"/>
    <p:sldId id="271" r:id="rId5"/>
    <p:sldId id="272" r:id="rId6"/>
    <p:sldId id="281" r:id="rId7"/>
    <p:sldId id="274" r:id="rId8"/>
    <p:sldId id="282" r:id="rId9"/>
    <p:sldId id="283" r:id="rId10"/>
    <p:sldId id="276" r:id="rId11"/>
    <p:sldId id="280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76" d="100"/>
          <a:sy n="76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71164-4CDA-4FCA-8EDA-2913C809930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1BA2-DF31-4A6A-B029-3C10AB4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7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100" dirty="0"/>
          </a:p>
          <a:p>
            <a:r>
              <a:rPr lang="en-US" sz="2600" dirty="0"/>
              <a:t>Second model: </a:t>
            </a:r>
          </a:p>
          <a:p>
            <a:pPr lvl="1"/>
            <a:r>
              <a:rPr lang="en-US" sz="2100" dirty="0"/>
              <a:t>Add to previous, variables with price correlation greater than .25 and </a:t>
            </a:r>
            <a:r>
              <a:rPr lang="en-US" sz="2100" dirty="0" err="1"/>
              <a:t>sqft_living</a:t>
            </a:r>
            <a:r>
              <a:rPr lang="en-US" sz="2100" dirty="0"/>
              <a:t> correlation less than .75 to increase </a:t>
            </a:r>
            <a:r>
              <a:rPr lang="en-US" sz="2100" dirty="0" err="1"/>
              <a:t>rsquared</a:t>
            </a:r>
            <a:endParaRPr lang="en-US" sz="2100" dirty="0"/>
          </a:p>
          <a:p>
            <a:r>
              <a:rPr lang="en-US" sz="2600" dirty="0"/>
              <a:t>Third Model: </a:t>
            </a:r>
          </a:p>
          <a:p>
            <a:pPr lvl="1"/>
            <a:r>
              <a:rPr lang="en-US" sz="2200" dirty="0"/>
              <a:t>Log price/</a:t>
            </a:r>
            <a:r>
              <a:rPr lang="en-US" sz="2200" dirty="0" err="1"/>
              <a:t>sqft</a:t>
            </a:r>
            <a:r>
              <a:rPr lang="en-US" sz="2200" dirty="0"/>
              <a:t> living variables</a:t>
            </a:r>
          </a:p>
          <a:p>
            <a:pPr lvl="1"/>
            <a:r>
              <a:rPr lang="en-US" sz="2100" dirty="0"/>
              <a:t>Based on non-linearity issues (in residual plots and part regress) and non- normal issues in histograms</a:t>
            </a:r>
          </a:p>
          <a:p>
            <a:r>
              <a:rPr lang="en-US" sz="2600" dirty="0"/>
              <a:t>Fourth Model: </a:t>
            </a:r>
          </a:p>
          <a:p>
            <a:pPr lvl="1"/>
            <a:r>
              <a:rPr lang="en-US" sz="2100" dirty="0"/>
              <a:t>More log </a:t>
            </a:r>
            <a:r>
              <a:rPr lang="en-US" sz="2100" dirty="0" err="1"/>
              <a:t>tranformed</a:t>
            </a:r>
            <a:r>
              <a:rPr lang="en-US" sz="2100" dirty="0"/>
              <a:t> variables (</a:t>
            </a:r>
            <a:r>
              <a:rPr lang="en-US" sz="2100" dirty="0" err="1"/>
              <a:t>sqft_patio,sqft_garage</a:t>
            </a:r>
            <a:r>
              <a:rPr lang="en-US" sz="21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51BA2-DF31-4A6A-B029-3C10AB406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6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C8F-BDB0-1250-8BB5-429ADC5F5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7F21B-9644-72E4-F982-01FF4F06C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34A6-A84A-87DF-1851-DE310FE4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E6B3-CEFE-99AC-6600-5C782D8B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6773-0760-7885-077A-6CFFAFE9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09A7-894B-B7D1-B7E0-71F594AD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18AD-34E0-B3E3-0C15-2C014E1FB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1939-7C2C-DE3E-D448-C6DDB020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EE29-632C-F0FA-3F96-CE5F9E76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6F69-5FE5-FF23-4278-4ED7B932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2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1F10E-2DEF-EF51-181B-84F28887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051A-5409-B1BB-3648-ECF87017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87A1-26BA-14C2-D230-88E9D0A7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5E53-D33C-5337-BF17-9756BEE1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B079-AF0C-A3A4-7017-D21A8BB0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486-38D3-AB85-1306-DB042933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8AC8-ED7E-7AAD-A99F-889DCBED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FBD7-6750-2079-EDD4-51466FFB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55E4-A75A-D626-689C-E639717A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AC4F-633C-7110-79E3-CF73F9A4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E21E-8DEE-D015-7D50-19F8761D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B2DB-7C4C-2230-BE49-1762C181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2C08-782E-8A85-CCD0-9AA11F7B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486A-B0D1-E5FF-C113-12AEEBD9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4C40-E7EC-6AA2-37D2-1987EDA3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C595-8DE0-3D90-704A-2FE6E85B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9CFE-5BC7-9F58-15CF-974B488BF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70A96-E0DD-A9E1-587D-7BF930EB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DCE6-ABA3-ADA8-FFDF-2E043DA5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07A69-BEAC-8D17-A493-4F622157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E46E6-16ED-6E2B-B3E3-9C027B73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3FCC-3CEA-C526-E30D-C46C0DB2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DF32A-4E7A-197A-778E-B61E2B48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78C4A-CDC5-9FB5-8573-45E05A56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3B751-38F9-D8FD-3AD2-0B334CC0F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18019-E2BA-74D7-0D38-8D5CAE367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1EBAB-A806-70C7-1B26-991A37FE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93108-C0E8-DAF8-F9A2-56EF569C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964A9-7813-7A81-67CD-8FB4DF9F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4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04B5-26FB-EBA1-A3D0-9EBD78DD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53C89-DCA2-4231-2707-5D665CAD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2E4D-29D6-3A68-84D7-D12500A5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317BC-363A-9AA8-523F-DEED09D4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5B26-7DE0-B7DD-662D-C0AA2707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BCAB-E07D-3AFD-182C-4C648372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3D446-4FDF-9CF6-39A6-5F108D4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0F1A-6359-B968-AF9A-44D4E6A8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123B-E49C-22CF-05FE-429B7247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E6CE-87B2-4B69-0A77-2DA949B8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F4C75-76B5-9CFD-A756-600BE0C3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A827F-9A75-090B-4174-1A0BF3A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1EC6-7591-58D1-7959-86835F1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6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3B9B-6370-3574-EB71-E33FA12A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2F214-049A-05BA-915B-0E0744FC4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8169-67E3-4B72-7592-EDCD3E90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A9FE5-D081-E80C-CD81-FFD99EAB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9DF3B-E508-259A-7636-68A42456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1977F-2158-7823-4D44-8D36A291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44FA8-02C8-51D5-D5CD-50F4BAC7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03A9-F156-BDC7-4AAF-FDCE24443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C8C9-C854-3462-7739-8A2018AFA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361F-08D5-4065-820A-944504E150E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AD77-F8D3-D271-FE6A-CF00B7874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7A7E-A656-2518-F625-30A053CC3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0CAA9-F26E-9E3E-3F3D-427D0F1CA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BC25C-E959-A612-C0BA-CA0DA0B5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Analysis of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F331F-071F-5097-4896-B4C9082B6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6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515C-3C6F-C4EA-606F-A45E20C7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45E2-C6E2-0810-38F3-9B7D8DE6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Establish a better interpretation of the root mean squared error. </a:t>
            </a:r>
          </a:p>
          <a:p>
            <a:r>
              <a:rPr lang="en-US" dirty="0"/>
              <a:t>Further analyze the negative coefficient of garage size variable.</a:t>
            </a:r>
          </a:p>
          <a:p>
            <a:r>
              <a:rPr lang="en-US" dirty="0"/>
              <a:t>Testing interaction variables (e.g. differing lot sizes and house sizes for different geographic areas.)</a:t>
            </a:r>
          </a:p>
        </p:txBody>
      </p:sp>
    </p:spTree>
    <p:extLst>
      <p:ext uri="{BB962C8B-B14F-4D97-AF65-F5344CB8AC3E}">
        <p14:creationId xmlns:p14="http://schemas.microsoft.com/office/powerpoint/2010/main" val="146381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8CAC-4072-3078-91BE-AA151AF3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you/Questions?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E343-1351-D256-E2C3-D9DB6AA6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Business understanding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client is a housing planner </a:t>
            </a:r>
          </a:p>
          <a:p>
            <a:pPr lvl="1"/>
            <a:r>
              <a:rPr lang="en-US" sz="1800" dirty="0"/>
              <a:t>Must set prices and wants to use market data </a:t>
            </a:r>
          </a:p>
          <a:p>
            <a:pPr lvl="1"/>
            <a:r>
              <a:rPr lang="en-US" sz="1800" dirty="0"/>
              <a:t>It is necessary to know the impact on the housing price of various real estate metrics</a:t>
            </a:r>
          </a:p>
        </p:txBody>
      </p:sp>
    </p:spTree>
    <p:extLst>
      <p:ext uri="{BB962C8B-B14F-4D97-AF65-F5344CB8AC3E}">
        <p14:creationId xmlns:p14="http://schemas.microsoft.com/office/powerpoint/2010/main" val="49890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3" y="470693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Data understanding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685" y="-653763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Housing data from a Northwestern county. </a:t>
            </a:r>
          </a:p>
          <a:p>
            <a:r>
              <a:rPr lang="en-US" sz="2400" dirty="0">
                <a:latin typeface="+mj-lt"/>
              </a:rPr>
              <a:t>Key variables: </a:t>
            </a:r>
            <a:r>
              <a:rPr lang="en-US" sz="2400" b="0" i="0" dirty="0">
                <a:effectLst/>
                <a:latin typeface="+mj-lt"/>
              </a:rPr>
              <a:t>price, square footage and quality</a:t>
            </a:r>
            <a:r>
              <a:rPr lang="en-US" sz="2400" dirty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Each row of data represents a different house sold.</a:t>
            </a:r>
          </a:p>
          <a:p>
            <a:pPr lvl="1"/>
            <a:r>
              <a:rPr lang="en-US" dirty="0">
                <a:latin typeface="+mj-lt"/>
              </a:rPr>
              <a:t>Within past few years</a:t>
            </a:r>
          </a:p>
          <a:p>
            <a:pPr lvl="1"/>
            <a:r>
              <a:rPr lang="en-US" dirty="0">
                <a:latin typeface="+mj-lt"/>
              </a:rPr>
              <a:t>About 30,000 in data set.</a:t>
            </a:r>
          </a:p>
          <a:p>
            <a:r>
              <a:rPr lang="en-US" sz="2400" dirty="0">
                <a:latin typeface="+mj-lt"/>
              </a:rPr>
              <a:t>nearly all observations within Greater Seattle, outliers cut.</a:t>
            </a:r>
          </a:p>
          <a:p>
            <a:pPr lvl="1"/>
            <a:r>
              <a:rPr lang="en-US" sz="2000" dirty="0">
                <a:latin typeface="+mj-lt"/>
              </a:rPr>
              <a:t>high price center zone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69DFA3-B52C-C2F9-6333-09734427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02" y="3226150"/>
            <a:ext cx="4492490" cy="352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9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Modelling Overview: Linear regressions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804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600" dirty="0"/>
              <a:t>Baseline model</a:t>
            </a:r>
          </a:p>
          <a:p>
            <a:pPr lvl="1"/>
            <a:r>
              <a:rPr lang="en-US" sz="2100" dirty="0"/>
              <a:t>'</a:t>
            </a:r>
            <a:r>
              <a:rPr lang="en-US" sz="2100" dirty="0" err="1"/>
              <a:t>sqft_living</a:t>
            </a:r>
            <a:r>
              <a:rPr lang="en-US" sz="2100" dirty="0"/>
              <a:t>’</a:t>
            </a:r>
          </a:p>
          <a:p>
            <a:r>
              <a:rPr lang="en-US" sz="2500" dirty="0"/>
              <a:t>Intermediate models:</a:t>
            </a:r>
          </a:p>
          <a:p>
            <a:pPr lvl="1"/>
            <a:r>
              <a:rPr lang="en-US" sz="2100" dirty="0"/>
              <a:t>Add new numeric variables and conservatively log transform move variables with each iteration.</a:t>
            </a:r>
          </a:p>
          <a:p>
            <a:pPr lvl="1"/>
            <a:r>
              <a:rPr lang="en-US" sz="2100" dirty="0"/>
              <a:t>to improve on linearity issue and </a:t>
            </a:r>
            <a:r>
              <a:rPr lang="en-US" sz="2100" dirty="0" err="1"/>
              <a:t>heteroskedaticity</a:t>
            </a:r>
            <a:r>
              <a:rPr lang="en-US" sz="2100" dirty="0"/>
              <a:t> issues and non-normality issues and to improve </a:t>
            </a:r>
            <a:r>
              <a:rPr lang="en-US" sz="2100" dirty="0" err="1"/>
              <a:t>rsquared</a:t>
            </a:r>
            <a:r>
              <a:rPr lang="en-US" sz="2100" dirty="0"/>
              <a:t>.</a:t>
            </a:r>
          </a:p>
          <a:p>
            <a:r>
              <a:rPr lang="en-US" sz="2600" dirty="0"/>
              <a:t>Final model: </a:t>
            </a:r>
          </a:p>
          <a:p>
            <a:pPr lvl="1"/>
            <a:r>
              <a:rPr lang="en-US" sz="2100" dirty="0"/>
              <a:t>Log all numerical variables from prior model</a:t>
            </a:r>
          </a:p>
          <a:p>
            <a:pPr lvl="1"/>
            <a:r>
              <a:rPr lang="en-US" sz="2100" dirty="0"/>
              <a:t>Add categorical variables Waterfront and Jumbo to increase </a:t>
            </a:r>
            <a:r>
              <a:rPr lang="en-US" sz="2100" dirty="0" err="1"/>
              <a:t>rsquared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to improve on non-normality(despite improvement) and some </a:t>
            </a:r>
            <a:r>
              <a:rPr lang="en-US" sz="2100" dirty="0" err="1"/>
              <a:t>heteroskedaticity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5847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Linear regression model assumptions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81512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Final model </a:t>
            </a:r>
            <a:r>
              <a:rPr lang="en-US" sz="2400" dirty="0" err="1"/>
              <a:t>heteroskedacities</a:t>
            </a:r>
            <a:r>
              <a:rPr lang="en-US" sz="2400" dirty="0"/>
              <a:t>, linearity, and normality of residuals are improved from the baseline model.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Residual histogram appears normally distributed, and is improved from previous model, however J-B test still failed suggesting non-normality.</a:t>
            </a:r>
          </a:p>
          <a:p>
            <a:endParaRPr lang="en-US" sz="2400" dirty="0"/>
          </a:p>
          <a:p>
            <a:r>
              <a:rPr lang="en-US" sz="2400" dirty="0"/>
              <a:t>Multicollinearity is low, all correlations below .75.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95EA61-5177-F77E-610F-94FC411D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058" y="1880118"/>
            <a:ext cx="3072384" cy="237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C85B750-25C9-0779-C8E7-A7402FB9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96" y="1971869"/>
            <a:ext cx="2834824" cy="21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2600" dirty="0"/>
              <a:t>Final model &amp; Results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B9E7D46-F735-CFBC-A86B-F4333FE7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B8471-FA7E-7EFA-5DFC-2C157DDA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85" y="319088"/>
            <a:ext cx="4756233" cy="60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1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29F6-F10D-997B-0FE2-FCA7CF55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C332-083F-AA12-10A0-8E4644EA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  <a:p>
            <a:pPr lvl="1"/>
            <a:r>
              <a:rPr lang="en-US" dirty="0" err="1"/>
              <a:t>Rsq</a:t>
            </a:r>
            <a:r>
              <a:rPr lang="en-US" dirty="0"/>
              <a:t>:</a:t>
            </a:r>
            <a:r>
              <a:rPr lang="en-US" b="1" dirty="0"/>
              <a:t> 0.51</a:t>
            </a:r>
            <a:endParaRPr lang="en-US" dirty="0"/>
          </a:p>
          <a:p>
            <a:pPr lvl="2"/>
            <a:r>
              <a:rPr lang="en-US" dirty="0"/>
              <a:t> This means the model accounts for </a:t>
            </a:r>
            <a:r>
              <a:rPr lang="en-US" b="1" dirty="0"/>
              <a:t>51% of the variation</a:t>
            </a:r>
            <a:r>
              <a:rPr lang="en-US" dirty="0"/>
              <a:t> in the dependent variable.</a:t>
            </a:r>
          </a:p>
          <a:p>
            <a:pPr lvl="2"/>
            <a:r>
              <a:rPr lang="en-US" dirty="0"/>
              <a:t>Compared to baseline model of  0.38.</a:t>
            </a:r>
          </a:p>
          <a:p>
            <a:pPr lvl="1"/>
            <a:r>
              <a:rPr lang="en-US" dirty="0"/>
              <a:t>Mean squared error: </a:t>
            </a:r>
            <a:r>
              <a:rPr lang="en-US" b="1" dirty="0"/>
              <a:t>0.41.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This is a measure of how far off the predictions of log(price) are from the actual log(price).</a:t>
            </a:r>
          </a:p>
          <a:p>
            <a:pPr lvl="1"/>
            <a:r>
              <a:rPr lang="en-US" dirty="0"/>
              <a:t>Root mean squared error: </a:t>
            </a:r>
            <a:r>
              <a:rPr lang="en-US" b="1" dirty="0"/>
              <a:t>0.64</a:t>
            </a:r>
          </a:p>
          <a:p>
            <a:pPr lvl="2"/>
            <a:r>
              <a:rPr lang="en-US" dirty="0"/>
              <a:t> This is about the average of how far off the predictions of log(price) are from the actual log(price).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9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3B92-A737-1B3F-F897-5B7E8D7F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365125"/>
            <a:ext cx="10515600" cy="1325563"/>
          </a:xfrm>
        </p:spPr>
        <p:txBody>
          <a:bodyPr/>
          <a:lstStyle/>
          <a:p>
            <a:r>
              <a:rPr lang="en-US" dirty="0"/>
              <a:t>Interpretation of Coefficients</a:t>
            </a:r>
          </a:p>
        </p:txBody>
      </p:sp>
      <p:pic>
        <p:nvPicPr>
          <p:cNvPr id="4" name="Content Placeholder 3" descr="A picture containing text, screenshot, number, font">
            <a:extLst>
              <a:ext uri="{FF2B5EF4-FFF2-40B4-BE49-F238E27FC236}">
                <a16:creationId xmlns:a16="http://schemas.microsoft.com/office/drawing/2014/main" id="{F9B37FEB-BA40-600D-E8ED-59C60EB34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2" y="1887794"/>
            <a:ext cx="7760262" cy="45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4C3B-7250-0F16-9611-68C47733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10E8-E2D7-2C15-73FC-9D01235A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/>
          <a:lstStyle/>
          <a:p>
            <a:r>
              <a:rPr lang="en-US" dirty="0"/>
              <a:t>To determine a price of a house, take a similar house with about 10% less </a:t>
            </a:r>
            <a:r>
              <a:rPr lang="en-US" dirty="0" err="1"/>
              <a:t>sqft</a:t>
            </a:r>
            <a:r>
              <a:rPr lang="en-US" dirty="0"/>
              <a:t> of living area and add 4.85% to that price.</a:t>
            </a:r>
          </a:p>
          <a:p>
            <a:endParaRPr lang="en-US" dirty="0"/>
          </a:p>
          <a:p>
            <a:r>
              <a:rPr lang="en-US" dirty="0"/>
              <a:t>To determine a price of a house with a waterfront, take a similar house without a waterfront and add 39.68% to the non-waterfront price.</a:t>
            </a:r>
          </a:p>
          <a:p>
            <a:endParaRPr lang="en-US" dirty="0"/>
          </a:p>
          <a:p>
            <a:r>
              <a:rPr lang="en-US" dirty="0"/>
              <a:t>To determine a price of a house in the Jumbo area, take a similar house not in the Jumbo area and add 76.84% to the non-Jumbo price.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2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9683</TotalTime>
  <Words>522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Analysis of housing prices</vt:lpstr>
      <vt:lpstr>Business understanding </vt:lpstr>
      <vt:lpstr>Data understanding </vt:lpstr>
      <vt:lpstr>Modelling Overview: Linear regressions</vt:lpstr>
      <vt:lpstr>Linear regression model assumptions</vt:lpstr>
      <vt:lpstr>Final model &amp; Results</vt:lpstr>
      <vt:lpstr>Results contd.</vt:lpstr>
      <vt:lpstr>Interpretation of Coefficients</vt:lpstr>
      <vt:lpstr>Recommendations </vt:lpstr>
      <vt:lpstr>Next Steps</vt:lpstr>
      <vt:lpstr>Thank you/Questions?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Entering the movie market</dc:title>
  <dc:creator>Jonathan Marks</dc:creator>
  <cp:lastModifiedBy>Jonathan Marks</cp:lastModifiedBy>
  <cp:revision>28</cp:revision>
  <cp:lastPrinted>2023-05-19T13:28:34Z</cp:lastPrinted>
  <dcterms:created xsi:type="dcterms:W3CDTF">2023-03-10T15:23:01Z</dcterms:created>
  <dcterms:modified xsi:type="dcterms:W3CDTF">2023-05-19T13:29:54Z</dcterms:modified>
</cp:coreProperties>
</file>