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70" r:id="rId4"/>
    <p:sldId id="271" r:id="rId5"/>
    <p:sldId id="272" r:id="rId6"/>
    <p:sldId id="278" r:id="rId7"/>
    <p:sldId id="274" r:id="rId8"/>
    <p:sldId id="276" r:id="rId9"/>
    <p:sldId id="280" r:id="rId10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28" autoAdjust="0"/>
    <p:restoredTop sz="94660"/>
  </p:normalViewPr>
  <p:slideViewPr>
    <p:cSldViewPr snapToGrid="0">
      <p:cViewPr>
        <p:scale>
          <a:sx n="82" d="100"/>
          <a:sy n="82" d="100"/>
        </p:scale>
        <p:origin x="47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68C8F-BDB0-1250-8BB5-429ADC5F5C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B7F21B-9644-72E4-F982-01FF4F06CB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634A6-A84A-87DF-1851-DE310FE4F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5361F-08D5-4065-820A-944504E150EB}" type="datetimeFigureOut">
              <a:rPr lang="en-US" smtClean="0"/>
              <a:t>5/15/2023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FE6B3-CEFE-99AC-6600-5C782D8B3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86773-0760-7885-077A-6CFFAFE9D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28A37-AE9B-4B0B-AD99-4167EB4DAD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995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C09A7-894B-B7D1-B7E0-71F594ADA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E18AD-34E0-B3E3-0C15-2C014E1FBF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01939-7C2C-DE3E-D448-C6DDB020E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5361F-08D5-4065-820A-944504E150EB}" type="datetimeFigureOut">
              <a:rPr lang="en-US" smtClean="0"/>
              <a:t>5/15/2023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94EE29-632C-F0FA-3F96-CE5F9E76F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B6F69-5FE5-FF23-4278-4ED7B9328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28A37-AE9B-4B0B-AD99-4167EB4DAD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426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D1F10E-2DEF-EF51-181B-84F2888736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43051A-5409-B1BB-3648-ECF87017A6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487A1-26BA-14C2-D230-88E9D0A7C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5361F-08D5-4065-820A-944504E150EB}" type="datetimeFigureOut">
              <a:rPr lang="en-US" smtClean="0"/>
              <a:t>5/15/2023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15E53-D33C-5337-BF17-9756BEE1D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5B079-AF0C-A3A4-7017-D21A8BB01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28A37-AE9B-4B0B-AD99-4167EB4DAD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088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58486-38D3-AB85-1306-DB0429336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28AC8-ED7E-7AAD-A99F-889DCBEDE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5FBD7-6750-2079-EDD4-51466FFB8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5361F-08D5-4065-820A-944504E150EB}" type="datetimeFigureOut">
              <a:rPr lang="en-US" smtClean="0"/>
              <a:t>5/15/2023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CB55E4-A75A-D626-689C-E639717A8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E9AC4F-633C-7110-79E3-CF73F9A40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28A37-AE9B-4B0B-AD99-4167EB4DAD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842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FE21E-8DEE-D015-7D50-19F8761DA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2CB2DB-7C4C-2230-BE49-1762C1814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72C08-782E-8A85-CCD0-9AA11F7B1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5361F-08D5-4065-820A-944504E150EB}" type="datetimeFigureOut">
              <a:rPr lang="en-US" smtClean="0"/>
              <a:t>5/15/2023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C486A-B0D1-E5FF-C113-12AEEBD9F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C4C40-E7EC-6AA2-37D2-1987EDA38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28A37-AE9B-4B0B-AD99-4167EB4DAD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217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1C595-8DE0-3D90-704A-2FE6E85B2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09CFE-5BC7-9F58-15CF-974B488BF3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870A96-E0DD-A9E1-587D-7BF930EB81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1DCE6-ABA3-ADA8-FFDF-2E043DA54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5361F-08D5-4065-820A-944504E150EB}" type="datetimeFigureOut">
              <a:rPr lang="en-US" smtClean="0"/>
              <a:t>5/15/2023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07A69-BEAC-8D17-A493-4F622157A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E46E6-16ED-6E2B-B3E3-9C027B73D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28A37-AE9B-4B0B-AD99-4167EB4DAD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613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63FCC-3CEA-C526-E30D-C46C0DB22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3DF32A-4E7A-197A-778E-B61E2B485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078C4A-CDC5-9FB5-8573-45E05A5655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23B751-38F9-D8FD-3AD2-0B334CC0F6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B18019-E2BA-74D7-0D38-8D5CAE3677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61EBAB-A806-70C7-1B26-991A37FE4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5361F-08D5-4065-820A-944504E150EB}" type="datetimeFigureOut">
              <a:rPr lang="en-US" smtClean="0"/>
              <a:t>5/15/2023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993108-C0E8-DAF8-F9A2-56EF569C6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D964A9-7813-7A81-67CD-8FB4DF9F0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28A37-AE9B-4B0B-AD99-4167EB4DAD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444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D04B5-26FB-EBA1-A3D0-9EBD78DD2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E53C89-DCA2-4231-2707-5D665CAD1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5361F-08D5-4065-820A-944504E150EB}" type="datetimeFigureOut">
              <a:rPr lang="en-US" smtClean="0"/>
              <a:t>5/15/2023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2F2E4D-29D6-3A68-84D7-D12500A5E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7317BC-363A-9AA8-523F-DEED09D4C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28A37-AE9B-4B0B-AD99-4167EB4DAD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839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C75B26-7DE0-B7DD-662D-C0AA2707D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5361F-08D5-4065-820A-944504E150EB}" type="datetimeFigureOut">
              <a:rPr lang="en-US" smtClean="0"/>
              <a:t>5/15/2023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82BCAB-E07D-3AFD-182C-4C6483729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63D446-4FDF-9CF6-39A6-5F108D461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28A37-AE9B-4B0B-AD99-4167EB4DAD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812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D0F1A-6359-B968-AF9A-44D4E6A8D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6123B-E49C-22CF-05FE-429B724793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08E6CE-87B2-4B69-0A77-2DA949B8BB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4F4C75-76B5-9CFD-A756-600BE0C31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5361F-08D5-4065-820A-944504E150EB}" type="datetimeFigureOut">
              <a:rPr lang="en-US" smtClean="0"/>
              <a:t>5/15/2023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2A827F-9A75-090B-4174-1A0BF3A06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901EC6-7591-58D1-7959-86835F1D0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28A37-AE9B-4B0B-AD99-4167EB4DAD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365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F3B9B-6370-3574-EB71-E33FA12AE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A2F214-049A-05BA-915B-0E0744FC4D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C48169-67E3-4B72-7592-EDCD3E90CB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AA9FE5-D081-E80C-CD81-FFD99EABC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5361F-08D5-4065-820A-944504E150EB}" type="datetimeFigureOut">
              <a:rPr lang="en-US" smtClean="0"/>
              <a:t>5/15/2023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19DF3B-E508-259A-7636-68A42456A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71977F-2158-7823-4D44-8D36A2917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28A37-AE9B-4B0B-AD99-4167EB4DAD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53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844FA8-02C8-51D5-D5CD-50F4BAC74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C103A9-F156-BDC7-4AAF-FDCE24443A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90C8C9-C854-3462-7739-8A2018AFAB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5361F-08D5-4065-820A-944504E150EB}" type="datetimeFigureOut">
              <a:rPr lang="en-US" smtClean="0"/>
              <a:t>5/15/2023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FAD77-F8D3-D271-FE6A-CF00B78743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37A7E-A656-2518-F625-30A053CC3F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28A37-AE9B-4B0B-AD99-4167EB4DAD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466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E0CAA9-F26E-9E3E-3F3D-427D0F1CA3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791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4BC25C-E959-A612-C0BA-CA0DA0B538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5200" dirty="0">
                <a:solidFill>
                  <a:srgbClr val="FFFFFF"/>
                </a:solidFill>
              </a:rPr>
              <a:t>Analysis of housing prices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4F331F-071F-5097-4896-B4C9082B60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1567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43B389-5462-F569-0000-2316EEFC9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sz="3100" dirty="0">
                <a:solidFill>
                  <a:srgbClr val="FFFFFF"/>
                </a:solidFill>
              </a:rPr>
              <a:t>Business understanding 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C6C2A-B089-A8C1-C177-325A8B03A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sz="2400" dirty="0"/>
              <a:t>The client is a housing planner </a:t>
            </a:r>
          </a:p>
          <a:p>
            <a:pPr lvl="1"/>
            <a:r>
              <a:rPr lang="en-US" sz="1800" dirty="0"/>
              <a:t>Must set prices and wants to use market data </a:t>
            </a:r>
          </a:p>
          <a:p>
            <a:pPr lvl="1"/>
            <a:r>
              <a:rPr lang="en-US" sz="1800" dirty="0"/>
              <a:t>It is necessary to know the impact on the housing price of various real estate metrics</a:t>
            </a:r>
          </a:p>
        </p:txBody>
      </p:sp>
    </p:spTree>
    <p:extLst>
      <p:ext uri="{BB962C8B-B14F-4D97-AF65-F5344CB8AC3E}">
        <p14:creationId xmlns:p14="http://schemas.microsoft.com/office/powerpoint/2010/main" val="498905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43B389-5462-F569-0000-2316EEFC9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sz="3100" dirty="0">
                <a:solidFill>
                  <a:srgbClr val="FFFFFF"/>
                </a:solidFill>
              </a:rPr>
              <a:t>Data understanding 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C6C2A-B089-A8C1-C177-325A8B03A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6348" y="-71120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sz="2400" dirty="0"/>
              <a:t>Housing data from a Northwestern county and from the county government. </a:t>
            </a:r>
          </a:p>
          <a:p>
            <a:r>
              <a:rPr lang="en-US" sz="2400" dirty="0">
                <a:latin typeface="+mj-lt"/>
              </a:rPr>
              <a:t>Key data categories include </a:t>
            </a:r>
            <a:r>
              <a:rPr lang="en-US" sz="2400" b="0" i="0" dirty="0">
                <a:effectLst/>
                <a:latin typeface="+mj-lt"/>
              </a:rPr>
              <a:t>price, number of rooms, various square footage metrics, and age of the house</a:t>
            </a:r>
            <a:r>
              <a:rPr lang="en-US" sz="2400" dirty="0">
                <a:latin typeface="+mj-lt"/>
              </a:rPr>
              <a:t>.</a:t>
            </a:r>
          </a:p>
          <a:p>
            <a:r>
              <a:rPr lang="en-US" sz="2400" dirty="0">
                <a:latin typeface="+mj-lt"/>
              </a:rPr>
              <a:t>Each row of data represents a different house sold.</a:t>
            </a:r>
          </a:p>
          <a:p>
            <a:pPr lvl="1"/>
            <a:r>
              <a:rPr lang="en-US" dirty="0">
                <a:latin typeface="+mj-lt"/>
              </a:rPr>
              <a:t>Within past few years</a:t>
            </a:r>
          </a:p>
          <a:p>
            <a:pPr lvl="1"/>
            <a:r>
              <a:rPr lang="en-US" dirty="0">
                <a:latin typeface="+mj-lt"/>
              </a:rPr>
              <a:t>About 30,000 in data set.</a:t>
            </a:r>
          </a:p>
          <a:p>
            <a:r>
              <a:rPr lang="en-US" sz="2400" dirty="0">
                <a:latin typeface="+mj-lt"/>
              </a:rPr>
              <a:t>nearly all observations within Greater Seattle</a:t>
            </a:r>
          </a:p>
          <a:p>
            <a:endParaRPr lang="en-US" dirty="0">
              <a:latin typeface="+mj-lt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98BEB82-A1D7-1C6B-1F27-BDAFED3215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0880" y="4294089"/>
            <a:ext cx="3434080" cy="2635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1894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43B389-5462-F569-0000-2316EEFC9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sz="3100" dirty="0">
                <a:solidFill>
                  <a:srgbClr val="FFFFFF"/>
                </a:solidFill>
              </a:rPr>
              <a:t>Modelling Overview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C6C2A-B089-A8C1-C177-325A8B03A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6804" y="591344"/>
            <a:ext cx="6906491" cy="5585619"/>
          </a:xfrm>
        </p:spPr>
        <p:txBody>
          <a:bodyPr anchor="ctr">
            <a:normAutofit fontScale="92500" lnSpcReduction="20000"/>
          </a:bodyPr>
          <a:lstStyle/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Baseline model</a:t>
            </a:r>
          </a:p>
          <a:p>
            <a:pPr lvl="1"/>
            <a:r>
              <a:rPr lang="en-US" sz="2000" dirty="0"/>
              <a:t>'</a:t>
            </a:r>
            <a:r>
              <a:rPr lang="en-US" sz="2000" dirty="0" err="1"/>
              <a:t>sqft_living</a:t>
            </a:r>
            <a:r>
              <a:rPr lang="en-US" sz="2000" dirty="0"/>
              <a:t>’</a:t>
            </a:r>
          </a:p>
          <a:p>
            <a:r>
              <a:rPr lang="en-US" sz="2400" dirty="0"/>
              <a:t>Second model: </a:t>
            </a:r>
          </a:p>
          <a:p>
            <a:pPr lvl="1"/>
            <a:r>
              <a:rPr lang="en-US" sz="2000" dirty="0"/>
              <a:t>Add to previous, variables with price correlation greater than .25 and sqft_living correlation less than .75 to increase </a:t>
            </a:r>
            <a:r>
              <a:rPr lang="en-US" sz="2000" dirty="0" err="1"/>
              <a:t>rsquared</a:t>
            </a:r>
            <a:endParaRPr lang="en-US" sz="2000" dirty="0"/>
          </a:p>
          <a:p>
            <a:r>
              <a:rPr lang="en-US" dirty="0"/>
              <a:t>Third Model: Log price/</a:t>
            </a:r>
            <a:r>
              <a:rPr lang="en-US" dirty="0" err="1"/>
              <a:t>sqft</a:t>
            </a:r>
            <a:r>
              <a:rPr lang="en-US" dirty="0"/>
              <a:t> living variables</a:t>
            </a:r>
          </a:p>
          <a:p>
            <a:pPr lvl="1"/>
            <a:r>
              <a:rPr lang="en-US" dirty="0"/>
              <a:t>Based on non-linearity issues (in residual plots and part regress) and non- normal issues in histograms</a:t>
            </a:r>
          </a:p>
          <a:p>
            <a:r>
              <a:rPr lang="en-US" sz="2400" dirty="0"/>
              <a:t>Fourth Model: </a:t>
            </a:r>
          </a:p>
          <a:p>
            <a:pPr lvl="1"/>
            <a:r>
              <a:rPr lang="en-US" sz="2000" dirty="0"/>
              <a:t>More log </a:t>
            </a:r>
            <a:r>
              <a:rPr lang="en-US" sz="2000" dirty="0" err="1"/>
              <a:t>tranformed</a:t>
            </a:r>
            <a:r>
              <a:rPr lang="en-US" sz="2000" dirty="0"/>
              <a:t> variables (</a:t>
            </a:r>
            <a:r>
              <a:rPr lang="en-US" sz="2000" dirty="0" err="1"/>
              <a:t>sqft_patio,sqft_garage</a:t>
            </a:r>
            <a:r>
              <a:rPr lang="en-US" sz="2000" dirty="0"/>
              <a:t>)</a:t>
            </a:r>
          </a:p>
          <a:p>
            <a:pPr lvl="1"/>
            <a:r>
              <a:rPr lang="en-US" sz="2000" dirty="0"/>
              <a:t> to improve on linearity issue and </a:t>
            </a:r>
            <a:r>
              <a:rPr lang="en-US" sz="2000" dirty="0" err="1"/>
              <a:t>heteroskedaticity</a:t>
            </a:r>
            <a:r>
              <a:rPr lang="en-US" sz="2000" dirty="0"/>
              <a:t> issues and non-normality issues and to improve </a:t>
            </a:r>
            <a:r>
              <a:rPr lang="en-US" sz="2000" dirty="0" err="1"/>
              <a:t>rsquared</a:t>
            </a:r>
            <a:r>
              <a:rPr lang="en-US" sz="2000" dirty="0"/>
              <a:t>.</a:t>
            </a:r>
          </a:p>
          <a:p>
            <a:r>
              <a:rPr lang="en-US" sz="2400" dirty="0"/>
              <a:t>Final model: </a:t>
            </a:r>
          </a:p>
          <a:p>
            <a:pPr lvl="1"/>
            <a:r>
              <a:rPr lang="en-US" sz="2000" dirty="0"/>
              <a:t>Log all numerical variables from prior model</a:t>
            </a:r>
          </a:p>
          <a:p>
            <a:pPr lvl="1"/>
            <a:r>
              <a:rPr lang="en-US" sz="2000" dirty="0"/>
              <a:t>Add categorical variable, Waterfront, to increase </a:t>
            </a:r>
            <a:r>
              <a:rPr lang="en-US" sz="2000" dirty="0" err="1"/>
              <a:t>rsquared</a:t>
            </a:r>
            <a:r>
              <a:rPr lang="en-US" sz="2000" dirty="0"/>
              <a:t>.</a:t>
            </a:r>
          </a:p>
          <a:p>
            <a:pPr lvl="1"/>
            <a:r>
              <a:rPr lang="en-US" sz="2000" dirty="0"/>
              <a:t>to improve on non-normality(despite improvement) and some </a:t>
            </a:r>
            <a:r>
              <a:rPr lang="en-US" sz="2000" dirty="0" err="1"/>
              <a:t>heteroskedaticity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58478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43B389-5462-F569-0000-2316EEFC9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sz="3100" dirty="0">
                <a:solidFill>
                  <a:srgbClr val="FFFFFF"/>
                </a:solidFill>
              </a:rPr>
              <a:t>Results of iterative model process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C6C2A-B089-A8C1-C177-325A8B03A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sz="2400" dirty="0"/>
              <a:t>Final model </a:t>
            </a:r>
            <a:r>
              <a:rPr lang="en-US" sz="2400" dirty="0" err="1"/>
              <a:t>heteroskedacities</a:t>
            </a:r>
            <a:r>
              <a:rPr lang="en-US" sz="2400" dirty="0"/>
              <a:t>, linearity, and normality of residuals are improved from the baseline model.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Residual plot appears normally distributed, and is improved from previous model, however J-B test still failed suggesting non-normality.</a:t>
            </a:r>
          </a:p>
          <a:p>
            <a:endParaRPr lang="en-US" sz="2400" dirty="0"/>
          </a:p>
          <a:p>
            <a:r>
              <a:rPr lang="en-US" sz="2400" dirty="0"/>
              <a:t>Multicollinearity is low, all correlations below .75.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E95EA61-5177-F77E-610F-94FC411D8F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058" y="1880118"/>
            <a:ext cx="2757488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4C85B750-25C9-0779-C8E7-A7402FB98D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2296" y="1971869"/>
            <a:ext cx="2550475" cy="1950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7085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43B389-5462-F569-0000-2316EEFC9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sz="2600" dirty="0"/>
              <a:t>Final model</a:t>
            </a:r>
            <a:endParaRPr lang="en-US" sz="2600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FBFBD64E-9305-34AB-9E5B-8B53D5D121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875" y="523641"/>
            <a:ext cx="5127161" cy="5763793"/>
          </a:xfrm>
        </p:spPr>
      </p:pic>
    </p:spTree>
    <p:extLst>
      <p:ext uri="{BB962C8B-B14F-4D97-AF65-F5344CB8AC3E}">
        <p14:creationId xmlns:p14="http://schemas.microsoft.com/office/powerpoint/2010/main" val="38252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E29F6-F10D-997B-0FE2-FCA7CF55F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9C332-083F-AA12-10A0-8E4644EAD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Model Evaluation</a:t>
            </a:r>
          </a:p>
          <a:p>
            <a:pPr lvl="1"/>
            <a:r>
              <a:rPr lang="en-US" dirty="0" err="1"/>
              <a:t>Rsq</a:t>
            </a:r>
            <a:r>
              <a:rPr lang="en-US" dirty="0"/>
              <a:t> is .49 compared to baseline of  0.38 and previous model of 0.46. This means the model accounts for 49% of the variation in the dependent variable.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mean squared error of the model is about 0.42.  This is a measure of how far off the predictions of log(price) are from the actual log(price).</a:t>
            </a:r>
          </a:p>
          <a:p>
            <a:pPr lvl="1"/>
            <a:endParaRPr lang="en-US" dirty="0"/>
          </a:p>
          <a:p>
            <a:r>
              <a:rPr lang="en-US" dirty="0"/>
              <a:t>Interpretation of coefficients: All six predictor variables significant</a:t>
            </a:r>
          </a:p>
          <a:p>
            <a:endParaRPr lang="en-US" dirty="0"/>
          </a:p>
          <a:p>
            <a:pPr lvl="1"/>
            <a:r>
              <a:rPr lang="en-US" dirty="0"/>
              <a:t> </a:t>
            </a:r>
            <a:r>
              <a:rPr lang="en-US" dirty="0" err="1"/>
              <a:t>WaterFront</a:t>
            </a:r>
            <a:r>
              <a:rPr lang="en-US" dirty="0"/>
              <a:t> properties: 39.68% in price</a:t>
            </a:r>
          </a:p>
          <a:p>
            <a:pPr lvl="1"/>
            <a:r>
              <a:rPr lang="en-US" dirty="0"/>
              <a:t> For each 1% increase in </a:t>
            </a:r>
            <a:r>
              <a:rPr lang="en-US" dirty="0" err="1"/>
              <a:t>grade_num_log</a:t>
            </a:r>
            <a:r>
              <a:rPr lang="en-US" dirty="0"/>
              <a:t>: 1.78% in price</a:t>
            </a:r>
          </a:p>
          <a:p>
            <a:pPr lvl="1"/>
            <a:r>
              <a:rPr lang="en-US" dirty="0"/>
              <a:t>For each 1% increase in </a:t>
            </a:r>
            <a:r>
              <a:rPr lang="en-US" dirty="0" err="1"/>
              <a:t>sqft_living_log</a:t>
            </a:r>
            <a:r>
              <a:rPr lang="en-US" dirty="0"/>
              <a:t>: 0.50% in price</a:t>
            </a:r>
          </a:p>
        </p:txBody>
      </p:sp>
    </p:spTree>
    <p:extLst>
      <p:ext uri="{BB962C8B-B14F-4D97-AF65-F5344CB8AC3E}">
        <p14:creationId xmlns:p14="http://schemas.microsoft.com/office/powerpoint/2010/main" val="2859894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D515C-3C6F-C4EA-606F-A45E20C7B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045E2-C6E2-0810-38F3-9B7D8DE6B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 to improve on </a:t>
            </a:r>
            <a:r>
              <a:rPr lang="en-US" dirty="0" err="1"/>
              <a:t>rsquared</a:t>
            </a:r>
            <a:r>
              <a:rPr lang="en-US" dirty="0"/>
              <a:t>/reduce small non-linearity by using the </a:t>
            </a:r>
            <a:r>
              <a:rPr lang="en-US" dirty="0" err="1"/>
              <a:t>lat</a:t>
            </a:r>
            <a:r>
              <a:rPr lang="en-US" dirty="0"/>
              <a:t>/long scatter map to create dummy variables for specific geographic areas (would likely be about 10). </a:t>
            </a:r>
          </a:p>
          <a:p>
            <a:r>
              <a:rPr lang="en-US" dirty="0"/>
              <a:t>Testing interaction variables (e.g. differing lot sizes and house sizes for different geographic areas.)</a:t>
            </a:r>
          </a:p>
        </p:txBody>
      </p:sp>
    </p:spTree>
    <p:extLst>
      <p:ext uri="{BB962C8B-B14F-4D97-AF65-F5344CB8AC3E}">
        <p14:creationId xmlns:p14="http://schemas.microsoft.com/office/powerpoint/2010/main" val="1463815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28CAC-4072-3078-91BE-AA151AF3D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you/Questions?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2E343-1351-D256-E2C3-D9DB6AA6E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136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8415</TotalTime>
  <Words>455</Words>
  <Application>Microsoft Office PowerPoint</Application>
  <PresentationFormat>Widescreen</PresentationFormat>
  <Paragraphs>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Analysis of housing prices</vt:lpstr>
      <vt:lpstr>Business understanding </vt:lpstr>
      <vt:lpstr>Data understanding </vt:lpstr>
      <vt:lpstr>Modelling Overview</vt:lpstr>
      <vt:lpstr>Results of iterative model process</vt:lpstr>
      <vt:lpstr>Final model</vt:lpstr>
      <vt:lpstr>Results</vt:lpstr>
      <vt:lpstr>Next Steps</vt:lpstr>
      <vt:lpstr>Thank you/Questions?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Entering the movie market</dc:title>
  <dc:creator>Jonathan Marks</dc:creator>
  <cp:lastModifiedBy>Jonathan Marks</cp:lastModifiedBy>
  <cp:revision>21</cp:revision>
  <cp:lastPrinted>2023-03-13T21:51:13Z</cp:lastPrinted>
  <dcterms:created xsi:type="dcterms:W3CDTF">2023-03-10T15:23:01Z</dcterms:created>
  <dcterms:modified xsi:type="dcterms:W3CDTF">2023-05-17T13:58:12Z</dcterms:modified>
</cp:coreProperties>
</file>