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62" r:id="rId2"/>
    <p:sldId id="263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5" r:id="rId11"/>
    <p:sldId id="273" r:id="rId12"/>
  </p:sldIdLst>
  <p:sldSz cx="9144000" cy="6858000" type="screen4x3"/>
  <p:notesSz cx="6858000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74" autoAdjust="0"/>
  </p:normalViewPr>
  <p:slideViewPr>
    <p:cSldViewPr>
      <p:cViewPr varScale="1">
        <p:scale>
          <a:sx n="119" d="100"/>
          <a:sy n="11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0774C-CC44-47FC-B4FF-7D3C3C2FFD1A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06CAE-F1CB-4C33-82AB-8FEEC01D49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56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40C3679-DFFD-4A7D-B417-DB8DCB1D467F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DA1ACD6-729C-4B20-9B46-E5CE406A10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3679-DFFD-4A7D-B417-DB8DCB1D467F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ACD6-729C-4B20-9B46-E5CE406A10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3679-DFFD-4A7D-B417-DB8DCB1D467F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ACD6-729C-4B20-9B46-E5CE406A10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3679-DFFD-4A7D-B417-DB8DCB1D467F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ACD6-729C-4B20-9B46-E5CE406A10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3679-DFFD-4A7D-B417-DB8DCB1D467F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ACD6-729C-4B20-9B46-E5CE406A10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3679-DFFD-4A7D-B417-DB8DCB1D467F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ACD6-729C-4B20-9B46-E5CE406A10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40C3679-DFFD-4A7D-B417-DB8DCB1D467F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A1ACD6-729C-4B20-9B46-E5CE406A103E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40C3679-DFFD-4A7D-B417-DB8DCB1D467F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DA1ACD6-729C-4B20-9B46-E5CE406A10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3679-DFFD-4A7D-B417-DB8DCB1D467F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ACD6-729C-4B20-9B46-E5CE406A10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3679-DFFD-4A7D-B417-DB8DCB1D467F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ACD6-729C-4B20-9B46-E5CE406A10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3679-DFFD-4A7D-B417-DB8DCB1D467F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ACD6-729C-4B20-9B46-E5CE406A103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40C3679-DFFD-4A7D-B417-DB8DCB1D467F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DA1ACD6-729C-4B20-9B46-E5CE406A103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8519" y="692696"/>
            <a:ext cx="5832647" cy="648072"/>
          </a:xfrm>
        </p:spPr>
        <p:txBody>
          <a:bodyPr/>
          <a:lstStyle/>
          <a:p>
            <a:pPr algn="ctr"/>
            <a:r>
              <a:rPr lang="fr-FR" sz="2800" dirty="0" smtClean="0"/>
              <a:t>FOUILLE DE DONNEES</a:t>
            </a:r>
            <a:br>
              <a:rPr lang="fr-FR" sz="2800" dirty="0" smtClean="0"/>
            </a:br>
            <a:r>
              <a:rPr lang="fr-FR" sz="2800" dirty="0" smtClean="0"/>
              <a:t>Schéma relationnel de données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772816"/>
            <a:ext cx="240322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b="1" cap="small" dirty="0" smtClean="0"/>
              <a:t>Point de situation</a:t>
            </a:r>
            <a:endParaRPr lang="fr-FR" b="1" cap="small" dirty="0"/>
          </a:p>
        </p:txBody>
      </p:sp>
      <p:sp>
        <p:nvSpPr>
          <p:cNvPr id="8" name="ZoneTexte 7"/>
          <p:cNvSpPr txBox="1"/>
          <p:nvPr/>
        </p:nvSpPr>
        <p:spPr>
          <a:xfrm>
            <a:off x="971601" y="2276872"/>
            <a:ext cx="8172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22 fichiers en .csv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200" dirty="0"/>
              <a:t>6</a:t>
            </a:r>
            <a:r>
              <a:rPr lang="fr-FR" sz="1200" dirty="0" smtClean="0"/>
              <a:t> fichiers directement issus de nos bases de données GRC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200" dirty="0" smtClean="0"/>
              <a:t>16 fichiers issus des enquêtes de satisfaction client suite à contact avec Groupama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71601" y="3645024"/>
            <a:ext cx="8172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L’ensemble des tables correspondent entre elles grâce à un ID_GRC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200" dirty="0" smtClean="0"/>
              <a:t>ID_GRC correspond à l’identifiant client à Groupama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200" dirty="0" smtClean="0"/>
              <a:t>Il permet d’identifier de manière unique une personne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71601" y="5085184"/>
            <a:ext cx="81724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/>
              <a:t>Les données clients et interne Groupama sont </a:t>
            </a:r>
            <a:r>
              <a:rPr lang="fr-FR" dirty="0" err="1" smtClean="0"/>
              <a:t>anonymisées</a:t>
            </a:r>
            <a:endParaRPr lang="fr-FR" dirty="0" smtClean="0"/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200" dirty="0" smtClean="0"/>
              <a:t>Respect du caractère personnel de la donnée</a:t>
            </a:r>
          </a:p>
          <a:p>
            <a:pPr marL="1200150" lvl="2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200" dirty="0" smtClean="0"/>
              <a:t>Aucune donnée sensible (numéro de téléphone, adresse,…) n’est fournie</a:t>
            </a:r>
          </a:p>
        </p:txBody>
      </p:sp>
    </p:spTree>
    <p:extLst>
      <p:ext uri="{BB962C8B-B14F-4D97-AF65-F5344CB8AC3E}">
        <p14:creationId xmlns:p14="http://schemas.microsoft.com/office/powerpoint/2010/main" val="9152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8519" y="692696"/>
            <a:ext cx="5832647" cy="648072"/>
          </a:xfrm>
        </p:spPr>
        <p:txBody>
          <a:bodyPr/>
          <a:lstStyle/>
          <a:p>
            <a:pPr algn="ctr"/>
            <a:r>
              <a:rPr lang="fr-FR" sz="2800" dirty="0" smtClean="0"/>
              <a:t>FOUILLE DE DONNEES</a:t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412776"/>
            <a:ext cx="278313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b="1" cap="small" dirty="0" smtClean="0"/>
              <a:t>Notions importantes </a:t>
            </a:r>
            <a:endParaRPr lang="fr-FR" b="1" cap="small" dirty="0"/>
          </a:p>
        </p:txBody>
      </p:sp>
      <p:sp>
        <p:nvSpPr>
          <p:cNvPr id="3" name="ZoneTexte 2"/>
          <p:cNvSpPr txBox="1"/>
          <p:nvPr/>
        </p:nvSpPr>
        <p:spPr>
          <a:xfrm>
            <a:off x="179512" y="1988840"/>
            <a:ext cx="3318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IARD : Incidents, Accidents et Risques Divers.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79511" y="2276872"/>
            <a:ext cx="896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Multi-équipement : Présence de plusieurs contrats de plusieurs familles de risque (ex: une assurance habitation + une assurance automobile)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004048" y="1980438"/>
            <a:ext cx="2383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CRC : Centre de Relation Client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107504" y="3960346"/>
            <a:ext cx="8964489" cy="24929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Un client ne possède qu’un identifiant GRC. Mais peut avoir X demandes/ Y réclamations et Z actions. De même, il peut </a:t>
            </a:r>
            <a:r>
              <a:rPr lang="fr-FR" sz="1200" dirty="0" smtClean="0"/>
              <a:t>posséder </a:t>
            </a:r>
            <a:r>
              <a:rPr lang="fr-FR" sz="1200" dirty="0"/>
              <a:t>V avantages</a:t>
            </a:r>
            <a:r>
              <a:rPr lang="fr-FR" sz="1200" dirty="0" smtClean="0"/>
              <a:t>.</a:t>
            </a:r>
          </a:p>
          <a:p>
            <a:endParaRPr lang="fr-FR" sz="1200" dirty="0" smtClean="0"/>
          </a:p>
          <a:p>
            <a:r>
              <a:rPr lang="fr-FR" sz="1200" dirty="0"/>
              <a:t>Un client est commercialement rattaché à un seul et unique poste (notion de commercial en charge). Cependant, le traitement de ses réclamations, de ses demandes peut ne pas se faire par ce commercial.</a:t>
            </a:r>
          </a:p>
          <a:p>
            <a:endParaRPr lang="fr-FR" sz="1200" dirty="0"/>
          </a:p>
          <a:p>
            <a:r>
              <a:rPr lang="fr-FR" sz="1200" dirty="0" smtClean="0"/>
              <a:t>Une réclamation est un type de demande. </a:t>
            </a:r>
          </a:p>
          <a:p>
            <a:endParaRPr lang="fr-FR" sz="1200" dirty="0" smtClean="0"/>
          </a:p>
          <a:p>
            <a:r>
              <a:rPr lang="fr-FR" sz="1200" dirty="0" smtClean="0"/>
              <a:t>Les actions sont toujours rattachés à une demande (ou à une opportunité, non présentes dans le jeu de données car non pertinent avec le sujet).</a:t>
            </a:r>
          </a:p>
          <a:p>
            <a:endParaRPr lang="fr-FR" sz="1200" dirty="0" smtClean="0"/>
          </a:p>
          <a:p>
            <a:r>
              <a:rPr lang="fr-FR" sz="1200" dirty="0" smtClean="0"/>
              <a:t>Après chaque contact avec Groupama, le client reçoit un questionnaire de satisfaction. Si il y répond, un fait marquant est créé en GRC pour préciser l’INR. Ses réponses sont enregistrées et présentes dans les bases « SATISFACTIONS_... »</a:t>
            </a:r>
          </a:p>
        </p:txBody>
      </p:sp>
    </p:spTree>
    <p:extLst>
      <p:ext uri="{BB962C8B-B14F-4D97-AF65-F5344CB8AC3E}">
        <p14:creationId xmlns:p14="http://schemas.microsoft.com/office/powerpoint/2010/main" val="403951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8519" y="692696"/>
            <a:ext cx="5832647" cy="648072"/>
          </a:xfrm>
        </p:spPr>
        <p:txBody>
          <a:bodyPr/>
          <a:lstStyle/>
          <a:p>
            <a:pPr algn="ctr"/>
            <a:r>
              <a:rPr lang="fr-FR" sz="2800" dirty="0" smtClean="0"/>
              <a:t>FOUILLE DE DONNEES</a:t>
            </a:r>
            <a:br>
              <a:rPr lang="fr-FR" sz="2800" dirty="0" smtClean="0"/>
            </a:b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412776"/>
            <a:ext cx="182453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b="1" cap="small" dirty="0" smtClean="0"/>
              <a:t>Les attendus</a:t>
            </a:r>
            <a:r>
              <a:rPr lang="fr-FR" b="1" cap="small" dirty="0" smtClean="0"/>
              <a:t> </a:t>
            </a:r>
            <a:endParaRPr lang="fr-FR" b="1" cap="small" dirty="0"/>
          </a:p>
        </p:txBody>
      </p:sp>
      <p:sp>
        <p:nvSpPr>
          <p:cNvPr id="3" name="ZoneTexte 2"/>
          <p:cNvSpPr txBox="1"/>
          <p:nvPr/>
        </p:nvSpPr>
        <p:spPr>
          <a:xfrm>
            <a:off x="179512" y="1988840"/>
            <a:ext cx="7617791" cy="745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600" b="1" dirty="0" smtClean="0"/>
              <a:t>Qui sont les clients qui sont satisfaits ou ne le sont pas</a:t>
            </a:r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400" dirty="0" smtClean="0"/>
              <a:t>Existe-il des zones, des territoires où les clients sont plus/moins satisfaits qu’ailleurs ?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79512" y="2852936"/>
            <a:ext cx="5492209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600" b="1" dirty="0" smtClean="0"/>
              <a:t>Comprendre pourquoi le client n’est pas satisfait</a:t>
            </a:r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400" dirty="0" smtClean="0"/>
              <a:t>Analyse des réclamations par marché, zone et profil client</a:t>
            </a:r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400" dirty="0" smtClean="0"/>
              <a:t>Analyse des commentaires des réclamations</a:t>
            </a:r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400" dirty="0" smtClean="0"/>
              <a:t>Détecter les points d’am</a:t>
            </a:r>
            <a:r>
              <a:rPr lang="fr-FR" sz="1400" dirty="0" smtClean="0"/>
              <a:t>élioration de la satisfaction client</a:t>
            </a:r>
            <a:endParaRPr lang="fr-FR" sz="1400" dirty="0" smtClean="0"/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ü"/>
            </a:pPr>
            <a:endParaRPr lang="fr-FR" sz="12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152400" y="4484727"/>
            <a:ext cx="85960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600" b="1" dirty="0" smtClean="0"/>
              <a:t>Mesurer l’impact de la relation commerciale</a:t>
            </a:r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400" dirty="0" smtClean="0"/>
              <a:t>Mesurer l’évolution de la perception de Groupama (via les enquêtes qualité)</a:t>
            </a:r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400" dirty="0" smtClean="0"/>
              <a:t>Corrélation entre INR, niveau de satisfaction globale et augmentation du Chiffre d’Affaires ?</a:t>
            </a:r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400" dirty="0" smtClean="0"/>
              <a:t>Evaluation de la qualité des commentaires saisies par les collaborateurs (commentaire réclamation, demande, action)</a:t>
            </a:r>
            <a:endParaRPr lang="fr-FR" sz="1200" dirty="0" smtClean="0"/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1400" dirty="0" smtClean="0"/>
              <a:t>Pour les clients ayant une réclamation : mesurer l’effet des avantages accordés sur le niveau de satisfaction et sur le maintient ou non du Chiffre d’Affaires</a:t>
            </a:r>
          </a:p>
        </p:txBody>
      </p:sp>
    </p:spTree>
    <p:extLst>
      <p:ext uri="{BB962C8B-B14F-4D97-AF65-F5344CB8AC3E}">
        <p14:creationId xmlns:p14="http://schemas.microsoft.com/office/powerpoint/2010/main" val="4795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8519" y="692696"/>
            <a:ext cx="5832647" cy="648072"/>
          </a:xfrm>
        </p:spPr>
        <p:txBody>
          <a:bodyPr/>
          <a:lstStyle/>
          <a:p>
            <a:pPr algn="ctr"/>
            <a:r>
              <a:rPr lang="fr-FR" sz="2800" dirty="0" smtClean="0"/>
              <a:t>FOUILLE DE DONNEES</a:t>
            </a:r>
            <a:br>
              <a:rPr lang="fr-FR" sz="2800" dirty="0" smtClean="0"/>
            </a:br>
            <a:r>
              <a:rPr lang="fr-FR" sz="2800" dirty="0" smtClean="0"/>
              <a:t>Schéma relationnel de données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484784"/>
            <a:ext cx="415851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b="1" cap="small" dirty="0" smtClean="0"/>
              <a:t>Schéma relationnel des données</a:t>
            </a:r>
          </a:p>
          <a:p>
            <a:pPr algn="ctr"/>
            <a:r>
              <a:rPr lang="fr-FR" b="1" cap="small" dirty="0" smtClean="0"/>
              <a:t>Des tables GRC</a:t>
            </a:r>
            <a:endParaRPr lang="fr-FR" b="1" cap="small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592620"/>
              </p:ext>
            </p:extLst>
          </p:nvPr>
        </p:nvGraphicFramePr>
        <p:xfrm>
          <a:off x="3635896" y="3284984"/>
          <a:ext cx="1728192" cy="3238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28192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u="none" strike="noStrike" dirty="0" smtClean="0">
                          <a:effectLst/>
                          <a:latin typeface="Calibri" pitchFamily="34" charset="0"/>
                        </a:rPr>
                        <a:t>BASE_DONNEES_CLIENTS</a:t>
                      </a:r>
                      <a:endParaRPr lang="fr-FR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u="none" strike="noStrike" dirty="0">
                          <a:effectLst/>
                          <a:latin typeface="Calibri" pitchFamily="34" charset="0"/>
                        </a:rPr>
                        <a:t>ID_GRC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 dirty="0">
                          <a:effectLst/>
                          <a:latin typeface="Calibri" pitchFamily="34" charset="0"/>
                        </a:rPr>
                        <a:t>DATE_NAISSANCE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DATE_DECES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AGE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TRANCHE_AGE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SEXE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NATURE_PERSONNE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SEGMENTATION_DISTRIBUTIVE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MARCHE_CSP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MARCHE_PSO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COD_INSEE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TYPOLOGIE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u="none" strike="noStrike" dirty="0">
                          <a:effectLst/>
                          <a:latin typeface="Calibri" pitchFamily="34" charset="0"/>
                        </a:rPr>
                        <a:t>CD_COMMERCIAL_CHARGE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MT_IARD_2015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MT_IARD_2016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 dirty="0">
                          <a:effectLst/>
                          <a:latin typeface="Calibri" pitchFamily="34" charset="0"/>
                        </a:rPr>
                        <a:t>MT_IARD_2017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044606"/>
              </p:ext>
            </p:extLst>
          </p:nvPr>
        </p:nvGraphicFramePr>
        <p:xfrm>
          <a:off x="755576" y="5517232"/>
          <a:ext cx="1656184" cy="1143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6184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u="none" strike="noStrike" dirty="0">
                          <a:effectLst/>
                          <a:latin typeface="Calibri" pitchFamily="34" charset="0"/>
                        </a:rPr>
                        <a:t>STRUCTURE_COMMERCIALE</a:t>
                      </a:r>
                      <a:endParaRPr lang="fr-FR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u="none" strike="noStrike" dirty="0">
                          <a:effectLst/>
                          <a:latin typeface="Calibri" pitchFamily="34" charset="0"/>
                        </a:rPr>
                        <a:t>CD_POSTE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 dirty="0">
                          <a:effectLst/>
                          <a:latin typeface="Calibri" pitchFamily="34" charset="0"/>
                        </a:rPr>
                        <a:t>RESEAU_COMMERCIAL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REGION_COMMERCIALE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SECTEUR_COMMERCIAL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 dirty="0">
                          <a:effectLst/>
                          <a:latin typeface="Calibri" pitchFamily="34" charset="0"/>
                        </a:rPr>
                        <a:t>AGENCE_COMMERCIALE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43895"/>
              </p:ext>
            </p:extLst>
          </p:nvPr>
        </p:nvGraphicFramePr>
        <p:xfrm>
          <a:off x="7452320" y="1196752"/>
          <a:ext cx="1545702" cy="5533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5702"/>
              </a:tblGrid>
              <a:tr h="1908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u="none" strike="noStrike" dirty="0">
                          <a:effectLst/>
                          <a:latin typeface="Calibri" pitchFamily="34" charset="0"/>
                        </a:rPr>
                        <a:t>DONNEES_RECLAMATIONS</a:t>
                      </a:r>
                      <a:endParaRPr lang="fr-FR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>
                    <a:solidFill>
                      <a:schemeClr val="accent2"/>
                    </a:solidFill>
                  </a:tcPr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u="none" strike="noStrike" dirty="0">
                          <a:effectLst/>
                          <a:latin typeface="Calibri" pitchFamily="34" charset="0"/>
                        </a:rPr>
                        <a:t>ID_GRC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NUM_DEM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DATE_CREATION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DATE_CLOTURE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DATE_REOUVERTURE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DATE_CLOTURE_N2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delai_N1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statut_delai_N1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delai_N2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statut_delai_N2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delai_NT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statut_delai_NT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delai_TT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statut_delai_TT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CANAL_ORIGINE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CD_ASSIGNE_A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CD_CREATEUR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STATUT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METIER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TYPE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SOUS_TYPE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RECLAM_QUAL_CLOT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SUIVI_RECL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REPONSE_RECLAMATION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REPONSE_RECLAMATION_N2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COMMENTAIRE_DEMANDE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MOTIF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 dirty="0">
                          <a:effectLst/>
                          <a:latin typeface="Calibri" pitchFamily="34" charset="0"/>
                        </a:rPr>
                        <a:t>SOUS_MOTIF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456" marR="7456" marT="7456" marB="0" anchor="ctr"/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19821"/>
              </p:ext>
            </p:extLst>
          </p:nvPr>
        </p:nvGraphicFramePr>
        <p:xfrm>
          <a:off x="1721299" y="2348880"/>
          <a:ext cx="1651000" cy="3048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10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u="none" strike="noStrike" dirty="0">
                          <a:effectLst/>
                          <a:latin typeface="Calibri" pitchFamily="34" charset="0"/>
                        </a:rPr>
                        <a:t>DONNEES_DEMANDES</a:t>
                      </a:r>
                      <a:endParaRPr lang="fr-FR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u="none" strike="noStrike" dirty="0">
                          <a:effectLst/>
                          <a:latin typeface="Calibri" pitchFamily="34" charset="0"/>
                        </a:rPr>
                        <a:t>ID_GRC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u="none" strike="noStrike" dirty="0">
                          <a:effectLst/>
                          <a:latin typeface="Calibri" pitchFamily="34" charset="0"/>
                        </a:rPr>
                        <a:t>NUM_DEM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DATE_CREATION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DATE_CLOTURE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delai_TT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statut_delai_TT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CANAL_ORIGINE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CD_ASSIGNE_A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CD_CREATEUR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STATUT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TYPE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SOUS_TYPE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COMMENTAIRE_DEMANDE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MOTIF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 dirty="0">
                          <a:effectLst/>
                          <a:latin typeface="Calibri" pitchFamily="34" charset="0"/>
                        </a:rPr>
                        <a:t>SOUS_MOTIF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456287"/>
              </p:ext>
            </p:extLst>
          </p:nvPr>
        </p:nvGraphicFramePr>
        <p:xfrm>
          <a:off x="107504" y="2561247"/>
          <a:ext cx="1320800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208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u="none" strike="noStrike" dirty="0">
                          <a:effectLst/>
                          <a:latin typeface="Calibri" pitchFamily="34" charset="0"/>
                        </a:rPr>
                        <a:t>DONNEES_ACTIONS</a:t>
                      </a:r>
                      <a:endParaRPr lang="fr-FR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u="none" strike="noStrike" dirty="0">
                          <a:effectLst/>
                          <a:latin typeface="Calibri" pitchFamily="34" charset="0"/>
                        </a:rPr>
                        <a:t>ID_GRC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NUM_ACTION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u="none" strike="noStrike" dirty="0">
                          <a:effectLst/>
                          <a:latin typeface="Calibri" pitchFamily="34" charset="0"/>
                        </a:rPr>
                        <a:t>NUM_DEM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CD_ASSIGNEE_A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CD_CREATEUR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STATUT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TYPE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SOUS_TYPE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DATE_CREATION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DATE_CLOTURE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 dirty="0">
                          <a:effectLst/>
                          <a:latin typeface="Calibri" pitchFamily="34" charset="0"/>
                        </a:rPr>
                        <a:t>COMMENTAIRES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813604"/>
              </p:ext>
            </p:extLst>
          </p:nvPr>
        </p:nvGraphicFramePr>
        <p:xfrm>
          <a:off x="5568404" y="4509120"/>
          <a:ext cx="1739900" cy="1908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9900"/>
              </a:tblGrid>
              <a:tr h="1908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1050" b="1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DONNEES_AVANTAGES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u="none" strike="noStrike" dirty="0">
                          <a:effectLst/>
                          <a:latin typeface="Calibri" pitchFamily="34" charset="0"/>
                        </a:rPr>
                        <a:t>ID_GRC</a:t>
                      </a:r>
                      <a:endParaRPr lang="fr-F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CODE_AVG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NUM_AVG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DATE_ATTRIBUTION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DATE_LIMITE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DATE_CLOTURE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STATUT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>
                          <a:effectLst/>
                          <a:latin typeface="Calibri" pitchFamily="34" charset="0"/>
                        </a:rPr>
                        <a:t>NB_CONSOMME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8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u="none" strike="noStrike" dirty="0">
                          <a:effectLst/>
                          <a:latin typeface="Calibri" pitchFamily="34" charset="0"/>
                        </a:rPr>
                        <a:t>CLIENT_FIDELE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4" name="Connecteur droit 13"/>
          <p:cNvCxnSpPr/>
          <p:nvPr/>
        </p:nvCxnSpPr>
        <p:spPr>
          <a:xfrm flipH="1" flipV="1">
            <a:off x="2411760" y="5805264"/>
            <a:ext cx="1224136" cy="793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5364088" y="2561248"/>
            <a:ext cx="1944216" cy="9397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7308304" y="1490591"/>
            <a:ext cx="144016" cy="10706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5364088" y="3501008"/>
            <a:ext cx="216024" cy="12961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347864" y="2610610"/>
            <a:ext cx="288032" cy="10685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1403648" y="2610610"/>
            <a:ext cx="324000" cy="2423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443354" y="2808578"/>
            <a:ext cx="288032" cy="4764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2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8519" y="692696"/>
            <a:ext cx="5832647" cy="648072"/>
          </a:xfrm>
        </p:spPr>
        <p:txBody>
          <a:bodyPr/>
          <a:lstStyle/>
          <a:p>
            <a:pPr algn="ctr"/>
            <a:r>
              <a:rPr lang="fr-FR" sz="2800" dirty="0" smtClean="0"/>
              <a:t>FOUILLE DE DONNEES</a:t>
            </a:r>
            <a:br>
              <a:rPr lang="fr-FR" sz="2800" dirty="0" smtClean="0"/>
            </a:br>
            <a:r>
              <a:rPr lang="fr-FR" sz="2800" dirty="0" smtClean="0"/>
              <a:t>Schéma relationnel de données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251520" y="1412776"/>
            <a:ext cx="42803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b="1" cap="small" dirty="0" smtClean="0"/>
              <a:t>Table «</a:t>
            </a:r>
            <a:r>
              <a:rPr lang="fr-FR" b="1" cap="small" dirty="0" err="1" smtClean="0"/>
              <a:t>BASE_Donnees_Clients</a:t>
            </a:r>
            <a:r>
              <a:rPr lang="fr-FR" b="1" cap="small" dirty="0" smtClean="0"/>
              <a:t> » </a:t>
            </a:r>
            <a:endParaRPr lang="fr-FR" b="1" cap="small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296507"/>
              </p:ext>
            </p:extLst>
          </p:nvPr>
        </p:nvGraphicFramePr>
        <p:xfrm>
          <a:off x="251520" y="1916832"/>
          <a:ext cx="8712968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9631"/>
                <a:gridCol w="6273337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Calibri" pitchFamily="34" charset="0"/>
                        </a:rPr>
                        <a:t>LIBELLE</a:t>
                      </a:r>
                      <a:r>
                        <a:rPr lang="fr-FR" sz="1200" b="1" baseline="0" dirty="0" smtClean="0">
                          <a:latin typeface="Calibri" pitchFamily="34" charset="0"/>
                        </a:rPr>
                        <a:t> DU CHAMP</a:t>
                      </a:r>
                      <a:endParaRPr lang="fr-FR" sz="1200" b="1" dirty="0"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Calibri" pitchFamily="34" charset="0"/>
                        </a:rPr>
                        <a:t>DEFINITION DU CHAMP</a:t>
                      </a:r>
                      <a:endParaRPr lang="fr-FR" sz="1200" b="1" dirty="0"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ID_GRC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Identifiant personnel et unique du client (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8 caractères)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DATE_NAISSANCE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Date de naissance du client (date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JJ/MM/AAAA)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DATE_DECES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Date de décès du client (date JJ/MM/AAAAA), 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‘’NULL’’ si non décédé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AGE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Âge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du client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TRANCHE_AGE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Tranche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d’âge du client (tranches internes à Groupama)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SEXE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Sexe du client (F=Féminin | M=Masculin)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NATURE_PERSONNE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Nature du client (PP=Personne Physique | PM=Personne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Morale)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SEGMENTATION</a:t>
                      </a:r>
                      <a:r>
                        <a:rPr lang="fr-FR" sz="1100" b="1" baseline="0" dirty="0" smtClean="0">
                          <a:latin typeface="Calibri" pitchFamily="34" charset="0"/>
                        </a:rPr>
                        <a:t> DISTRIBUTIVE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Ciblage du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client selon son potentiel (N=Nouveau | S1=A laisser venir | S2=A fidéliser | S3=A redécouvrir et multi-équiper | S4=A développer et fidéliser)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MARCHE_CSP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Marché 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du client selon sa CSP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MARCHE_PSO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Marché du client selon sa CSP et son âge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COD_INSEE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Code INSEE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de résidence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TYPOLOGIE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Typologie géomarketing du lieu de résidence (1- RURAL AGE | 2- RURAL DYNAMIQUE | 3- PERIURBAIN | 4- GRANDE PERIPHERIE AISEE | 5- HYPER CENTRE | 6- HORS TERRITOIRE)</a:t>
                      </a: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CD_COMMERCIAL_CHARGE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Code poste du commercial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en charge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MT_IARD_2015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Montant total de l’IARD active en 2015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MT_IARD_2016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Montant total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de l’IARD active en 2016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MT_IARD_2017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Montant total de l’IARD active en 2017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5472608" y="1124744"/>
            <a:ext cx="3635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Calibri" pitchFamily="34" charset="0"/>
              </a:rPr>
              <a:t>La table « personne » où sont stockées l’ensemble des données personnelles du client. Cette table est issue des données présentes en GRC. Elle est à lier à toutes les autres pour pouvoir obtenir une donnée à la maille client.</a:t>
            </a:r>
            <a:endParaRPr lang="fr-FR" sz="1100" dirty="0">
              <a:latin typeface="Calibri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7531052" y="6497488"/>
            <a:ext cx="1453609" cy="230832"/>
            <a:chOff x="6804248" y="6497488"/>
            <a:chExt cx="1453609" cy="230832"/>
          </a:xfrm>
        </p:grpSpPr>
        <p:sp>
          <p:nvSpPr>
            <p:cNvPr id="9" name="Étoile à 5 branches 8"/>
            <p:cNvSpPr/>
            <p:nvPr/>
          </p:nvSpPr>
          <p:spPr>
            <a:xfrm>
              <a:off x="6804248" y="6525344"/>
              <a:ext cx="180000" cy="180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164288" y="6497488"/>
              <a:ext cx="10935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/>
                <a:t>Champ important</a:t>
              </a:r>
              <a:endParaRPr lang="fr-FR" sz="900" dirty="0"/>
            </a:p>
          </p:txBody>
        </p:sp>
      </p:grpSp>
      <p:sp>
        <p:nvSpPr>
          <p:cNvPr id="11" name="Étoile à 5 branches 10"/>
          <p:cNvSpPr/>
          <p:nvPr/>
        </p:nvSpPr>
        <p:spPr>
          <a:xfrm>
            <a:off x="2384720" y="3284984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toile à 5 branches 11"/>
          <p:cNvSpPr/>
          <p:nvPr/>
        </p:nvSpPr>
        <p:spPr>
          <a:xfrm>
            <a:off x="2379166" y="3789040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toile à 5 branches 12"/>
          <p:cNvSpPr/>
          <p:nvPr/>
        </p:nvSpPr>
        <p:spPr>
          <a:xfrm>
            <a:off x="2377848" y="4725144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 à 5 branches 13"/>
          <p:cNvSpPr/>
          <p:nvPr/>
        </p:nvSpPr>
        <p:spPr>
          <a:xfrm>
            <a:off x="2384720" y="5301208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toile à 5 branches 14"/>
          <p:cNvSpPr/>
          <p:nvPr/>
        </p:nvSpPr>
        <p:spPr>
          <a:xfrm>
            <a:off x="2391689" y="5633608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Étoile à 5 branches 15"/>
          <p:cNvSpPr/>
          <p:nvPr/>
        </p:nvSpPr>
        <p:spPr>
          <a:xfrm>
            <a:off x="2384720" y="5896648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toile à 5 branches 16"/>
          <p:cNvSpPr/>
          <p:nvPr/>
        </p:nvSpPr>
        <p:spPr>
          <a:xfrm>
            <a:off x="2377398" y="6183864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Étoile à 5 branches 17"/>
          <p:cNvSpPr/>
          <p:nvPr/>
        </p:nvSpPr>
        <p:spPr>
          <a:xfrm>
            <a:off x="2372578" y="6474826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8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8519" y="692696"/>
            <a:ext cx="5832647" cy="648072"/>
          </a:xfrm>
        </p:spPr>
        <p:txBody>
          <a:bodyPr/>
          <a:lstStyle/>
          <a:p>
            <a:pPr algn="ctr"/>
            <a:r>
              <a:rPr lang="fr-FR" sz="2800" dirty="0" smtClean="0"/>
              <a:t>FOUILLE DE DONNEES</a:t>
            </a:r>
            <a:br>
              <a:rPr lang="fr-FR" sz="2800" dirty="0" smtClean="0"/>
            </a:br>
            <a:r>
              <a:rPr lang="fr-FR" sz="2800" dirty="0" smtClean="0"/>
              <a:t>Schéma relationnel de données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248457" y="1412776"/>
            <a:ext cx="51876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b="1" cap="small" dirty="0" smtClean="0"/>
              <a:t>Table «</a:t>
            </a:r>
            <a:r>
              <a:rPr lang="fr-FR" b="1" cap="small" dirty="0" err="1" smtClean="0"/>
              <a:t>BASE_Structure_Commerciale</a:t>
            </a:r>
            <a:r>
              <a:rPr lang="fr-FR" b="1" cap="small" dirty="0" smtClean="0"/>
              <a:t> » </a:t>
            </a:r>
            <a:endParaRPr lang="fr-FR" b="1" cap="small" dirty="0"/>
          </a:p>
        </p:txBody>
      </p:sp>
      <p:sp>
        <p:nvSpPr>
          <p:cNvPr id="7" name="ZoneTexte 6"/>
          <p:cNvSpPr txBox="1"/>
          <p:nvPr/>
        </p:nvSpPr>
        <p:spPr>
          <a:xfrm>
            <a:off x="5472608" y="1413937"/>
            <a:ext cx="3635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Calibri" pitchFamily="34" charset="0"/>
              </a:rPr>
              <a:t>Le réseau commercial de Groupama est structuré en région, secteur et agence.</a:t>
            </a:r>
            <a:endParaRPr lang="fr-FR" sz="1100" dirty="0">
              <a:latin typeface="Calibri" pitchFamily="34" charset="0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113156"/>
              </p:ext>
            </p:extLst>
          </p:nvPr>
        </p:nvGraphicFramePr>
        <p:xfrm>
          <a:off x="251520" y="1916832"/>
          <a:ext cx="8712968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9631"/>
                <a:gridCol w="6273337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Calibri" pitchFamily="34" charset="0"/>
                        </a:rPr>
                        <a:t>LIBELLE</a:t>
                      </a:r>
                      <a:r>
                        <a:rPr lang="fr-FR" sz="1200" b="1" baseline="0" dirty="0" smtClean="0">
                          <a:latin typeface="Calibri" pitchFamily="34" charset="0"/>
                        </a:rPr>
                        <a:t> DU CHAMP</a:t>
                      </a:r>
                      <a:endParaRPr lang="fr-FR" sz="1200" b="1" dirty="0"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Calibri" pitchFamily="34" charset="0"/>
                        </a:rPr>
                        <a:t>DEFINITION DU CHAMP</a:t>
                      </a:r>
                      <a:endParaRPr lang="fr-FR" sz="1200" b="1" dirty="0"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CD_POSTE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Code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unique du poste dans la structure de Groupama.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RESEAU_COMMERCIAL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Réseau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commercial (Direction de la Distribution, Hors réseau, CRC,…)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REGION_COMMERCIALE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Région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commerciale rattachée au poste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SECTEUR_COMMERCIAL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Secteur commercial rattaché au poste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AGENCE_COMMERCIALE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Agence commerciale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rattachée au poste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e 5"/>
          <p:cNvGrpSpPr/>
          <p:nvPr/>
        </p:nvGrpSpPr>
        <p:grpSpPr>
          <a:xfrm>
            <a:off x="7531052" y="6497488"/>
            <a:ext cx="1453609" cy="230832"/>
            <a:chOff x="6804248" y="6497488"/>
            <a:chExt cx="1453609" cy="230832"/>
          </a:xfrm>
        </p:grpSpPr>
        <p:sp>
          <p:nvSpPr>
            <p:cNvPr id="9" name="Étoile à 5 branches 8"/>
            <p:cNvSpPr/>
            <p:nvPr/>
          </p:nvSpPr>
          <p:spPr>
            <a:xfrm>
              <a:off x="6804248" y="6525344"/>
              <a:ext cx="180000" cy="180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7164288" y="6497488"/>
              <a:ext cx="10935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/>
                <a:t>Champ important</a:t>
              </a:r>
              <a:endParaRPr lang="fr-F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35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8519" y="692696"/>
            <a:ext cx="5832647" cy="648072"/>
          </a:xfrm>
        </p:spPr>
        <p:txBody>
          <a:bodyPr/>
          <a:lstStyle/>
          <a:p>
            <a:pPr algn="ctr"/>
            <a:r>
              <a:rPr lang="fr-FR" sz="2800" dirty="0" smtClean="0"/>
              <a:t>FOUILLE DE DONNEES</a:t>
            </a:r>
            <a:br>
              <a:rPr lang="fr-FR" sz="2800" dirty="0" smtClean="0"/>
            </a:br>
            <a:r>
              <a:rPr lang="fr-FR" sz="2800" dirty="0" smtClean="0"/>
              <a:t>Schéma relationnel de données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248457" y="1412776"/>
            <a:ext cx="344838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b="1" cap="small" dirty="0" smtClean="0"/>
              <a:t>Table «</a:t>
            </a:r>
            <a:r>
              <a:rPr lang="fr-FR" b="1" cap="small" dirty="0" err="1" smtClean="0"/>
              <a:t>BASE_Avantages</a:t>
            </a:r>
            <a:r>
              <a:rPr lang="fr-FR" b="1" cap="small" dirty="0" smtClean="0"/>
              <a:t> » </a:t>
            </a:r>
            <a:endParaRPr lang="fr-FR" b="1" cap="small" dirty="0"/>
          </a:p>
        </p:txBody>
      </p:sp>
      <p:sp>
        <p:nvSpPr>
          <p:cNvPr id="7" name="ZoneTexte 6"/>
          <p:cNvSpPr txBox="1"/>
          <p:nvPr/>
        </p:nvSpPr>
        <p:spPr>
          <a:xfrm>
            <a:off x="5472608" y="1413937"/>
            <a:ext cx="3635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Calibri" pitchFamily="34" charset="0"/>
              </a:rPr>
              <a:t>Ensemble des avantages accordés par le service CONSOMMATEUR suite </a:t>
            </a:r>
            <a:r>
              <a:rPr lang="fr-FR" sz="1100" smtClean="0">
                <a:latin typeface="Calibri" pitchFamily="34" charset="0"/>
              </a:rPr>
              <a:t>à </a:t>
            </a:r>
            <a:r>
              <a:rPr lang="fr-FR" sz="1100" smtClean="0">
                <a:latin typeface="Calibri" pitchFamily="34" charset="0"/>
              </a:rPr>
              <a:t>réclamation </a:t>
            </a:r>
            <a:r>
              <a:rPr lang="fr-FR" sz="1100" dirty="0" smtClean="0">
                <a:latin typeface="Calibri" pitchFamily="34" charset="0"/>
              </a:rPr>
              <a:t>client.</a:t>
            </a:r>
            <a:endParaRPr lang="fr-FR" sz="1100" dirty="0">
              <a:latin typeface="Calibri" pitchFamily="34" charset="0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32259"/>
              </p:ext>
            </p:extLst>
          </p:nvPr>
        </p:nvGraphicFramePr>
        <p:xfrm>
          <a:off x="251520" y="1916832"/>
          <a:ext cx="8712968" cy="260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9631"/>
                <a:gridCol w="6273337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Calibri" pitchFamily="34" charset="0"/>
                        </a:rPr>
                        <a:t>LIBELLE</a:t>
                      </a:r>
                      <a:r>
                        <a:rPr lang="fr-FR" sz="1200" b="1" baseline="0" dirty="0" smtClean="0">
                          <a:latin typeface="Calibri" pitchFamily="34" charset="0"/>
                        </a:rPr>
                        <a:t> DU CHAMP</a:t>
                      </a:r>
                      <a:endParaRPr lang="fr-FR" sz="1200" b="1" dirty="0"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Calibri" pitchFamily="34" charset="0"/>
                        </a:rPr>
                        <a:t>DEFINITION DU CHAMP</a:t>
                      </a:r>
                      <a:endParaRPr lang="fr-FR" sz="1200" b="1" dirty="0"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ID_GRC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alibri" pitchFamily="34" charset="0"/>
                        </a:rPr>
                        <a:t>Identifiant personnel et unique du client (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8 caractères)</a:t>
                      </a:r>
                      <a:endParaRPr lang="fr-FR" sz="110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CODE_AVG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Code de l’avantage (DERO_CONSO,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DERO_METIER, CORRECTION_CONSO, CORRECTION_METIER)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NOM_AVG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Numéro de l’avantage (identifiant unique de l’avantage)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DATE_ATTRIBUTION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Date d’attribution de l’avantage 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DATE_LIMITE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Date limite de consommation de l’avantage, passé cette date il ne peut plus être utilisé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DATE_CLOTURE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Date de </a:t>
                      </a:r>
                      <a:r>
                        <a:rPr lang="fr-FR" sz="1100" dirty="0" err="1" smtClean="0">
                          <a:latin typeface="Calibri" pitchFamily="34" charset="0"/>
                        </a:rPr>
                        <a:t>cloture</a:t>
                      </a:r>
                      <a:r>
                        <a:rPr lang="fr-FR" sz="1100" dirty="0" smtClean="0">
                          <a:latin typeface="Calibri" pitchFamily="34" charset="0"/>
                        </a:rPr>
                        <a:t> de l’avantage :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date à laquelle il a été utilisé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STATUT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Statut de l’avantage (CONSOMME | ELIGIBLE |ANNULE)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NB_CONSOMME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Montant de l’avantage accordé (sous forme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de « nombre » en GRC)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CLIENT_FIDELE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Top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de type </a:t>
                      </a:r>
                      <a:r>
                        <a:rPr lang="fr-FR" sz="1100" baseline="0" dirty="0" err="1" smtClean="0">
                          <a:latin typeface="Calibri" pitchFamily="34" charset="0"/>
                        </a:rPr>
                        <a:t>boléen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(1= OUI | 0 = NON). Top si le client est ciblé « fidèle » au court de l’année.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248457" y="5116542"/>
            <a:ext cx="5399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Récupérer l’année où le client a été ciblé fidèle : à partir de DATE_CLOTURE</a:t>
            </a:r>
            <a:endParaRPr lang="fr-FR" sz="1200" dirty="0"/>
          </a:p>
        </p:txBody>
      </p:sp>
      <p:sp>
        <p:nvSpPr>
          <p:cNvPr id="5" name="Étoile à 5 branches 4"/>
          <p:cNvSpPr/>
          <p:nvPr/>
        </p:nvSpPr>
        <p:spPr>
          <a:xfrm>
            <a:off x="2411760" y="2492896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Étoile à 5 branches 9"/>
          <p:cNvSpPr/>
          <p:nvPr/>
        </p:nvSpPr>
        <p:spPr>
          <a:xfrm>
            <a:off x="2411760" y="4293096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Étoile à 5 branches 10"/>
          <p:cNvSpPr/>
          <p:nvPr/>
        </p:nvSpPr>
        <p:spPr>
          <a:xfrm>
            <a:off x="2411760" y="3789040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7531052" y="6497488"/>
            <a:ext cx="1453609" cy="230832"/>
            <a:chOff x="6804248" y="6497488"/>
            <a:chExt cx="1453609" cy="230832"/>
          </a:xfrm>
        </p:grpSpPr>
        <p:sp>
          <p:nvSpPr>
            <p:cNvPr id="9" name="Étoile à 5 branches 8"/>
            <p:cNvSpPr/>
            <p:nvPr/>
          </p:nvSpPr>
          <p:spPr>
            <a:xfrm>
              <a:off x="6804248" y="6525344"/>
              <a:ext cx="180000" cy="180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164288" y="6497488"/>
              <a:ext cx="10935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/>
                <a:t>Champ important</a:t>
              </a:r>
              <a:endParaRPr lang="fr-F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51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8519" y="692696"/>
            <a:ext cx="5832647" cy="648072"/>
          </a:xfrm>
        </p:spPr>
        <p:txBody>
          <a:bodyPr/>
          <a:lstStyle/>
          <a:p>
            <a:pPr algn="ctr"/>
            <a:r>
              <a:rPr lang="fr-FR" sz="2800" dirty="0" smtClean="0"/>
              <a:t>FOUILLE DE DONNEES</a:t>
            </a:r>
            <a:br>
              <a:rPr lang="fr-FR" sz="2800" dirty="0" smtClean="0"/>
            </a:br>
            <a:r>
              <a:rPr lang="fr-FR" sz="2800" dirty="0" smtClean="0"/>
              <a:t>Schéma relationnel de données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248457" y="1412776"/>
            <a:ext cx="42226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b="1" cap="small" dirty="0" smtClean="0"/>
              <a:t>Table «</a:t>
            </a:r>
            <a:r>
              <a:rPr lang="fr-FR" b="1" cap="small" dirty="0" smtClean="0"/>
              <a:t>BASE_RECLAMATIONS</a:t>
            </a:r>
            <a:r>
              <a:rPr lang="fr-FR" b="1" cap="small" dirty="0" smtClean="0"/>
              <a:t> » </a:t>
            </a:r>
            <a:endParaRPr lang="fr-FR" b="1" cap="small" dirty="0"/>
          </a:p>
        </p:txBody>
      </p:sp>
      <p:sp>
        <p:nvSpPr>
          <p:cNvPr id="7" name="ZoneTexte 6"/>
          <p:cNvSpPr txBox="1"/>
          <p:nvPr/>
        </p:nvSpPr>
        <p:spPr>
          <a:xfrm>
            <a:off x="5472608" y="1413937"/>
            <a:ext cx="3635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Calibri" pitchFamily="34" charset="0"/>
              </a:rPr>
              <a:t>Ensemble </a:t>
            </a:r>
            <a:r>
              <a:rPr lang="fr-FR" sz="1100" smtClean="0">
                <a:latin typeface="Calibri" pitchFamily="34" charset="0"/>
              </a:rPr>
              <a:t>des réclamations </a:t>
            </a:r>
            <a:r>
              <a:rPr lang="fr-FR" sz="1100" dirty="0" smtClean="0">
                <a:latin typeface="Calibri" pitchFamily="34" charset="0"/>
              </a:rPr>
              <a:t>consommateurs depuis 2015.</a:t>
            </a:r>
            <a:endParaRPr lang="fr-FR" sz="1100" dirty="0">
              <a:latin typeface="Calibri" pitchFamily="34" charset="0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23838"/>
              </p:ext>
            </p:extLst>
          </p:nvPr>
        </p:nvGraphicFramePr>
        <p:xfrm>
          <a:off x="251520" y="1916832"/>
          <a:ext cx="8712968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9631"/>
                <a:gridCol w="6273337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Calibri" pitchFamily="34" charset="0"/>
                        </a:rPr>
                        <a:t>LIBELLE</a:t>
                      </a:r>
                      <a:r>
                        <a:rPr lang="fr-FR" sz="1200" b="1" baseline="0" dirty="0" smtClean="0">
                          <a:latin typeface="Calibri" pitchFamily="34" charset="0"/>
                        </a:rPr>
                        <a:t> DU CHAMP</a:t>
                      </a:r>
                      <a:endParaRPr lang="fr-FR" sz="1200" b="1" dirty="0"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Calibri" pitchFamily="34" charset="0"/>
                        </a:rPr>
                        <a:t>DEFINITION DU CHAMP</a:t>
                      </a:r>
                      <a:endParaRPr lang="fr-FR" sz="1200" b="1" dirty="0"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ID_GRC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alibri" pitchFamily="34" charset="0"/>
                        </a:rPr>
                        <a:t>Identifiant personnel et unique du client (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8 caractères)</a:t>
                      </a:r>
                      <a:endParaRPr lang="fr-FR" sz="110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NUM_DEM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Numéro de </a:t>
                      </a:r>
                      <a:r>
                        <a:rPr lang="fr-FR" sz="1100" smtClean="0">
                          <a:latin typeface="Calibri" pitchFamily="34" charset="0"/>
                        </a:rPr>
                        <a:t>la réclamation </a:t>
                      </a:r>
                      <a:r>
                        <a:rPr lang="fr-FR" sz="1100" dirty="0" smtClean="0">
                          <a:latin typeface="Calibri" pitchFamily="34" charset="0"/>
                        </a:rPr>
                        <a:t>(en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GRC, est retranscrit comme une demande)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DATE_CREATION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Date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de création de </a:t>
                      </a:r>
                      <a:r>
                        <a:rPr lang="fr-FR" sz="1100" baseline="0" smtClean="0">
                          <a:latin typeface="Calibri" pitchFamily="34" charset="0"/>
                        </a:rPr>
                        <a:t>la réclamation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DATE_CLOTURE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Date de clôture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de </a:t>
                      </a:r>
                      <a:r>
                        <a:rPr lang="fr-FR" sz="1100" baseline="0" smtClean="0">
                          <a:latin typeface="Calibri" pitchFamily="34" charset="0"/>
                        </a:rPr>
                        <a:t>la réclamation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DATE_REOUVERTURE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Date de réouverture de </a:t>
                      </a:r>
                      <a:r>
                        <a:rPr lang="fr-FR" sz="1100" smtClean="0">
                          <a:latin typeface="Calibri" pitchFamily="34" charset="0"/>
                        </a:rPr>
                        <a:t>la réclamation </a:t>
                      </a:r>
                      <a:r>
                        <a:rPr lang="fr-FR" sz="1100" dirty="0" smtClean="0">
                          <a:latin typeface="Calibri" pitchFamily="34" charset="0"/>
                        </a:rPr>
                        <a:t>(si client non satisfait de la réponse)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DATE_CLOTURE_N2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Date de clôture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suite à réouverture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DELAI_N1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Délai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en jours entre la date de création et la date de clôture (hors réouverture)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STATUT_DELAI_N1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Catégorisation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du délai (-11 J, -15 J, -30 J, -60 J, +60 J, En cours)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DELAI_N2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aseline="0" dirty="0" smtClean="0">
                          <a:latin typeface="Calibri" pitchFamily="34" charset="0"/>
                        </a:rPr>
                        <a:t>Délai en jours entre la date de réouverture de </a:t>
                      </a:r>
                      <a:r>
                        <a:rPr lang="fr-FR" sz="1100" baseline="0" smtClean="0">
                          <a:latin typeface="Calibri" pitchFamily="34" charset="0"/>
                        </a:rPr>
                        <a:t>la réclamation 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et la date de clôture (suite à réouverture)</a:t>
                      </a:r>
                      <a:endParaRPr lang="fr-FR" sz="1100" baseline="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STATUT_DELAI_N2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alibri" pitchFamily="34" charset="0"/>
                        </a:rPr>
                        <a:t>Catégorisation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du délai (-11 J, -15 J, -30 J, -60 J, +60 J, En cours)</a:t>
                      </a:r>
                      <a:endParaRPr lang="fr-FR" sz="110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DELAI_NT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100" baseline="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STATUT_DELAI_NT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alibri" pitchFamily="34" charset="0"/>
                        </a:rPr>
                        <a:t>Catégorisation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du délai (-11 J, -15 J, -30 J, -60 J, +60 J, En cours)</a:t>
                      </a:r>
                      <a:endParaRPr lang="fr-FR" sz="110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DELAI_TT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aseline="0" dirty="0" smtClean="0">
                          <a:latin typeface="Calibri" pitchFamily="34" charset="0"/>
                        </a:rPr>
                        <a:t>Délai en jours en la date de création de la réclamation et la date de clôture (N1 ou N2 si il y a eu réouverture)</a:t>
                      </a:r>
                    </a:p>
                  </a:txBody>
                  <a:tcPr/>
                </a:tc>
              </a:tr>
              <a:tr h="222448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STATUT_DELAI_TT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alibri" pitchFamily="34" charset="0"/>
                        </a:rPr>
                        <a:t>Catégorisation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du délai (-11 J, -15 J, -30 J, -60 J, +60 J, En cours)</a:t>
                      </a:r>
                      <a:endParaRPr lang="fr-FR" sz="110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CANAL_ORIGINE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aseline="0" dirty="0" smtClean="0">
                          <a:latin typeface="Calibri" pitchFamily="34" charset="0"/>
                        </a:rPr>
                        <a:t>Origine de la réclamation (arrivée par téléphone, fax, courrier, mail…)</a:t>
                      </a:r>
                      <a:endParaRPr lang="fr-FR" sz="1100" baseline="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CD_ASSIGNE_A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aseline="0" dirty="0" smtClean="0">
                          <a:latin typeface="Calibri" pitchFamily="34" charset="0"/>
                        </a:rPr>
                        <a:t>Code du poste dont la réclamation est assignée (pour traitement)</a:t>
                      </a:r>
                      <a:endParaRPr lang="fr-FR" sz="1100" baseline="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CD_CREATEUR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aseline="0" dirty="0" smtClean="0">
                          <a:latin typeface="Calibri" pitchFamily="34" charset="0"/>
                        </a:rPr>
                        <a:t>Code du poste créateur de la réclamation</a:t>
                      </a:r>
                      <a:endParaRPr lang="fr-FR" sz="1100" baseline="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Étoile à 5 branches 8"/>
          <p:cNvSpPr/>
          <p:nvPr/>
        </p:nvSpPr>
        <p:spPr>
          <a:xfrm>
            <a:off x="2356686" y="2780928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toile à 5 branches 12"/>
          <p:cNvSpPr/>
          <p:nvPr/>
        </p:nvSpPr>
        <p:spPr>
          <a:xfrm>
            <a:off x="2377398" y="5445224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7531052" y="6497488"/>
            <a:ext cx="1453609" cy="230832"/>
            <a:chOff x="6804248" y="6497488"/>
            <a:chExt cx="1453609" cy="230832"/>
          </a:xfrm>
        </p:grpSpPr>
        <p:sp>
          <p:nvSpPr>
            <p:cNvPr id="15" name="Étoile à 5 branches 14"/>
            <p:cNvSpPr/>
            <p:nvPr/>
          </p:nvSpPr>
          <p:spPr>
            <a:xfrm>
              <a:off x="6804248" y="6525344"/>
              <a:ext cx="180000" cy="180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7164288" y="6497488"/>
              <a:ext cx="10935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/>
                <a:t>Champ important</a:t>
              </a:r>
              <a:endParaRPr lang="fr-F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439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8519" y="692696"/>
            <a:ext cx="5832647" cy="648072"/>
          </a:xfrm>
        </p:spPr>
        <p:txBody>
          <a:bodyPr/>
          <a:lstStyle/>
          <a:p>
            <a:pPr algn="ctr"/>
            <a:r>
              <a:rPr lang="fr-FR" sz="2800" dirty="0" smtClean="0"/>
              <a:t>FOUILLE DE DONNEES</a:t>
            </a:r>
            <a:br>
              <a:rPr lang="fr-FR" sz="2800" dirty="0" smtClean="0"/>
            </a:br>
            <a:r>
              <a:rPr lang="fr-FR" sz="2800" dirty="0" smtClean="0"/>
              <a:t>Schéma relationnel de données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248457" y="1412776"/>
            <a:ext cx="42226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b="1" cap="small" dirty="0" smtClean="0"/>
              <a:t>Table «</a:t>
            </a:r>
            <a:r>
              <a:rPr lang="fr-FR" b="1" cap="small" dirty="0" smtClean="0"/>
              <a:t>BASE_RECLAMATIONS</a:t>
            </a:r>
            <a:r>
              <a:rPr lang="fr-FR" b="1" cap="small" dirty="0" smtClean="0"/>
              <a:t> » </a:t>
            </a:r>
            <a:endParaRPr lang="fr-FR" b="1" cap="small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416064"/>
              </p:ext>
            </p:extLst>
          </p:nvPr>
        </p:nvGraphicFramePr>
        <p:xfrm>
          <a:off x="251520" y="1916832"/>
          <a:ext cx="8712968" cy="3167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9631"/>
                <a:gridCol w="6273337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Calibri" pitchFamily="34" charset="0"/>
                        </a:rPr>
                        <a:t>LIBELLE</a:t>
                      </a:r>
                      <a:r>
                        <a:rPr lang="fr-FR" sz="1200" b="1" baseline="0" dirty="0" smtClean="0">
                          <a:latin typeface="Calibri" pitchFamily="34" charset="0"/>
                        </a:rPr>
                        <a:t> DU CHAMP</a:t>
                      </a:r>
                      <a:endParaRPr lang="fr-FR" sz="1200" b="1" dirty="0"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Calibri" pitchFamily="34" charset="0"/>
                        </a:rPr>
                        <a:t>DEFINITION DU CHAMP</a:t>
                      </a:r>
                      <a:endParaRPr lang="fr-FR" sz="1200" b="1" dirty="0"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STATUT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alibri" pitchFamily="34" charset="0"/>
                        </a:rPr>
                        <a:t>Statut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de </a:t>
                      </a:r>
                      <a:r>
                        <a:rPr lang="fr-FR" sz="1100" baseline="0" smtClean="0">
                          <a:latin typeface="Calibri" pitchFamily="34" charset="0"/>
                        </a:rPr>
                        <a:t>la réclamation 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: EN COURS | FERMEE | A FAIRE</a:t>
                      </a:r>
                      <a:endParaRPr lang="fr-FR" sz="110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METIER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Métier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concerné par la réclamation (ici, seules les </a:t>
                      </a:r>
                      <a:r>
                        <a:rPr lang="fr-FR" sz="1100" baseline="0" dirty="0" err="1" smtClean="0">
                          <a:latin typeface="Calibri" pitchFamily="34" charset="0"/>
                        </a:rPr>
                        <a:t>réclas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assurances ont été extraites)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TYPE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Type de réclamation : réclamation sur un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sinistre ? Une résiliation ? Un montant de cotisation ? …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SOUS_TYPE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Détail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du type : incompréhension, défaut de conseil…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RECLAM_QUAL_CLOT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Réponse apporté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e au client : favorable ou non au client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02488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SUIVI_RECL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Verbatim « interne » pour connaître le client et le suivi de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fr-FR" sz="1100" baseline="0" smtClean="0">
                          <a:latin typeface="Calibri" pitchFamily="34" charset="0"/>
                        </a:rPr>
                        <a:t>la réclamation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REPONSE_RECLAMATION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Verbatim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de réponse au client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REPONSE_RECLAMATION_N2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Verbatim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de réponse au client si réouverture de </a:t>
                      </a:r>
                      <a:r>
                        <a:rPr lang="fr-FR" sz="1100" baseline="0" smtClean="0">
                          <a:latin typeface="Calibri" pitchFamily="34" charset="0"/>
                        </a:rPr>
                        <a:t>la réclamation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COMMENTAIRE_DEMANDE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aseline="0" dirty="0" smtClean="0">
                          <a:latin typeface="Calibri" pitchFamily="34" charset="0"/>
                        </a:rPr>
                        <a:t>Verbatim de </a:t>
                      </a:r>
                      <a:r>
                        <a:rPr lang="fr-FR" sz="1100" baseline="0" smtClean="0">
                          <a:latin typeface="Calibri" pitchFamily="34" charset="0"/>
                        </a:rPr>
                        <a:t>la réclamation 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du client</a:t>
                      </a:r>
                      <a:endParaRPr lang="fr-FR" sz="1100" baseline="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MOTIF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aseline="0" dirty="0" smtClean="0">
                          <a:latin typeface="Calibri" pitchFamily="34" charset="0"/>
                        </a:rPr>
                        <a:t>Mot clé repéré dans le verbatim de la réclamation pour catégoriser la réclamation</a:t>
                      </a:r>
                      <a:endParaRPr lang="fr-FR" sz="1100" baseline="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SOUS MOTIF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aseline="0" dirty="0" smtClean="0">
                          <a:latin typeface="Calibri" pitchFamily="34" charset="0"/>
                        </a:rPr>
                        <a:t>Sous-motif repéré dans le verbatim de la réclamation pour catégoriser la réclamation</a:t>
                      </a:r>
                      <a:endParaRPr lang="fr-FR" sz="1100" baseline="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Étoile à 5 branches 8"/>
          <p:cNvSpPr/>
          <p:nvPr/>
        </p:nvSpPr>
        <p:spPr>
          <a:xfrm>
            <a:off x="2322026" y="2708920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Étoile à 5 branches 9"/>
          <p:cNvSpPr/>
          <p:nvPr/>
        </p:nvSpPr>
        <p:spPr>
          <a:xfrm>
            <a:off x="2322026" y="3284984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Étoile à 5 branches 10"/>
          <p:cNvSpPr/>
          <p:nvPr/>
        </p:nvSpPr>
        <p:spPr>
          <a:xfrm>
            <a:off x="2322026" y="2996952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toile à 5 branches 11"/>
          <p:cNvSpPr/>
          <p:nvPr/>
        </p:nvSpPr>
        <p:spPr>
          <a:xfrm>
            <a:off x="2311694" y="3861048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Étoile à 5 branches 12"/>
          <p:cNvSpPr/>
          <p:nvPr/>
        </p:nvSpPr>
        <p:spPr>
          <a:xfrm>
            <a:off x="2322026" y="4084075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Étoile à 5 branches 13"/>
          <p:cNvSpPr/>
          <p:nvPr/>
        </p:nvSpPr>
        <p:spPr>
          <a:xfrm>
            <a:off x="2322026" y="4581128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toile à 5 branches 14"/>
          <p:cNvSpPr/>
          <p:nvPr/>
        </p:nvSpPr>
        <p:spPr>
          <a:xfrm>
            <a:off x="2331135" y="4293096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Étoile à 5 branches 15"/>
          <p:cNvSpPr/>
          <p:nvPr/>
        </p:nvSpPr>
        <p:spPr>
          <a:xfrm>
            <a:off x="2331135" y="4869160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7531052" y="6497488"/>
            <a:ext cx="1453609" cy="230832"/>
            <a:chOff x="6804248" y="6497488"/>
            <a:chExt cx="1453609" cy="230832"/>
          </a:xfrm>
        </p:grpSpPr>
        <p:sp>
          <p:nvSpPr>
            <p:cNvPr id="18" name="Étoile à 5 branches 17"/>
            <p:cNvSpPr/>
            <p:nvPr/>
          </p:nvSpPr>
          <p:spPr>
            <a:xfrm>
              <a:off x="6804248" y="6525344"/>
              <a:ext cx="180000" cy="180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7164288" y="6497488"/>
              <a:ext cx="10935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/>
                <a:t>Champ important</a:t>
              </a:r>
              <a:endParaRPr lang="fr-F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147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8519" y="692696"/>
            <a:ext cx="5832647" cy="648072"/>
          </a:xfrm>
        </p:spPr>
        <p:txBody>
          <a:bodyPr/>
          <a:lstStyle/>
          <a:p>
            <a:pPr algn="ctr"/>
            <a:r>
              <a:rPr lang="fr-FR" sz="2800" dirty="0" smtClean="0"/>
              <a:t>FOUILLE DE DONNEES</a:t>
            </a:r>
            <a:br>
              <a:rPr lang="fr-FR" sz="2800" dirty="0" smtClean="0"/>
            </a:br>
            <a:r>
              <a:rPr lang="fr-FR" sz="2800" dirty="0" smtClean="0"/>
              <a:t>Schéma relationnel de données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248457" y="1412776"/>
            <a:ext cx="36407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b="1" cap="small" dirty="0" smtClean="0"/>
              <a:t>Table «</a:t>
            </a:r>
            <a:r>
              <a:rPr lang="fr-FR" b="1" cap="small" dirty="0" smtClean="0"/>
              <a:t>BASE_DEMANDES</a:t>
            </a:r>
            <a:r>
              <a:rPr lang="fr-FR" b="1" cap="small" dirty="0" smtClean="0"/>
              <a:t> » </a:t>
            </a:r>
            <a:endParaRPr lang="fr-FR" b="1" cap="small" dirty="0"/>
          </a:p>
        </p:txBody>
      </p:sp>
      <p:sp>
        <p:nvSpPr>
          <p:cNvPr id="7" name="ZoneTexte 6"/>
          <p:cNvSpPr txBox="1"/>
          <p:nvPr/>
        </p:nvSpPr>
        <p:spPr>
          <a:xfrm>
            <a:off x="5472608" y="1413937"/>
            <a:ext cx="3635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Calibri" pitchFamily="34" charset="0"/>
              </a:rPr>
              <a:t>Ensemble des </a:t>
            </a:r>
            <a:r>
              <a:rPr lang="fr-FR" sz="1100" dirty="0" smtClean="0">
                <a:latin typeface="Calibri" pitchFamily="34" charset="0"/>
              </a:rPr>
              <a:t>demandes clients (</a:t>
            </a:r>
            <a:r>
              <a:rPr lang="fr-FR" sz="1100" smtClean="0">
                <a:latin typeface="Calibri" pitchFamily="34" charset="0"/>
              </a:rPr>
              <a:t>hors réclamations</a:t>
            </a:r>
            <a:r>
              <a:rPr lang="fr-FR" sz="1100" dirty="0" smtClean="0">
                <a:latin typeface="Calibri" pitchFamily="34" charset="0"/>
              </a:rPr>
              <a:t>) depuis 2015.</a:t>
            </a:r>
            <a:endParaRPr lang="fr-FR" sz="1100" dirty="0">
              <a:latin typeface="Calibri" pitchFamily="34" charset="0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032023"/>
              </p:ext>
            </p:extLst>
          </p:nvPr>
        </p:nvGraphicFramePr>
        <p:xfrm>
          <a:off x="251520" y="1916832"/>
          <a:ext cx="8712968" cy="416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9631"/>
                <a:gridCol w="6273337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Calibri" pitchFamily="34" charset="0"/>
                        </a:rPr>
                        <a:t>LIBELLE</a:t>
                      </a:r>
                      <a:r>
                        <a:rPr lang="fr-FR" sz="1200" b="1" baseline="0" dirty="0" smtClean="0">
                          <a:latin typeface="Calibri" pitchFamily="34" charset="0"/>
                        </a:rPr>
                        <a:t> DU CHAMP</a:t>
                      </a:r>
                      <a:endParaRPr lang="fr-FR" sz="1200" b="1" dirty="0"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Calibri" pitchFamily="34" charset="0"/>
                        </a:rPr>
                        <a:t>DEFINITION DU CHAMP</a:t>
                      </a:r>
                      <a:endParaRPr lang="fr-FR" sz="1200" b="1" dirty="0"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ID_GRC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alibri" pitchFamily="34" charset="0"/>
                        </a:rPr>
                        <a:t>Identifiant personnel et unique du client (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8 caractères)</a:t>
                      </a:r>
                      <a:endParaRPr lang="fr-FR" sz="110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NUM_DEM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Numéro de la </a:t>
                      </a:r>
                      <a:r>
                        <a:rPr lang="fr-FR" sz="1100" dirty="0" smtClean="0">
                          <a:latin typeface="Calibri" pitchFamily="34" charset="0"/>
                        </a:rPr>
                        <a:t>demande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DATE_CREATION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Date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de création de la 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demande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DATE_CLOTURE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Date de clôture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de la 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demande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DELAI_TT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aseline="0" dirty="0" smtClean="0">
                          <a:latin typeface="Calibri" pitchFamily="34" charset="0"/>
                        </a:rPr>
                        <a:t>Délai en jours en la date de création de la 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demande 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et la date de 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clôture</a:t>
                      </a:r>
                      <a:endParaRPr lang="fr-FR" sz="1100" baseline="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STATUT_DELAI_TT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alibri" pitchFamily="34" charset="0"/>
                        </a:rPr>
                        <a:t>Catégorisation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du délai (-11 J, -15 J, -30 J, -60 J, +60 J, En cours)</a:t>
                      </a:r>
                      <a:endParaRPr lang="fr-FR" sz="110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CANAL_ORIGINE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aseline="0" dirty="0" smtClean="0">
                          <a:latin typeface="Calibri" pitchFamily="34" charset="0"/>
                        </a:rPr>
                        <a:t>Origine de la 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demande 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(arrivée par téléphone, fax, courrier, mail…)</a:t>
                      </a: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CD_ASSIGNE_A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aseline="0" dirty="0" smtClean="0">
                          <a:latin typeface="Calibri" pitchFamily="34" charset="0"/>
                        </a:rPr>
                        <a:t>Code du poste dont la 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demande 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est assignée (pour traitement)</a:t>
                      </a: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CD_CREATEUR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aseline="0" dirty="0" smtClean="0">
                          <a:latin typeface="Calibri" pitchFamily="34" charset="0"/>
                        </a:rPr>
                        <a:t>Code du poste créateur de la 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demande</a:t>
                      </a:r>
                      <a:endParaRPr lang="fr-FR" sz="1100" baseline="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STATUT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Statut de la demande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TYPE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Type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de la demande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SOUS_TYPE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Sous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type de la demande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COMMENTAIRE_DEMANDE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Commentaire de la demande du client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MOTIF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aseline="0" dirty="0" smtClean="0">
                          <a:latin typeface="Calibri" pitchFamily="34" charset="0"/>
                        </a:rPr>
                        <a:t>Mot clé repéré dans le verbatim de la 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demande 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pour catégoriser la 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demande</a:t>
                      </a:r>
                      <a:endParaRPr lang="fr-FR" sz="1100" baseline="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SOUS_MOTIF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aseline="0" dirty="0" smtClean="0">
                          <a:latin typeface="Calibri" pitchFamily="34" charset="0"/>
                        </a:rPr>
                        <a:t>Sous-motif repéré dans le verbatim de la 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demande 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pour catégoriser la 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demande</a:t>
                      </a:r>
                      <a:endParaRPr lang="fr-FR" sz="1100" baseline="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" name="Groupe 8"/>
          <p:cNvGrpSpPr/>
          <p:nvPr/>
        </p:nvGrpSpPr>
        <p:grpSpPr>
          <a:xfrm>
            <a:off x="7531052" y="6497488"/>
            <a:ext cx="1453609" cy="230832"/>
            <a:chOff x="6804248" y="6497488"/>
            <a:chExt cx="1453609" cy="230832"/>
          </a:xfrm>
        </p:grpSpPr>
        <p:sp>
          <p:nvSpPr>
            <p:cNvPr id="10" name="Étoile à 5 branches 9"/>
            <p:cNvSpPr/>
            <p:nvPr/>
          </p:nvSpPr>
          <p:spPr>
            <a:xfrm>
              <a:off x="6804248" y="6525344"/>
              <a:ext cx="180000" cy="180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164288" y="6497488"/>
              <a:ext cx="10935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/>
                <a:t>Champ important</a:t>
              </a:r>
              <a:endParaRPr lang="fr-F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147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8519" y="692696"/>
            <a:ext cx="5832647" cy="648072"/>
          </a:xfrm>
        </p:spPr>
        <p:txBody>
          <a:bodyPr/>
          <a:lstStyle/>
          <a:p>
            <a:pPr algn="ctr"/>
            <a:r>
              <a:rPr lang="fr-FR" sz="2800" dirty="0" smtClean="0"/>
              <a:t>FOUILLE DE DONNEES</a:t>
            </a:r>
            <a:br>
              <a:rPr lang="fr-FR" sz="2800" dirty="0" smtClean="0"/>
            </a:br>
            <a:r>
              <a:rPr lang="fr-FR" sz="2800" dirty="0" smtClean="0"/>
              <a:t>Schéma relationnel de données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248457" y="1412776"/>
            <a:ext cx="33025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b="1" cap="small" dirty="0" smtClean="0"/>
              <a:t>Table «</a:t>
            </a:r>
            <a:r>
              <a:rPr lang="fr-FR" b="1" cap="small" dirty="0" smtClean="0"/>
              <a:t>BASE_ACTIONS</a:t>
            </a:r>
            <a:r>
              <a:rPr lang="fr-FR" b="1" cap="small" dirty="0" smtClean="0"/>
              <a:t> » </a:t>
            </a:r>
            <a:endParaRPr lang="fr-FR" b="1" cap="small" dirty="0"/>
          </a:p>
        </p:txBody>
      </p:sp>
      <p:sp>
        <p:nvSpPr>
          <p:cNvPr id="7" name="ZoneTexte 6"/>
          <p:cNvSpPr txBox="1"/>
          <p:nvPr/>
        </p:nvSpPr>
        <p:spPr>
          <a:xfrm>
            <a:off x="5472608" y="1413937"/>
            <a:ext cx="3635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Calibri" pitchFamily="34" charset="0"/>
              </a:rPr>
              <a:t>Ensemble des </a:t>
            </a:r>
            <a:r>
              <a:rPr lang="fr-FR" sz="1100" dirty="0" smtClean="0">
                <a:latin typeface="Calibri" pitchFamily="34" charset="0"/>
              </a:rPr>
              <a:t>actions rattachées à une demande</a:t>
            </a:r>
            <a:endParaRPr lang="fr-FR" sz="1100" dirty="0">
              <a:latin typeface="Calibri" pitchFamily="34" charset="0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41705"/>
              </p:ext>
            </p:extLst>
          </p:nvPr>
        </p:nvGraphicFramePr>
        <p:xfrm>
          <a:off x="251520" y="1916832"/>
          <a:ext cx="8712968" cy="312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9631"/>
                <a:gridCol w="6273337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Calibri" pitchFamily="34" charset="0"/>
                        </a:rPr>
                        <a:t>LIBELLE</a:t>
                      </a:r>
                      <a:r>
                        <a:rPr lang="fr-FR" sz="1200" b="1" baseline="0" dirty="0" smtClean="0">
                          <a:latin typeface="Calibri" pitchFamily="34" charset="0"/>
                        </a:rPr>
                        <a:t> DU CHAMP</a:t>
                      </a:r>
                      <a:endParaRPr lang="fr-FR" sz="1200" b="1" dirty="0"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>
                          <a:latin typeface="Calibri" pitchFamily="34" charset="0"/>
                        </a:rPr>
                        <a:t>DEFINITION DU CHAMP</a:t>
                      </a:r>
                      <a:endParaRPr lang="fr-FR" sz="1200" b="1" dirty="0">
                        <a:latin typeface="Calibri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ID_GRC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alibri" pitchFamily="34" charset="0"/>
                        </a:rPr>
                        <a:t>Identifiant personnel et unique du client (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8 caractères)</a:t>
                      </a:r>
                      <a:endParaRPr lang="fr-FR" sz="110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NUM_ACTION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Numéro de l’action 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NUM_DEM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Numéro de la demande (une action est toujours rattachée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à une demande)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CD_ASSIGNEE_A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Code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du poste dont l’action est assignée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CD_CREATEUR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Code du poste créateur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de l’action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STATUT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Statut de l’action : A FAIRE | EN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COURS | …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TYPE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Type d’action à réaliser (RELANCER,</a:t>
                      </a:r>
                      <a:r>
                        <a:rPr lang="fr-FR" sz="1100" baseline="0" dirty="0" smtClean="0">
                          <a:latin typeface="Calibri" pitchFamily="34" charset="0"/>
                        </a:rPr>
                        <a:t> PRENDRE RDV,…)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SOUS_TYPE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Sous type de l’action à réaliser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DATE_CREATION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Date de création de l’action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DATE_CLOTURE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latin typeface="Calibri" pitchFamily="34" charset="0"/>
                        </a:rPr>
                        <a:t>Date de clôture de l’action (lorsque réalisée)</a:t>
                      </a:r>
                      <a:endParaRPr lang="fr-FR" sz="11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fr-FR" sz="1100" b="1" dirty="0" smtClean="0">
                          <a:latin typeface="Calibri" pitchFamily="34" charset="0"/>
                        </a:rPr>
                        <a:t>COMMENTAIRES</a:t>
                      </a:r>
                      <a:endParaRPr lang="fr-FR" sz="1100" b="1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aseline="0" dirty="0" smtClean="0">
                          <a:latin typeface="Calibri" pitchFamily="34" charset="0"/>
                        </a:rPr>
                        <a:t>Commentaires liés à l’action</a:t>
                      </a:r>
                      <a:endParaRPr lang="fr-FR" sz="1100" baseline="0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248457" y="5116542"/>
            <a:ext cx="5399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Récupérer l’année où le client a été ciblé fidèle : à partir de DATE_CLOTURE</a:t>
            </a:r>
            <a:endParaRPr lang="fr-FR" sz="1200" dirty="0"/>
          </a:p>
        </p:txBody>
      </p:sp>
      <p:sp>
        <p:nvSpPr>
          <p:cNvPr id="9" name="Étoile à 5 branches 8"/>
          <p:cNvSpPr/>
          <p:nvPr/>
        </p:nvSpPr>
        <p:spPr>
          <a:xfrm>
            <a:off x="2395849" y="3789040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Étoile à 5 branches 9"/>
          <p:cNvSpPr/>
          <p:nvPr/>
        </p:nvSpPr>
        <p:spPr>
          <a:xfrm>
            <a:off x="2388919" y="4031440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Étoile à 5 branches 10"/>
          <p:cNvSpPr/>
          <p:nvPr/>
        </p:nvSpPr>
        <p:spPr>
          <a:xfrm>
            <a:off x="2380898" y="4288501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Étoile à 5 branches 11"/>
          <p:cNvSpPr/>
          <p:nvPr/>
        </p:nvSpPr>
        <p:spPr>
          <a:xfrm>
            <a:off x="2355480" y="4797152"/>
            <a:ext cx="180000" cy="1800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7531052" y="6497488"/>
            <a:ext cx="1453609" cy="230832"/>
            <a:chOff x="6804248" y="6497488"/>
            <a:chExt cx="1453609" cy="230832"/>
          </a:xfrm>
        </p:grpSpPr>
        <p:sp>
          <p:nvSpPr>
            <p:cNvPr id="14" name="Étoile à 5 branches 13"/>
            <p:cNvSpPr/>
            <p:nvPr/>
          </p:nvSpPr>
          <p:spPr>
            <a:xfrm>
              <a:off x="6804248" y="6525344"/>
              <a:ext cx="180000" cy="180000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164288" y="6497488"/>
              <a:ext cx="10935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/>
                <a:t>Champ important</a:t>
              </a:r>
              <a:endParaRPr lang="fr-F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147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Personnalisé 9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A38557"/>
      </a:accent3>
      <a:accent4>
        <a:srgbClr val="6D593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673</TotalTime>
  <Words>1690</Words>
  <Application>Microsoft Office PowerPoint</Application>
  <PresentationFormat>Affichage à l'écran (4:3)</PresentationFormat>
  <Paragraphs>341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Urbain</vt:lpstr>
      <vt:lpstr>FOUILLE DE DONNEES Schéma relationnel de données</vt:lpstr>
      <vt:lpstr>FOUILLE DE DONNEES Schéma relationnel de données</vt:lpstr>
      <vt:lpstr>FOUILLE DE DONNEES Schéma relationnel de données</vt:lpstr>
      <vt:lpstr>FOUILLE DE DONNEES Schéma relationnel de données</vt:lpstr>
      <vt:lpstr>FOUILLE DE DONNEES Schéma relationnel de données</vt:lpstr>
      <vt:lpstr>FOUILLE DE DONNEES Schéma relationnel de données</vt:lpstr>
      <vt:lpstr>FOUILLE DE DONNEES Schéma relationnel de données</vt:lpstr>
      <vt:lpstr>FOUILLE DE DONNEES Schéma relationnel de données</vt:lpstr>
      <vt:lpstr>FOUILLE DE DONNEES Schéma relationnel de données</vt:lpstr>
      <vt:lpstr>FOUILLE DE DONNEES </vt:lpstr>
      <vt:lpstr>FOUILLE DE DONNEES </vt:lpstr>
    </vt:vector>
  </TitlesOfParts>
  <Company>Groupama Rhone-Alpes Auvergne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R12790</dc:creator>
  <cp:lastModifiedBy>R12790</cp:lastModifiedBy>
  <cp:revision>61</cp:revision>
  <cp:lastPrinted>2016-12-13T15:05:55Z</cp:lastPrinted>
  <dcterms:created xsi:type="dcterms:W3CDTF">2016-12-13T06:54:02Z</dcterms:created>
  <dcterms:modified xsi:type="dcterms:W3CDTF">2017-11-20T08:48:01Z</dcterms:modified>
</cp:coreProperties>
</file>