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1"/>
  </p:notesMasterIdLst>
  <p:sldIdLst>
    <p:sldId id="256" r:id="rId2"/>
    <p:sldId id="257" r:id="rId3"/>
    <p:sldId id="317" r:id="rId4"/>
    <p:sldId id="322" r:id="rId5"/>
    <p:sldId id="259" r:id="rId6"/>
    <p:sldId id="318" r:id="rId7"/>
    <p:sldId id="310" r:id="rId8"/>
    <p:sldId id="323" r:id="rId9"/>
    <p:sldId id="324" r:id="rId10"/>
    <p:sldId id="325" r:id="rId11"/>
    <p:sldId id="260" r:id="rId12"/>
    <p:sldId id="320" r:id="rId13"/>
    <p:sldId id="319" r:id="rId14"/>
    <p:sldId id="321" r:id="rId15"/>
    <p:sldId id="261" r:id="rId16"/>
    <p:sldId id="311" r:id="rId17"/>
    <p:sldId id="312" r:id="rId18"/>
    <p:sldId id="313" r:id="rId19"/>
    <p:sldId id="316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294" r:id="rId28"/>
    <p:sldId id="314" r:id="rId29"/>
    <p:sldId id="315" r:id="rId3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5" d="100"/>
          <a:sy n="85" d="100"/>
        </p:scale>
        <p:origin x="-151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DC0A3-0E28-4CC2-B50B-8FDE9CDFDE65}" type="datetimeFigureOut">
              <a:rPr lang="es-ES" smtClean="0"/>
              <a:pPr/>
              <a:t>14/10/2017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BCA29-0F5A-4277-99DE-360F10832BC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655974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FB4C5A4-987E-4A7B-A373-50769474E2E2}" type="datetime1">
              <a:rPr lang="es-ES" smtClean="0"/>
              <a:pPr/>
              <a:t>14/10/2017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015BF5D-6DA3-418F-823D-11A31CDAE13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89A7-9F53-4B0C-A068-74340769C9F7}" type="datetime1">
              <a:rPr lang="es-ES" smtClean="0"/>
              <a:pPr/>
              <a:t>14/10/2017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BF5D-6DA3-418F-823D-11A31CDAE13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5B23-D0B8-4618-9D34-BE0F5FD991C6}" type="datetime1">
              <a:rPr lang="es-ES" smtClean="0"/>
              <a:pPr/>
              <a:t>14/10/2017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BF5D-6DA3-418F-823D-11A31CDAE13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C7B0-B7F4-45E8-86A9-D0F23F3A2981}" type="datetime1">
              <a:rPr lang="es-ES" smtClean="0"/>
              <a:pPr/>
              <a:t>14/10/2017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BF5D-6DA3-418F-823D-11A31CDAE13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B9CA-C4BB-40DD-8F07-BC8102D7435F}" type="datetime1">
              <a:rPr lang="es-ES" smtClean="0"/>
              <a:pPr/>
              <a:t>14/10/2017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BF5D-6DA3-418F-823D-11A31CDAE13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5486-AAC9-485B-83F0-4AD098CF49A2}" type="datetime1">
              <a:rPr lang="es-ES" smtClean="0"/>
              <a:pPr/>
              <a:t>14/10/2017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BF5D-6DA3-418F-823D-11A31CDAE13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8AC2-DC0E-4A52-B67D-D56CC554B1D2}" type="datetime1">
              <a:rPr lang="es-ES" smtClean="0"/>
              <a:pPr/>
              <a:t>14/10/2017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BF5D-6DA3-418F-823D-11A31CDAE13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2EB9-4F9F-422B-96FA-D02C7459BD43}" type="datetime1">
              <a:rPr lang="es-ES" smtClean="0"/>
              <a:pPr/>
              <a:t>14/10/2017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BF5D-6DA3-418F-823D-11A31CDAE13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5973-F15E-4B6C-B5AC-53A2D09BF98B}" type="datetime1">
              <a:rPr lang="es-ES" smtClean="0"/>
              <a:pPr/>
              <a:t>14/10/2017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BF5D-6DA3-418F-823D-11A31CDAE13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E0F3-A46B-4270-A5F9-8FC0176E1F97}" type="datetime1">
              <a:rPr lang="es-ES" smtClean="0"/>
              <a:pPr/>
              <a:t>14/10/2017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BF5D-6DA3-418F-823D-11A31CDAE13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DDEF-409C-4089-B80E-866B14E47315}" type="datetime1">
              <a:rPr lang="es-ES" smtClean="0"/>
              <a:pPr/>
              <a:t>14/10/2017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BF5D-6DA3-418F-823D-11A31CDAE13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D3CC5CE-E547-4A6C-8D08-6E821E10D641}" type="datetime1">
              <a:rPr lang="es-ES" smtClean="0"/>
              <a:pPr/>
              <a:t>14/10/2017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015BF5D-6DA3-418F-823D-11A31CDAE13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UNIDAD 1: XML</a:t>
            </a:r>
            <a:endParaRPr lang="es-E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i="1" dirty="0" smtClean="0"/>
              <a:t>LENGUAJES DE MARCAS Y SISTEMAS DE GESTIÓN DE INFORMACIÓN</a:t>
            </a:r>
            <a:endParaRPr lang="es-ES" b="1" i="1" dirty="0"/>
          </a:p>
        </p:txBody>
      </p:sp>
    </p:spTree>
    <p:extLst>
      <p:ext uri="{BB962C8B-B14F-4D97-AF65-F5344CB8AC3E}">
        <p14:creationId xmlns="" xmlns:p14="http://schemas.microsoft.com/office/powerpoint/2010/main" val="31074696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 anchor="t" anchorCtr="0">
            <a:normAutofit/>
          </a:bodyPr>
          <a:lstStyle/>
          <a:p>
            <a:r>
              <a:rPr lang="es-ES" sz="3200" b="1" dirty="0"/>
              <a:t>2</a:t>
            </a:r>
            <a:r>
              <a:rPr lang="es-ES" sz="3200" b="1" dirty="0" smtClean="0"/>
              <a:t>. ESTRUCTURA DEL DOCUMENTO</a:t>
            </a:r>
            <a:endParaRPr lang="es-ES" sz="3200" b="1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AB84712-4985-42EB-B52B-9CF2A33B1F9E}" type="slidenum">
              <a:rPr lang="es-ES" smtClean="0"/>
              <a:pPr/>
              <a:t>10</a:t>
            </a:fld>
            <a:endParaRPr lang="es-ES" dirty="0"/>
          </a:p>
        </p:txBody>
      </p:sp>
      <p:pic>
        <p:nvPicPr>
          <p:cNvPr id="5" name="4 Marcador de contenido" descr="Screenshot_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050" y="1785926"/>
            <a:ext cx="3657340" cy="4439459"/>
          </a:xfrm>
        </p:spPr>
      </p:pic>
    </p:spTree>
    <p:extLst>
      <p:ext uri="{BB962C8B-B14F-4D97-AF65-F5344CB8AC3E}">
        <p14:creationId xmlns="" xmlns:p14="http://schemas.microsoft.com/office/powerpoint/2010/main" val="4138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 anchor="t" anchorCtr="0">
            <a:normAutofit/>
          </a:bodyPr>
          <a:lstStyle/>
          <a:p>
            <a:r>
              <a:rPr lang="es-ES" b="1" dirty="0"/>
              <a:t>3</a:t>
            </a:r>
            <a:r>
              <a:rPr lang="es-ES" b="1" dirty="0" smtClean="0"/>
              <a:t>. VISUALIZACIÓN 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1916832"/>
            <a:ext cx="6777317" cy="3915797"/>
          </a:xfrm>
        </p:spPr>
        <p:txBody>
          <a:bodyPr>
            <a:normAutofit/>
          </a:bodyPr>
          <a:lstStyle/>
          <a:p>
            <a:endParaRPr lang="es-ES" sz="1900" dirty="0" smtClean="0"/>
          </a:p>
          <a:p>
            <a:r>
              <a:rPr lang="es-ES" sz="1900" b="1" dirty="0" smtClean="0"/>
              <a:t>No dispone de visualización concreta </a:t>
            </a:r>
            <a:r>
              <a:rPr lang="es-ES" sz="1900" dirty="0" smtClean="0"/>
              <a:t>en un navegador puesto que el documento no refleja una apariencia sino datos</a:t>
            </a:r>
          </a:p>
          <a:p>
            <a:endParaRPr lang="es-ES" sz="1900" dirty="0" smtClean="0"/>
          </a:p>
          <a:p>
            <a:r>
              <a:rPr lang="es-ES" sz="1900" dirty="0" smtClean="0"/>
              <a:t>Manera de representar los datos</a:t>
            </a:r>
          </a:p>
          <a:p>
            <a:pPr lvl="1">
              <a:buFont typeface="Wingdings" pitchFamily="2" charset="2"/>
              <a:buChar char="§"/>
            </a:pPr>
            <a:r>
              <a:rPr lang="es-ES" sz="1700" dirty="0" smtClean="0"/>
              <a:t>Hoja de estilo CSS</a:t>
            </a:r>
          </a:p>
          <a:p>
            <a:pPr lvl="1">
              <a:buFont typeface="Wingdings" pitchFamily="2" charset="2"/>
              <a:buChar char="§"/>
            </a:pPr>
            <a:r>
              <a:rPr lang="es-ES" sz="1700" dirty="0" smtClean="0"/>
              <a:t>Hoja de transformaciones XSLT</a:t>
            </a:r>
          </a:p>
          <a:p>
            <a:pPr lvl="1">
              <a:buFont typeface="Wingdings" pitchFamily="2" charset="2"/>
              <a:buChar char="§"/>
            </a:pPr>
            <a:r>
              <a:rPr lang="es-ES" sz="1700" dirty="0" smtClean="0"/>
              <a:t>Lenguaje de programación : Java, JavaScript,…</a:t>
            </a:r>
            <a:endParaRPr lang="es-ES" sz="1700" dirty="0"/>
          </a:p>
          <a:p>
            <a:endParaRPr lang="es-ES" sz="1900" dirty="0">
              <a:latin typeface="+mj-lt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BCEA8256-5E4B-48EE-A10A-A16DD280B273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5170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 anchor="t" anchorCtr="0">
            <a:normAutofit/>
          </a:bodyPr>
          <a:lstStyle/>
          <a:p>
            <a:r>
              <a:rPr lang="es-ES" b="1" dirty="0"/>
              <a:t>3</a:t>
            </a:r>
            <a:r>
              <a:rPr lang="es-ES" b="1" dirty="0" smtClean="0"/>
              <a:t>. VISUALIZACIÓN 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1916832"/>
            <a:ext cx="6777317" cy="391579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s-ES" b="1" dirty="0" smtClean="0"/>
              <a:t>Ventajas</a:t>
            </a:r>
            <a:r>
              <a:rPr lang="es-ES" dirty="0" smtClean="0"/>
              <a:t> frente a un editor de texto</a:t>
            </a:r>
          </a:p>
          <a:p>
            <a:pPr marL="68580" indent="0">
              <a:buNone/>
            </a:pPr>
            <a:endParaRPr lang="es-ES" sz="1900" dirty="0" smtClean="0"/>
          </a:p>
          <a:p>
            <a:r>
              <a:rPr lang="es-ES" b="1" i="1" dirty="0" smtClean="0"/>
              <a:t>Resalte de sintaxis </a:t>
            </a:r>
          </a:p>
          <a:p>
            <a:r>
              <a:rPr lang="es-ES" b="1" i="1" dirty="0" smtClean="0"/>
              <a:t>Expansión/contracción de elementos</a:t>
            </a:r>
          </a:p>
          <a:p>
            <a:r>
              <a:rPr lang="es-ES" b="1" i="1" dirty="0" smtClean="0"/>
              <a:t>Validación del documento</a:t>
            </a:r>
            <a:r>
              <a:rPr lang="es-ES" dirty="0" smtClean="0"/>
              <a:t>.</a:t>
            </a:r>
          </a:p>
          <a:p>
            <a:pPr marL="365760" lvl="1" indent="0">
              <a:buNone/>
            </a:pPr>
            <a:r>
              <a:rPr lang="es-ES" dirty="0" smtClean="0"/>
              <a:t>Si el documento está mal construido, el cliente Web nos avisa de ello</a:t>
            </a:r>
            <a:endParaRPr lang="es-ES" dirty="0">
              <a:latin typeface="+mj-lt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BCEA8256-5E4B-48EE-A10A-A16DD280B273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89326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 anchor="t" anchorCtr="0">
            <a:normAutofit/>
          </a:bodyPr>
          <a:lstStyle/>
          <a:p>
            <a:r>
              <a:rPr lang="es-ES" b="1" dirty="0"/>
              <a:t>3</a:t>
            </a:r>
            <a:r>
              <a:rPr lang="es-ES" b="1" dirty="0" smtClean="0"/>
              <a:t>. VISUALIZACIÓN 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1916832"/>
            <a:ext cx="6777317" cy="3915797"/>
          </a:xfrm>
        </p:spPr>
        <p:txBody>
          <a:bodyPr>
            <a:normAutofit/>
          </a:bodyPr>
          <a:lstStyle/>
          <a:p>
            <a:endParaRPr lang="es-ES" sz="1900" dirty="0">
              <a:latin typeface="+mj-lt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BCEA8256-5E4B-48EE-A10A-A16DD280B273}" type="slidenum">
              <a:rPr lang="es-ES" smtClean="0"/>
              <a:pPr/>
              <a:t>13</a:t>
            </a:fld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74" y="1844824"/>
            <a:ext cx="7725893" cy="4285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3585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 anchor="t" anchorCtr="0">
            <a:normAutofit/>
          </a:bodyPr>
          <a:lstStyle/>
          <a:p>
            <a:r>
              <a:rPr lang="es-ES" b="1" dirty="0"/>
              <a:t>4</a:t>
            </a:r>
            <a:r>
              <a:rPr lang="es-ES" b="1" dirty="0" smtClean="0"/>
              <a:t>. OBJETIVOS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1916832"/>
            <a:ext cx="6777317" cy="3915797"/>
          </a:xfrm>
        </p:spPr>
        <p:txBody>
          <a:bodyPr>
            <a:normAutofit fontScale="70000" lnSpcReduction="20000"/>
          </a:bodyPr>
          <a:lstStyle/>
          <a:p>
            <a:r>
              <a:rPr lang="es-ES" b="1" i="1" dirty="0" smtClean="0"/>
              <a:t>Directo a la red. </a:t>
            </a:r>
            <a:r>
              <a:rPr lang="es-ES" dirty="0" smtClean="0"/>
              <a:t>Debe poder utilizarse a través de Internet</a:t>
            </a:r>
          </a:p>
          <a:p>
            <a:endParaRPr lang="es-ES" dirty="0" smtClean="0"/>
          </a:p>
          <a:p>
            <a:r>
              <a:rPr lang="es-ES" b="1" i="1" dirty="0" smtClean="0"/>
              <a:t>Compatible con el mayor número de aplicaciones.</a:t>
            </a:r>
          </a:p>
          <a:p>
            <a:endParaRPr lang="es-ES" b="1" i="1" dirty="0" smtClean="0"/>
          </a:p>
          <a:p>
            <a:r>
              <a:rPr lang="es-ES" b="1" i="1" dirty="0" smtClean="0"/>
              <a:t>Fácil Digestión.</a:t>
            </a:r>
            <a:r>
              <a:rPr lang="es-ES" b="1" dirty="0" smtClean="0"/>
              <a:t> </a:t>
            </a:r>
            <a:r>
              <a:rPr lang="es-ES" dirty="0" smtClean="0"/>
              <a:t>Debe ser sencillo escribir programas que procesen XML</a:t>
            </a:r>
          </a:p>
          <a:p>
            <a:endParaRPr lang="es-ES" dirty="0" smtClean="0"/>
          </a:p>
          <a:p>
            <a:r>
              <a:rPr lang="es-ES" b="1" i="1" dirty="0" smtClean="0"/>
              <a:t>Sin Extras. </a:t>
            </a:r>
            <a:r>
              <a:rPr lang="es-ES" dirty="0" smtClean="0"/>
              <a:t>El número de características opcionales debe ser mínimo</a:t>
            </a:r>
          </a:p>
          <a:p>
            <a:endParaRPr lang="es-ES" i="1" dirty="0" smtClean="0"/>
          </a:p>
          <a:p>
            <a:r>
              <a:rPr lang="es-ES" b="1" i="1" dirty="0" smtClean="0"/>
              <a:t>Alto y Claro. </a:t>
            </a:r>
            <a:r>
              <a:rPr lang="es-ES" dirty="0" smtClean="0"/>
              <a:t>Legible para el ser humano.</a:t>
            </a:r>
          </a:p>
          <a:p>
            <a:endParaRPr lang="es-ES" dirty="0" smtClean="0"/>
          </a:p>
          <a:p>
            <a:r>
              <a:rPr lang="es-ES" b="1" i="1" dirty="0" smtClean="0"/>
              <a:t>Lo quiero para ayer. </a:t>
            </a:r>
            <a:r>
              <a:rPr lang="es-ES" i="1" dirty="0" smtClean="0"/>
              <a:t>D</a:t>
            </a:r>
            <a:r>
              <a:rPr lang="es-ES" dirty="0" smtClean="0"/>
              <a:t>ebe diseñarse rápidamente</a:t>
            </a:r>
          </a:p>
          <a:p>
            <a:endParaRPr lang="es-ES" dirty="0" smtClean="0"/>
          </a:p>
          <a:p>
            <a:r>
              <a:rPr lang="es-ES" b="1" i="1" dirty="0" smtClean="0"/>
              <a:t>Lápiz y Papel. </a:t>
            </a:r>
            <a:r>
              <a:rPr lang="es-ES" dirty="0" smtClean="0"/>
              <a:t>Sencillos de crear.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BCEA8256-5E4B-48EE-A10A-A16DD280B273}" type="slidenum">
              <a:rPr lang="es-E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85864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272926" cy="745152"/>
          </a:xfrm>
        </p:spPr>
        <p:txBody>
          <a:bodyPr anchor="t" anchorCtr="0">
            <a:normAutofit fontScale="90000"/>
          </a:bodyPr>
          <a:lstStyle/>
          <a:p>
            <a:r>
              <a:rPr lang="es-ES" b="1" dirty="0"/>
              <a:t>5</a:t>
            </a:r>
            <a:r>
              <a:rPr lang="es-ES" b="1" dirty="0" smtClean="0"/>
              <a:t>. MODELO DE DATOS. NODOS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1916832"/>
            <a:ext cx="6777317" cy="4536504"/>
          </a:xfrm>
        </p:spPr>
        <p:txBody>
          <a:bodyPr>
            <a:normAutofit fontScale="47500" lnSpcReduction="20000"/>
          </a:bodyPr>
          <a:lstStyle/>
          <a:p>
            <a:pPr marL="68580" indent="0">
              <a:buNone/>
            </a:pPr>
            <a:r>
              <a:rPr lang="es-ES" sz="2900" b="1" dirty="0" smtClean="0">
                <a:solidFill>
                  <a:srgbClr val="002060"/>
                </a:solidFill>
              </a:rPr>
              <a:t>Nodo</a:t>
            </a:r>
          </a:p>
          <a:p>
            <a:pPr marL="68580" indent="0">
              <a:buNone/>
            </a:pPr>
            <a:r>
              <a:rPr lang="es-ES" sz="2900" dirty="0" smtClean="0">
                <a:solidFill>
                  <a:schemeClr val="tx1"/>
                </a:solidFill>
              </a:rPr>
              <a:t>Un nodo está compuesto por una etiqueta, sus atributos y su contenido.</a:t>
            </a:r>
          </a:p>
          <a:p>
            <a:pPr marL="68580" indent="0">
              <a:buNone/>
            </a:pPr>
            <a:endParaRPr lang="es-ES" sz="2900" b="1" dirty="0" smtClean="0">
              <a:solidFill>
                <a:srgbClr val="002060"/>
              </a:solidFill>
            </a:endParaRPr>
          </a:p>
          <a:p>
            <a:pPr marL="68580" indent="0">
              <a:buNone/>
            </a:pPr>
            <a:r>
              <a:rPr lang="es-ES" sz="2900" b="1" dirty="0" smtClean="0">
                <a:solidFill>
                  <a:srgbClr val="002060"/>
                </a:solidFill>
              </a:rPr>
              <a:t>Raíz</a:t>
            </a:r>
          </a:p>
          <a:p>
            <a:pPr marL="68580" indent="0">
              <a:buNone/>
            </a:pPr>
            <a:r>
              <a:rPr lang="es-ES" sz="2900" dirty="0" smtClean="0">
                <a:solidFill>
                  <a:schemeClr val="tx1"/>
                </a:solidFill>
              </a:rPr>
              <a:t>Se ubica por encima del cualquier elemento. Se designa con / y no tiene representación dentro del documento</a:t>
            </a:r>
          </a:p>
          <a:p>
            <a:pPr marL="68580" indent="0">
              <a:buNone/>
            </a:pPr>
            <a:endParaRPr lang="es-ES" sz="2900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s-ES" sz="2900" b="1" dirty="0" smtClean="0">
                <a:solidFill>
                  <a:srgbClr val="002060"/>
                </a:solidFill>
              </a:rPr>
              <a:t>Elementos</a:t>
            </a:r>
          </a:p>
          <a:p>
            <a:pPr marL="68580" indent="0">
              <a:buNone/>
            </a:pPr>
            <a:r>
              <a:rPr lang="es-ES" sz="2900" dirty="0" smtClean="0">
                <a:solidFill>
                  <a:schemeClr val="tx1"/>
                </a:solidFill>
              </a:rPr>
              <a:t>Unidad básica de un documento XML. Se identifican por una etiqueta de apertura y una de cierre</a:t>
            </a:r>
          </a:p>
          <a:p>
            <a:pPr marL="68580" indent="0">
              <a:buNone/>
            </a:pPr>
            <a:endParaRPr lang="es-ES" sz="2900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s-ES" sz="2900" b="1" dirty="0" smtClean="0">
                <a:solidFill>
                  <a:srgbClr val="002060"/>
                </a:solidFill>
              </a:rPr>
              <a:t>Elemento Raíz</a:t>
            </a:r>
          </a:p>
          <a:p>
            <a:pPr marL="68580" indent="0">
              <a:buNone/>
            </a:pPr>
            <a:r>
              <a:rPr lang="es-ES" sz="2900" dirty="0" smtClean="0">
                <a:solidFill>
                  <a:schemeClr val="tx1"/>
                </a:solidFill>
              </a:rPr>
              <a:t>Único en el documento que contiene a todos los demás.</a:t>
            </a:r>
          </a:p>
          <a:p>
            <a:pPr marL="68580" indent="0">
              <a:buNone/>
            </a:pPr>
            <a:endParaRPr lang="es-ES" sz="2900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s-ES" sz="2900" b="1" dirty="0" smtClean="0">
                <a:solidFill>
                  <a:srgbClr val="002060"/>
                </a:solidFill>
              </a:rPr>
              <a:t>Elementos sin contenido</a:t>
            </a:r>
          </a:p>
          <a:p>
            <a:pPr marL="68580" indent="0">
              <a:buNone/>
            </a:pPr>
            <a:r>
              <a:rPr lang="es-ES" sz="2900" dirty="0" smtClean="0">
                <a:solidFill>
                  <a:schemeClr val="tx1"/>
                </a:solidFill>
              </a:rPr>
              <a:t>Se abre y se cierra con una sola etiqueta. Pueden  contener atributos.</a:t>
            </a:r>
          </a:p>
          <a:p>
            <a:pPr marL="68580" indent="0">
              <a:buNone/>
            </a:pPr>
            <a:endParaRPr lang="es-ES" sz="2900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s-ES" sz="2900" b="1" dirty="0" smtClean="0">
                <a:solidFill>
                  <a:srgbClr val="002060"/>
                </a:solidFill>
              </a:rPr>
              <a:t>Atributos</a:t>
            </a:r>
          </a:p>
          <a:p>
            <a:pPr marL="68580" indent="0">
              <a:buNone/>
            </a:pPr>
            <a:r>
              <a:rPr lang="es-ES" sz="2900" dirty="0" smtClean="0">
                <a:solidFill>
                  <a:schemeClr val="tx1"/>
                </a:solidFill>
              </a:rPr>
              <a:t>Pares nombre-valor que permiten especificar datos adicionales de un elemento.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22BEEA2-71CE-4A70-AD6C-19F01A2A40C8}" type="slidenum">
              <a:rPr lang="es-ES" smtClean="0"/>
              <a:pPr/>
              <a:t>15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9864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 anchor="t" anchorCtr="0">
            <a:normAutofit fontScale="90000"/>
          </a:bodyPr>
          <a:lstStyle/>
          <a:p>
            <a:r>
              <a:rPr lang="es-ES" b="1" dirty="0"/>
              <a:t>5</a:t>
            </a:r>
            <a:r>
              <a:rPr lang="es-ES" b="1" dirty="0" smtClean="0"/>
              <a:t>. MODELO DE DATOS. NODOS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1916832"/>
            <a:ext cx="7272924" cy="391579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es-ES" b="1" dirty="0" smtClean="0">
              <a:solidFill>
                <a:srgbClr val="002060"/>
              </a:solidFill>
            </a:endParaRPr>
          </a:p>
          <a:p>
            <a:pPr marL="68580" indent="0">
              <a:buNone/>
            </a:pP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&lt;poema fecha</a:t>
            </a:r>
            <a:r>
              <a:rPr lang="pt-B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=”Abril 1915”  lugar =“Granada”&gt;</a:t>
            </a:r>
          </a:p>
          <a:p>
            <a:pPr marL="68580" indent="0">
              <a:buNone/>
            </a:pPr>
            <a:r>
              <a:rPr lang="pt-B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&lt;autor </a:t>
            </a:r>
            <a:r>
              <a:rPr lang="pt-BR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nombre</a:t>
            </a:r>
            <a:r>
              <a:rPr lang="pt-B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=“</a:t>
            </a:r>
            <a:r>
              <a:rPr lang="pt-BR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desconocido</a:t>
            </a:r>
            <a:r>
              <a:rPr lang="pt-B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” /&gt;</a:t>
            </a:r>
            <a:endParaRPr lang="pt-B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8580" indent="0">
              <a:buNone/>
            </a:pPr>
            <a:r>
              <a:rPr lang="es-E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pl-PL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s-E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titulo</a:t>
            </a:r>
            <a:r>
              <a:rPr lang="pl-PL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r>
              <a:rPr lang="es-E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l-PL" sz="2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Alba</a:t>
            </a:r>
            <a:r>
              <a:rPr lang="es-E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l-PL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s-E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titulo&gt;</a:t>
            </a:r>
            <a:endParaRPr lang="pl-PL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8580" indent="0">
              <a:buNone/>
            </a:pPr>
            <a:r>
              <a:rPr lang="pt-B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&lt;verso&gt; </a:t>
            </a:r>
            <a:r>
              <a:rPr lang="pt-BR" sz="2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Mi </a:t>
            </a:r>
            <a:r>
              <a:rPr lang="pt-BR" sz="200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corazón</a:t>
            </a:r>
            <a:r>
              <a:rPr lang="pt-BR" sz="20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2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oprimido </a:t>
            </a:r>
            <a:r>
              <a:rPr lang="pt-B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&lt;/verso&gt;</a:t>
            </a:r>
            <a:endParaRPr lang="pt-B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8580" indent="0">
              <a:buNone/>
            </a:pPr>
            <a:r>
              <a:rPr lang="pt-B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&lt;verso&gt; </a:t>
            </a:r>
            <a:r>
              <a:rPr lang="pt-BR" sz="200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siente</a:t>
            </a:r>
            <a:r>
              <a:rPr lang="pt-BR" sz="20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junto a </a:t>
            </a:r>
            <a:r>
              <a:rPr lang="pt-BR" sz="200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</a:t>
            </a:r>
            <a:r>
              <a:rPr lang="pt-BR" sz="20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20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alborada</a:t>
            </a:r>
            <a:r>
              <a:rPr lang="pt-BR" sz="2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&lt;/verso&gt;</a:t>
            </a:r>
            <a:endParaRPr lang="pt-B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8580" indent="0">
              <a:buNone/>
            </a:pPr>
            <a:r>
              <a:rPr lang="pt-B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&lt;verso&gt; </a:t>
            </a:r>
            <a:r>
              <a:rPr lang="pt-BR" sz="20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el</a:t>
            </a:r>
            <a:r>
              <a:rPr lang="pt-BR" sz="2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20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dolor</a:t>
            </a:r>
            <a:r>
              <a:rPr lang="pt-BR" sz="2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sus amores </a:t>
            </a:r>
            <a:r>
              <a:rPr lang="pt-BR" sz="20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. . </a:t>
            </a:r>
            <a:r>
              <a:rPr lang="pt-BR" sz="2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pt-B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&lt;/verso&gt;</a:t>
            </a:r>
          </a:p>
          <a:p>
            <a:pPr marL="68580" indent="0">
              <a:buNone/>
            </a:pPr>
            <a:r>
              <a:rPr lang="es-E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poema&gt;</a:t>
            </a:r>
            <a:endParaRPr lang="es-E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AB84712-4985-42EB-B52B-9CF2A33B1F9E}" type="slidenum">
              <a:rPr lang="es-ES" smtClean="0"/>
              <a:pPr/>
              <a:t>16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62438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272926" cy="817160"/>
          </a:xfrm>
        </p:spPr>
        <p:txBody>
          <a:bodyPr anchor="t" anchorCtr="0">
            <a:normAutofit fontScale="90000"/>
          </a:bodyPr>
          <a:lstStyle/>
          <a:p>
            <a:r>
              <a:rPr lang="es-ES" b="1" dirty="0"/>
              <a:t>5</a:t>
            </a:r>
            <a:r>
              <a:rPr lang="es-ES" b="1" dirty="0" smtClean="0"/>
              <a:t>. MODELO DE DATOS. NODOS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1988840"/>
            <a:ext cx="6777317" cy="4464496"/>
          </a:xfrm>
        </p:spPr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s-ES" sz="2900" b="1" dirty="0" smtClean="0">
                <a:solidFill>
                  <a:srgbClr val="002060"/>
                </a:solidFill>
              </a:rPr>
              <a:t>Comentarios</a:t>
            </a:r>
          </a:p>
          <a:p>
            <a:pPr marL="68580" indent="0">
              <a:buNone/>
            </a:pPr>
            <a:r>
              <a:rPr lang="es-ES" sz="2900" dirty="0" smtClean="0">
                <a:solidFill>
                  <a:schemeClr val="tx1"/>
                </a:solidFill>
              </a:rPr>
              <a:t>&lt;!- - Esto es un comentario - - &gt;</a:t>
            </a:r>
          </a:p>
          <a:p>
            <a:pPr marL="68580" indent="0">
              <a:buNone/>
            </a:pPr>
            <a:endParaRPr lang="es-ES" sz="2900" b="1" dirty="0" smtClean="0">
              <a:solidFill>
                <a:srgbClr val="002060"/>
              </a:solidFill>
            </a:endParaRPr>
          </a:p>
          <a:p>
            <a:pPr marL="68580" indent="0">
              <a:buNone/>
            </a:pPr>
            <a:r>
              <a:rPr lang="es-ES" sz="2900" b="1" dirty="0" smtClean="0">
                <a:solidFill>
                  <a:srgbClr val="002060"/>
                </a:solidFill>
              </a:rPr>
              <a:t>Espacio de nombres</a:t>
            </a:r>
          </a:p>
          <a:p>
            <a:pPr marL="68580" indent="0">
              <a:buNone/>
            </a:pPr>
            <a:r>
              <a:rPr lang="es-ES" sz="2900" dirty="0" smtClean="0">
                <a:solidFill>
                  <a:schemeClr val="tx1"/>
                </a:solidFill>
              </a:rPr>
              <a:t>Mecanismo para distinguir etiquetas de diferentes vocabularios.</a:t>
            </a:r>
          </a:p>
          <a:p>
            <a:pPr marL="68580" indent="0">
              <a:buNone/>
            </a:pPr>
            <a:endParaRPr lang="es-ES" sz="2900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s-ES" sz="2900" b="1" dirty="0" smtClean="0">
                <a:solidFill>
                  <a:srgbClr val="002060"/>
                </a:solidFill>
              </a:rPr>
              <a:t>Instrucciones de procesamiento</a:t>
            </a:r>
          </a:p>
          <a:p>
            <a:pPr marL="68580" indent="0">
              <a:buNone/>
            </a:pPr>
            <a:r>
              <a:rPr lang="es-ES" sz="2900" dirty="0" smtClean="0">
                <a:solidFill>
                  <a:schemeClr val="tx1"/>
                </a:solidFill>
              </a:rPr>
              <a:t>Se utilizan para dar información a las aplicaciones que procesan el documento XML.  Despenden del procesador XML.</a:t>
            </a:r>
          </a:p>
          <a:p>
            <a:pPr marL="68580" indent="0">
              <a:buNone/>
            </a:pPr>
            <a:endParaRPr lang="es-ES" sz="2900" b="1" i="1" dirty="0" smtClean="0">
              <a:solidFill>
                <a:schemeClr val="tx1"/>
              </a:solidFill>
            </a:endParaRPr>
          </a:p>
          <a:p>
            <a:pPr marL="68580" indent="0" algn="ctr">
              <a:buNone/>
            </a:pPr>
            <a:r>
              <a:rPr lang="es-ES" sz="2900" b="1" i="1" dirty="0" smtClean="0">
                <a:solidFill>
                  <a:schemeClr val="tx1"/>
                </a:solidFill>
              </a:rPr>
              <a:t>&lt;?</a:t>
            </a:r>
            <a:r>
              <a:rPr lang="es-ES" sz="2900" b="1" i="1" dirty="0" err="1" smtClean="0">
                <a:solidFill>
                  <a:schemeClr val="tx1"/>
                </a:solidFill>
              </a:rPr>
              <a:t>xml</a:t>
            </a:r>
            <a:r>
              <a:rPr lang="es-ES" sz="2900" b="1" i="1" dirty="0" smtClean="0">
                <a:solidFill>
                  <a:schemeClr val="tx1"/>
                </a:solidFill>
              </a:rPr>
              <a:t> </a:t>
            </a:r>
            <a:r>
              <a:rPr lang="es-ES" sz="2900" b="1" i="1" dirty="0" err="1" smtClean="0">
                <a:solidFill>
                  <a:schemeClr val="tx1"/>
                </a:solidFill>
              </a:rPr>
              <a:t>version</a:t>
            </a:r>
            <a:r>
              <a:rPr lang="es-ES" sz="2900" b="1" i="1" dirty="0" smtClean="0">
                <a:solidFill>
                  <a:schemeClr val="tx1"/>
                </a:solidFill>
              </a:rPr>
              <a:t> =</a:t>
            </a:r>
            <a:r>
              <a:rPr lang="pt-BR" sz="3200" b="1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”</a:t>
            </a:r>
            <a:r>
              <a:rPr lang="es-ES" sz="2900" b="1" i="1" dirty="0" smtClean="0">
                <a:solidFill>
                  <a:schemeClr val="tx1"/>
                </a:solidFill>
              </a:rPr>
              <a:t>1.0</a:t>
            </a:r>
            <a:r>
              <a:rPr lang="pt-BR" sz="32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”</a:t>
            </a:r>
            <a:r>
              <a:rPr lang="es-ES" sz="2900" b="1" i="1" dirty="0" smtClean="0">
                <a:solidFill>
                  <a:schemeClr val="tx1"/>
                </a:solidFill>
              </a:rPr>
              <a:t> </a:t>
            </a:r>
            <a:r>
              <a:rPr lang="es-ES" sz="2900" b="1" i="1" dirty="0" err="1" smtClean="0">
                <a:solidFill>
                  <a:schemeClr val="tx1"/>
                </a:solidFill>
              </a:rPr>
              <a:t>encoding</a:t>
            </a:r>
            <a:r>
              <a:rPr lang="es-ES" sz="2900" b="1" i="1" dirty="0" smtClean="0">
                <a:solidFill>
                  <a:schemeClr val="tx1"/>
                </a:solidFill>
              </a:rPr>
              <a:t> =</a:t>
            </a:r>
            <a:r>
              <a:rPr lang="pt-BR" sz="2800" b="1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” </a:t>
            </a:r>
            <a:r>
              <a:rPr lang="es-ES" sz="2900" b="1" i="1" dirty="0" smtClean="0">
                <a:solidFill>
                  <a:schemeClr val="tx1"/>
                </a:solidFill>
              </a:rPr>
              <a:t>UTF-8</a:t>
            </a:r>
            <a:r>
              <a:rPr lang="pt-BR" sz="2800" b="1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”</a:t>
            </a:r>
            <a:r>
              <a:rPr lang="es-ES" sz="2900" b="1" i="1" dirty="0" smtClean="0">
                <a:solidFill>
                  <a:schemeClr val="tx1"/>
                </a:solidFill>
              </a:rPr>
              <a:t>?&gt;</a:t>
            </a:r>
          </a:p>
          <a:p>
            <a:pPr marL="68580" indent="0">
              <a:buNone/>
            </a:pPr>
            <a:endParaRPr lang="es-ES" sz="2900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22BEEA2-71CE-4A70-AD6C-19F01A2A40C8}" type="slidenum">
              <a:rPr lang="es-ES" smtClean="0"/>
              <a:pPr/>
              <a:t>17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00453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272926" cy="889168"/>
          </a:xfrm>
        </p:spPr>
        <p:txBody>
          <a:bodyPr anchor="t" anchorCtr="0">
            <a:normAutofit fontScale="90000"/>
          </a:bodyPr>
          <a:lstStyle/>
          <a:p>
            <a:r>
              <a:rPr lang="es-ES" b="1" dirty="0"/>
              <a:t>5</a:t>
            </a:r>
            <a:r>
              <a:rPr lang="es-ES" b="1" dirty="0" smtClean="0"/>
              <a:t>. MODELO DE DATOS. NODOS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1857364"/>
            <a:ext cx="6777317" cy="4464496"/>
          </a:xfrm>
        </p:spPr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s-ES" sz="3000" b="1" dirty="0" smtClean="0">
                <a:solidFill>
                  <a:srgbClr val="002060"/>
                </a:solidFill>
              </a:rPr>
              <a:t>Entidades predefinidas.</a:t>
            </a:r>
          </a:p>
          <a:p>
            <a:pPr marL="68580" indent="0" algn="just">
              <a:buNone/>
            </a:pPr>
            <a:r>
              <a:rPr lang="es-ES" sz="3000" dirty="0" smtClean="0">
                <a:solidFill>
                  <a:schemeClr val="tx1"/>
                </a:solidFill>
              </a:rPr>
              <a:t>Representan caracteres especiales de marcado, pero son interpretados como texto por parte del procesador XML.</a:t>
            </a:r>
          </a:p>
          <a:p>
            <a:pPr marL="68580" indent="0" algn="just">
              <a:buNone/>
            </a:pPr>
            <a:endParaRPr lang="es-ES" sz="3000" dirty="0" smtClean="0">
              <a:solidFill>
                <a:schemeClr val="tx1"/>
              </a:solidFill>
            </a:endParaRPr>
          </a:p>
          <a:p>
            <a:pPr algn="just"/>
            <a:r>
              <a:rPr lang="es-ES" sz="3000" dirty="0"/>
              <a:t>&amp;</a:t>
            </a:r>
            <a:r>
              <a:rPr lang="es-ES" sz="3000" dirty="0" err="1"/>
              <a:t>lt</a:t>
            </a:r>
            <a:r>
              <a:rPr lang="es-ES" sz="3000" dirty="0"/>
              <a:t>; </a:t>
            </a:r>
            <a:r>
              <a:rPr lang="es-ES" sz="3000" dirty="0" smtClean="0"/>
              <a:t> </a:t>
            </a:r>
            <a:r>
              <a:rPr lang="es-ES" sz="3000" dirty="0"/>
              <a:t>&lt;</a:t>
            </a:r>
          </a:p>
          <a:p>
            <a:pPr algn="just"/>
            <a:r>
              <a:rPr lang="es-ES" sz="3000" dirty="0" smtClean="0"/>
              <a:t>&amp;</a:t>
            </a:r>
            <a:r>
              <a:rPr lang="es-ES" sz="3000" dirty="0" err="1" smtClean="0"/>
              <a:t>gt</a:t>
            </a:r>
            <a:r>
              <a:rPr lang="es-ES" sz="3000" dirty="0"/>
              <a:t>; </a:t>
            </a:r>
            <a:r>
              <a:rPr lang="es-ES" sz="3000" dirty="0" smtClean="0"/>
              <a:t> </a:t>
            </a:r>
            <a:r>
              <a:rPr lang="es-ES" sz="3000" dirty="0"/>
              <a:t>&gt;</a:t>
            </a:r>
          </a:p>
          <a:p>
            <a:pPr algn="just"/>
            <a:r>
              <a:rPr lang="es-ES" sz="3000" dirty="0" smtClean="0"/>
              <a:t>&amp;</a:t>
            </a:r>
            <a:r>
              <a:rPr lang="es-ES" sz="3000" dirty="0" err="1" smtClean="0"/>
              <a:t>amp</a:t>
            </a:r>
            <a:r>
              <a:rPr lang="es-ES" sz="3000" dirty="0"/>
              <a:t>; </a:t>
            </a:r>
            <a:r>
              <a:rPr lang="es-ES" sz="3000" dirty="0" smtClean="0"/>
              <a:t> </a:t>
            </a:r>
            <a:r>
              <a:rPr lang="es-ES" sz="3000" dirty="0"/>
              <a:t>&amp;</a:t>
            </a:r>
          </a:p>
          <a:p>
            <a:pPr algn="just"/>
            <a:r>
              <a:rPr lang="es-ES" sz="3000" dirty="0" smtClean="0"/>
              <a:t>&amp;</a:t>
            </a:r>
            <a:r>
              <a:rPr lang="es-ES" sz="3000" dirty="0" err="1" smtClean="0"/>
              <a:t>quot</a:t>
            </a:r>
            <a:r>
              <a:rPr lang="es-ES" sz="3000" dirty="0"/>
              <a:t>; </a:t>
            </a:r>
            <a:r>
              <a:rPr lang="es-ES" sz="3000" dirty="0" smtClean="0"/>
              <a:t> </a:t>
            </a:r>
            <a:r>
              <a:rPr lang="es-ES" sz="3000" dirty="0"/>
              <a:t>"</a:t>
            </a:r>
          </a:p>
          <a:p>
            <a:pPr algn="just"/>
            <a:r>
              <a:rPr lang="es-ES" sz="3000" dirty="0" smtClean="0"/>
              <a:t>&amp;</a:t>
            </a:r>
            <a:r>
              <a:rPr lang="es-ES" sz="3000" dirty="0" err="1" smtClean="0"/>
              <a:t>apos</a:t>
            </a:r>
            <a:r>
              <a:rPr lang="es-ES" sz="3000" dirty="0"/>
              <a:t>; </a:t>
            </a:r>
            <a:r>
              <a:rPr lang="es-ES" sz="3000" dirty="0" smtClean="0"/>
              <a:t> ’</a:t>
            </a:r>
          </a:p>
          <a:p>
            <a:pPr algn="just"/>
            <a:endParaRPr lang="es-ES" sz="3000" dirty="0"/>
          </a:p>
          <a:p>
            <a:pPr marL="68580" indent="0" algn="just">
              <a:buNone/>
            </a:pPr>
            <a:r>
              <a:rPr lang="es-ES" sz="3000" dirty="0"/>
              <a:t>Cualquier </a:t>
            </a:r>
            <a:r>
              <a:rPr lang="es-ES" sz="3000" dirty="0" smtClean="0"/>
              <a:t>carácter </a:t>
            </a:r>
            <a:r>
              <a:rPr lang="es-ES" sz="3000" dirty="0"/>
              <a:t>Unicode puede indicarse mediante &amp; seguido </a:t>
            </a:r>
            <a:r>
              <a:rPr lang="es-ES" sz="3000" dirty="0" smtClean="0"/>
              <a:t>del número </a:t>
            </a:r>
            <a:r>
              <a:rPr lang="es-ES" sz="3000" dirty="0"/>
              <a:t>y acabado por ;</a:t>
            </a:r>
            <a:endParaRPr lang="es-ES" sz="3000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s-ES" sz="2900" dirty="0" smtClean="0">
              <a:solidFill>
                <a:schemeClr val="tx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22BEEA2-71CE-4A70-AD6C-19F01A2A40C8}" type="slidenum">
              <a:rPr lang="es-ES" smtClean="0"/>
              <a:pPr/>
              <a:t>18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5981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272926" cy="745152"/>
          </a:xfrm>
        </p:spPr>
        <p:txBody>
          <a:bodyPr anchor="t" anchorCtr="0">
            <a:normAutofit fontScale="90000"/>
          </a:bodyPr>
          <a:lstStyle/>
          <a:p>
            <a:r>
              <a:rPr lang="es-ES" b="1" dirty="0" smtClean="0"/>
              <a:t>5. MODELO DE DATOS. NODOS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1785926"/>
            <a:ext cx="6777317" cy="4536504"/>
          </a:xfrm>
        </p:spPr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s-ES" sz="3000" b="1" dirty="0" smtClean="0">
                <a:solidFill>
                  <a:srgbClr val="002060"/>
                </a:solidFill>
              </a:rPr>
              <a:t>Secciones CDATA</a:t>
            </a:r>
          </a:p>
          <a:p>
            <a:pPr>
              <a:buNone/>
            </a:pPr>
            <a:r>
              <a:rPr lang="es-ES" sz="3200" dirty="0" smtClean="0"/>
              <a:t>Un documento XML puede contener secciones </a:t>
            </a:r>
            <a:r>
              <a:rPr lang="es-ES" sz="3200" b="1" dirty="0" smtClean="0"/>
              <a:t>CDATA</a:t>
            </a:r>
            <a:r>
              <a:rPr lang="es-ES" sz="3200" dirty="0" smtClean="0"/>
              <a:t> (</a:t>
            </a:r>
            <a:r>
              <a:rPr lang="es-ES" sz="3200" i="1" dirty="0" err="1" smtClean="0"/>
              <a:t>Character</a:t>
            </a:r>
            <a:r>
              <a:rPr lang="es-ES" sz="3200" i="1" dirty="0" smtClean="0"/>
              <a:t> DATA</a:t>
            </a:r>
            <a:r>
              <a:rPr lang="es-ES" sz="3200" dirty="0" smtClean="0"/>
              <a:t>) para escribir texto que no se desea que sea analizado. Por ejemplo, esto puede ser útil cuando se quiere escribir texto que contenga alguno de los caracteres problemáticos: </a:t>
            </a:r>
            <a:r>
              <a:rPr lang="es-ES" sz="3200" i="1" dirty="0" smtClean="0"/>
              <a:t>menor que</a:t>
            </a:r>
            <a:r>
              <a:rPr lang="es-ES" sz="3200" dirty="0" smtClean="0"/>
              <a:t> "</a:t>
            </a:r>
            <a:r>
              <a:rPr lang="es-ES" sz="3200" b="1" dirty="0" smtClean="0"/>
              <a:t>&lt;</a:t>
            </a:r>
            <a:r>
              <a:rPr lang="es-ES" sz="3200" dirty="0" smtClean="0"/>
              <a:t>" o </a:t>
            </a:r>
            <a:r>
              <a:rPr lang="es-ES" sz="3200" i="1" dirty="0" err="1" smtClean="0"/>
              <a:t>ampersand</a:t>
            </a:r>
            <a:r>
              <a:rPr lang="es-ES" sz="3200" dirty="0" smtClean="0"/>
              <a:t> "</a:t>
            </a:r>
            <a:r>
              <a:rPr lang="es-ES" sz="3200" b="1" dirty="0" smtClean="0"/>
              <a:t>&amp;</a:t>
            </a:r>
            <a:r>
              <a:rPr lang="es-ES" sz="3200" dirty="0" smtClean="0"/>
              <a:t>".</a:t>
            </a:r>
          </a:p>
          <a:p>
            <a:endParaRPr lang="es-ES" sz="3200" dirty="0" smtClean="0"/>
          </a:p>
          <a:p>
            <a:pPr>
              <a:buNone/>
            </a:pPr>
            <a:r>
              <a:rPr lang="es-ES" sz="3200" dirty="0" smtClean="0"/>
              <a:t>En un documento XML, para incluir una sección CDATA, esta se escribe comenzando con la cadena de caracteres "</a:t>
            </a:r>
            <a:r>
              <a:rPr lang="es-ES" sz="3200" b="1" dirty="0" smtClean="0"/>
              <a:t>&lt;![CDATA[</a:t>
            </a:r>
            <a:r>
              <a:rPr lang="es-ES" sz="3200" dirty="0" smtClean="0"/>
              <a:t>" y terminando con los caracteres "</a:t>
            </a:r>
            <a:r>
              <a:rPr lang="es-ES" sz="3200" b="1" dirty="0" smtClean="0"/>
              <a:t>]]&gt;</a:t>
            </a:r>
            <a:r>
              <a:rPr lang="es-ES" sz="3200" dirty="0" smtClean="0"/>
              <a:t>".</a:t>
            </a:r>
          </a:p>
          <a:p>
            <a:pPr marL="68580" indent="0">
              <a:buNone/>
            </a:pPr>
            <a:endParaRPr lang="es-ES" sz="3000" b="1" dirty="0" smtClean="0">
              <a:solidFill>
                <a:srgbClr val="002060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22BEEA2-71CE-4A70-AD6C-19F01A2A40C8}" type="slidenum">
              <a:rPr lang="es-ES" smtClean="0"/>
              <a:pPr/>
              <a:t>19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5025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ÍNDICE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25780" indent="-457200">
              <a:buFont typeface="+mj-lt"/>
              <a:buAutoNum type="arabicPeriod"/>
            </a:pPr>
            <a:r>
              <a:rPr lang="es-ES" b="1" dirty="0" smtClean="0"/>
              <a:t>PROPIEDADES</a:t>
            </a:r>
          </a:p>
          <a:p>
            <a:pPr marL="525780" indent="-457200">
              <a:buFont typeface="+mj-lt"/>
              <a:buAutoNum type="arabicPeriod"/>
            </a:pPr>
            <a:r>
              <a:rPr lang="es-ES" b="1" dirty="0" smtClean="0"/>
              <a:t>ESTRUCTURA DEL DOCUMENTO</a:t>
            </a:r>
          </a:p>
          <a:p>
            <a:pPr marL="525780" indent="-457200">
              <a:buFont typeface="+mj-lt"/>
              <a:buAutoNum type="arabicPeriod"/>
            </a:pPr>
            <a:r>
              <a:rPr lang="es-ES" b="1" dirty="0" smtClean="0"/>
              <a:t>VISUALIZACIÓN</a:t>
            </a:r>
          </a:p>
          <a:p>
            <a:pPr marL="525780" indent="-457200">
              <a:buFont typeface="+mj-lt"/>
              <a:buAutoNum type="arabicPeriod"/>
            </a:pPr>
            <a:r>
              <a:rPr lang="es-ES" b="1" dirty="0" smtClean="0"/>
              <a:t>OBJETIVOS</a:t>
            </a:r>
          </a:p>
          <a:p>
            <a:pPr marL="525780" indent="-457200">
              <a:buFont typeface="+mj-lt"/>
              <a:buAutoNum type="arabicPeriod"/>
            </a:pPr>
            <a:r>
              <a:rPr lang="es-ES" b="1" dirty="0" smtClean="0"/>
              <a:t>MODELO DE DATOS. NODOS</a:t>
            </a:r>
          </a:p>
          <a:p>
            <a:pPr marL="525780" indent="-457200">
              <a:buFont typeface="+mj-lt"/>
              <a:buAutoNum type="arabicPeriod"/>
            </a:pPr>
            <a:r>
              <a:rPr lang="es-ES" b="1" dirty="0" smtClean="0"/>
              <a:t>NORMAS BÁSICAS DE SINTAXIS</a:t>
            </a:r>
          </a:p>
          <a:p>
            <a:pPr marL="525780" indent="-457200">
              <a:buFont typeface="+mj-lt"/>
              <a:buAutoNum type="arabicPeriod"/>
            </a:pPr>
            <a:r>
              <a:rPr lang="es-ES" b="1" dirty="0" smtClean="0"/>
              <a:t>ELEMENTOS FRENTE A ATRIBUTOS</a:t>
            </a:r>
          </a:p>
          <a:p>
            <a:pPr marL="525780" indent="-457200">
              <a:buFont typeface="+mj-lt"/>
              <a:buAutoNum type="arabicPeriod"/>
            </a:pPr>
            <a:r>
              <a:rPr lang="es-ES" b="1" dirty="0" smtClean="0"/>
              <a:t>DOCUMENTOS BIEN FORMADOS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013BA8F-4924-43BC-B9E0-064709C16D28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3710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272926" cy="745152"/>
          </a:xfrm>
        </p:spPr>
        <p:txBody>
          <a:bodyPr anchor="t" anchorCtr="0">
            <a:normAutofit fontScale="90000"/>
          </a:bodyPr>
          <a:lstStyle/>
          <a:p>
            <a:r>
              <a:rPr lang="es-ES" b="1" dirty="0" smtClean="0"/>
              <a:t>5. MODELO DE DATOS. NODOS</a:t>
            </a:r>
            <a:endParaRPr lang="es-ES" b="1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22BEEA2-71CE-4A70-AD6C-19F01A2A40C8}" type="slidenum">
              <a:rPr lang="es-ES" smtClean="0"/>
              <a:pPr/>
              <a:t>20</a:t>
            </a:fld>
            <a:endParaRPr lang="es-ES" dirty="0"/>
          </a:p>
        </p:txBody>
      </p:sp>
      <p:pic>
        <p:nvPicPr>
          <p:cNvPr id="6" name="5 Marcador de contenido" descr="Screenshot_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1857364"/>
            <a:ext cx="5619792" cy="4214843"/>
          </a:xfrm>
        </p:spPr>
      </p:pic>
    </p:spTree>
    <p:extLst>
      <p:ext uri="{BB962C8B-B14F-4D97-AF65-F5344CB8AC3E}">
        <p14:creationId xmlns="" xmlns:p14="http://schemas.microsoft.com/office/powerpoint/2010/main" val="25025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272926" cy="745152"/>
          </a:xfrm>
        </p:spPr>
        <p:txBody>
          <a:bodyPr anchor="t" anchorCtr="0">
            <a:normAutofit fontScale="90000"/>
          </a:bodyPr>
          <a:lstStyle/>
          <a:p>
            <a:r>
              <a:rPr lang="es-ES" b="1" dirty="0" smtClean="0"/>
              <a:t>5. MODELO DE DATOS. NODOS</a:t>
            </a:r>
            <a:endParaRPr lang="es-ES" b="1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22BEEA2-71CE-4A70-AD6C-19F01A2A40C8}" type="slidenum">
              <a:rPr lang="es-ES" smtClean="0"/>
              <a:pPr/>
              <a:t>21</a:t>
            </a:fld>
            <a:endParaRPr lang="es-ES" dirty="0"/>
          </a:p>
        </p:txBody>
      </p:sp>
      <p:pic>
        <p:nvPicPr>
          <p:cNvPr id="7" name="6 Marcador de contenido" descr="Screenshot_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387" y="1933979"/>
            <a:ext cx="5984571" cy="4066789"/>
          </a:xfrm>
        </p:spPr>
      </p:pic>
    </p:spTree>
    <p:extLst>
      <p:ext uri="{BB962C8B-B14F-4D97-AF65-F5344CB8AC3E}">
        <p14:creationId xmlns="" xmlns:p14="http://schemas.microsoft.com/office/powerpoint/2010/main" val="25025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272926" cy="745152"/>
          </a:xfrm>
        </p:spPr>
        <p:txBody>
          <a:bodyPr anchor="t" anchorCtr="0">
            <a:normAutofit/>
          </a:bodyPr>
          <a:lstStyle/>
          <a:p>
            <a:r>
              <a:rPr lang="es-ES" sz="3200" b="1" dirty="0" smtClean="0"/>
              <a:t>6. NORMAS BÁSICAS DE SINTAXIS</a:t>
            </a:r>
            <a:endParaRPr lang="es-ES" sz="3200" b="1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22BEEA2-71CE-4A70-AD6C-19F01A2A40C8}" type="slidenum">
              <a:rPr lang="es-ES" smtClean="0"/>
              <a:pPr/>
              <a:t>22</a:t>
            </a:fld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043492" y="1785926"/>
            <a:ext cx="7100408" cy="404670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s-ES" dirty="0" smtClean="0"/>
              <a:t>En un documento XML, </a:t>
            </a:r>
            <a:r>
              <a:rPr lang="es-ES" b="1" dirty="0" smtClean="0"/>
              <a:t>todos los nombres de los elementos son </a:t>
            </a:r>
            <a:r>
              <a:rPr lang="es-ES" b="1" i="1" dirty="0" smtClean="0"/>
              <a:t>case </a:t>
            </a:r>
            <a:r>
              <a:rPr lang="es-ES" b="1" i="1" dirty="0" err="1" smtClean="0"/>
              <a:t>sensitive</a:t>
            </a:r>
            <a:r>
              <a:rPr lang="es-ES" dirty="0" smtClean="0"/>
              <a:t>, es decir, sensibles a letras minúsculas y mayúsculas, teniendo que cumplir las siguientes normas: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Pueden contener letras minúsculas, letras mayúsculas, números, </a:t>
            </a:r>
            <a:r>
              <a:rPr lang="es-ES" i="1" dirty="0" smtClean="0"/>
              <a:t>puntos</a:t>
            </a:r>
            <a:r>
              <a:rPr lang="es-ES" dirty="0" smtClean="0"/>
              <a:t> "</a:t>
            </a:r>
            <a:r>
              <a:rPr lang="es-ES" b="1" dirty="0" smtClean="0"/>
              <a:t>.</a:t>
            </a:r>
            <a:r>
              <a:rPr lang="es-ES" dirty="0" smtClean="0"/>
              <a:t>", </a:t>
            </a:r>
            <a:r>
              <a:rPr lang="es-ES" i="1" dirty="0" smtClean="0"/>
              <a:t>guiones medios</a:t>
            </a:r>
            <a:r>
              <a:rPr lang="es-ES" dirty="0" smtClean="0"/>
              <a:t> "</a:t>
            </a:r>
            <a:r>
              <a:rPr lang="es-ES" b="1" dirty="0" smtClean="0"/>
              <a:t>-</a:t>
            </a:r>
            <a:r>
              <a:rPr lang="es-ES" dirty="0" smtClean="0"/>
              <a:t>" y </a:t>
            </a:r>
            <a:r>
              <a:rPr lang="es-ES" i="1" dirty="0" smtClean="0"/>
              <a:t>guiones bajos</a:t>
            </a:r>
            <a:r>
              <a:rPr lang="es-ES" dirty="0" smtClean="0"/>
              <a:t> "</a:t>
            </a:r>
            <a:r>
              <a:rPr lang="es-ES" b="1" dirty="0" smtClean="0"/>
              <a:t>_</a:t>
            </a:r>
            <a:r>
              <a:rPr lang="es-ES" dirty="0" smtClean="0"/>
              <a:t>".</a:t>
            </a:r>
          </a:p>
          <a:p>
            <a:endParaRPr lang="es-ES" dirty="0" smtClean="0"/>
          </a:p>
          <a:p>
            <a:r>
              <a:rPr lang="es-ES" dirty="0" smtClean="0"/>
              <a:t>Asimismo, pueden contener el carácter </a:t>
            </a:r>
            <a:r>
              <a:rPr lang="es-ES" i="1" dirty="0" smtClean="0"/>
              <a:t>dos puntos</a:t>
            </a:r>
            <a:r>
              <a:rPr lang="es-ES" dirty="0" smtClean="0"/>
              <a:t> "</a:t>
            </a:r>
            <a:r>
              <a:rPr lang="es-ES" b="1" dirty="0" smtClean="0"/>
              <a:t>:</a:t>
            </a:r>
            <a:r>
              <a:rPr lang="es-ES" dirty="0" smtClean="0"/>
              <a:t>". No obstante, su uso se reserva para cuando se definan espacios de nombres.</a:t>
            </a:r>
          </a:p>
          <a:p>
            <a:endParaRPr lang="es-ES" dirty="0" smtClean="0"/>
          </a:p>
          <a:p>
            <a:r>
              <a:rPr lang="es-ES" dirty="0" smtClean="0"/>
              <a:t>El primer carácter tiene que ser una letra o un </a:t>
            </a:r>
            <a:r>
              <a:rPr lang="es-ES" i="1" dirty="0" smtClean="0"/>
              <a:t>guion bajo</a:t>
            </a:r>
            <a:r>
              <a:rPr lang="es-ES" dirty="0" smtClean="0"/>
              <a:t> "</a:t>
            </a:r>
            <a:r>
              <a:rPr lang="es-ES" b="1" dirty="0" smtClean="0"/>
              <a:t>_</a:t>
            </a:r>
            <a:r>
              <a:rPr lang="es-ES" dirty="0" smtClean="0"/>
              <a:t>".</a:t>
            </a:r>
          </a:p>
        </p:txBody>
      </p:sp>
    </p:spTree>
    <p:extLst>
      <p:ext uri="{BB962C8B-B14F-4D97-AF65-F5344CB8AC3E}">
        <p14:creationId xmlns="" xmlns:p14="http://schemas.microsoft.com/office/powerpoint/2010/main" val="25025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272926" cy="745152"/>
          </a:xfrm>
        </p:spPr>
        <p:txBody>
          <a:bodyPr anchor="t" anchorCtr="0">
            <a:normAutofit/>
          </a:bodyPr>
          <a:lstStyle/>
          <a:p>
            <a:r>
              <a:rPr lang="es-ES" sz="3200" b="1" dirty="0" smtClean="0"/>
              <a:t>6. NORMAS BÁSICAS DE SINTAXIS</a:t>
            </a:r>
            <a:endParaRPr lang="es-ES" sz="3200" b="1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22BEEA2-71CE-4A70-AD6C-19F01A2A40C8}" type="slidenum">
              <a:rPr lang="es-ES" smtClean="0"/>
              <a:pPr/>
              <a:t>23</a:t>
            </a:fld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043492" y="2000240"/>
            <a:ext cx="6777317" cy="3508977"/>
          </a:xfrm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Por otra parte, hay que tener en cuenta que, </a:t>
            </a:r>
            <a:r>
              <a:rPr lang="es-ES" b="1" dirty="0" smtClean="0"/>
              <a:t>detrás del nombre de una etiqueta se permite escribir un espacio en blanco o un salto de línea.</a:t>
            </a:r>
            <a:r>
              <a:rPr lang="es-ES" dirty="0" smtClean="0"/>
              <a:t> Por ejemplo, sintácticamente es correcto escribir:</a:t>
            </a:r>
          </a:p>
          <a:p>
            <a:pPr>
              <a:buNone/>
            </a:pPr>
            <a:r>
              <a:rPr lang="es-ES" dirty="0" smtClean="0"/>
              <a:t>	&lt;ciudad &gt;Pamplona&lt;/ciudad</a:t>
            </a:r>
          </a:p>
          <a:p>
            <a:pPr>
              <a:buNone/>
            </a:pPr>
            <a:r>
              <a:rPr lang="es-ES" dirty="0" smtClean="0"/>
              <a:t>	&gt;</a:t>
            </a:r>
          </a:p>
          <a:p>
            <a:endParaRPr lang="es-ES" dirty="0" smtClean="0"/>
          </a:p>
          <a:p>
            <a:r>
              <a:rPr lang="es-ES" dirty="0" smtClean="0"/>
              <a:t>Ahora bien, </a:t>
            </a:r>
            <a:r>
              <a:rPr lang="es-ES" b="1" dirty="0" smtClean="0"/>
              <a:t>no puede haber un salto de línea o un espacio en blanco antes del nombre de una etiqueta: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	&lt;</a:t>
            </a:r>
          </a:p>
          <a:p>
            <a:pPr>
              <a:buNone/>
            </a:pPr>
            <a:r>
              <a:rPr lang="es-ES" dirty="0" smtClean="0"/>
              <a:t>	ciudad&gt;Pamplona&lt;/ ciudad&gt;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5025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272926" cy="745152"/>
          </a:xfrm>
        </p:spPr>
        <p:txBody>
          <a:bodyPr anchor="t" anchorCtr="0">
            <a:normAutofit/>
          </a:bodyPr>
          <a:lstStyle/>
          <a:p>
            <a:r>
              <a:rPr lang="es-ES" sz="3200" b="1" dirty="0" smtClean="0"/>
              <a:t>6. NORMAS BÁSICAS DE SINTAXIS</a:t>
            </a:r>
            <a:endParaRPr lang="es-ES" sz="3200" b="1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22BEEA2-71CE-4A70-AD6C-19F01A2A40C8}" type="slidenum">
              <a:rPr lang="es-ES" smtClean="0"/>
              <a:pPr/>
              <a:t>24</a:t>
            </a:fld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043492" y="2000240"/>
            <a:ext cx="6777317" cy="3508977"/>
          </a:xfrm>
        </p:spPr>
        <p:txBody>
          <a:bodyPr>
            <a:normAutofit fontScale="85000" lnSpcReduction="20000"/>
          </a:bodyPr>
          <a:lstStyle/>
          <a:p>
            <a:r>
              <a:rPr lang="es-ES" b="1" dirty="0" smtClean="0"/>
              <a:t>Las letras no inglesas (á, Á, ñ, Ñ...) están permitidas.</a:t>
            </a:r>
            <a:r>
              <a:rPr lang="es-ES" dirty="0" smtClean="0"/>
              <a:t> Sin embargo, es recomendable no utilizarlas para reducir posibles incompatibilidades con programas que puedan no reconocerlas.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En cuanto al carácter </a:t>
            </a:r>
            <a:r>
              <a:rPr lang="es-ES" i="1" dirty="0" smtClean="0"/>
              <a:t>guion medio</a:t>
            </a:r>
            <a:r>
              <a:rPr lang="es-ES" dirty="0" smtClean="0"/>
              <a:t> "</a:t>
            </a:r>
            <a:r>
              <a:rPr lang="es-ES" b="1" dirty="0" smtClean="0"/>
              <a:t>-</a:t>
            </a:r>
            <a:r>
              <a:rPr lang="es-ES" dirty="0" smtClean="0"/>
              <a:t>" y al </a:t>
            </a:r>
            <a:r>
              <a:rPr lang="es-ES" i="1" dirty="0" smtClean="0"/>
              <a:t>punto</a:t>
            </a:r>
            <a:r>
              <a:rPr lang="es-ES" dirty="0" smtClean="0"/>
              <a:t> "</a:t>
            </a:r>
            <a:r>
              <a:rPr lang="es-ES" b="1" dirty="0" smtClean="0"/>
              <a:t>.</a:t>
            </a:r>
            <a:r>
              <a:rPr lang="es-ES" dirty="0" smtClean="0"/>
              <a:t>", aunque también están permitidos para nombrar etiquetas, igualmente se aconseja evitar su uso; el </a:t>
            </a:r>
            <a:r>
              <a:rPr lang="es-ES" i="1" dirty="0" smtClean="0"/>
              <a:t>guion medio</a:t>
            </a:r>
            <a:r>
              <a:rPr lang="es-ES" dirty="0" smtClean="0"/>
              <a:t> porque podría confundirse con el </a:t>
            </a:r>
            <a:r>
              <a:rPr lang="es-ES" i="1" dirty="0" smtClean="0"/>
              <a:t>signo menos</a:t>
            </a:r>
            <a:r>
              <a:rPr lang="es-ES" dirty="0" smtClean="0"/>
              <a:t>, y el </a:t>
            </a:r>
            <a:r>
              <a:rPr lang="es-ES" i="1" dirty="0" smtClean="0"/>
              <a:t>punto</a:t>
            </a:r>
            <a:r>
              <a:rPr lang="es-ES" dirty="0" smtClean="0"/>
              <a:t> porque, por ejemplo al escribir </a:t>
            </a:r>
            <a:r>
              <a:rPr lang="es-ES" b="1" dirty="0" err="1" smtClean="0"/>
              <a:t>color.favorito</a:t>
            </a:r>
            <a:r>
              <a:rPr lang="es-ES" dirty="0" smtClean="0"/>
              <a:t>, podría interpretarse que </a:t>
            </a:r>
            <a:r>
              <a:rPr lang="es-ES" b="1" dirty="0" smtClean="0"/>
              <a:t>favorito</a:t>
            </a:r>
            <a:r>
              <a:rPr lang="es-ES" dirty="0" smtClean="0"/>
              <a:t> es una propiedad del objeto </a:t>
            </a:r>
            <a:r>
              <a:rPr lang="es-ES" b="1" dirty="0" smtClean="0"/>
              <a:t>color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5025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272926" cy="745152"/>
          </a:xfrm>
        </p:spPr>
        <p:txBody>
          <a:bodyPr anchor="t" anchorCtr="0">
            <a:normAutofit/>
          </a:bodyPr>
          <a:lstStyle/>
          <a:p>
            <a:r>
              <a:rPr lang="es-ES" sz="3200" b="1" dirty="0" smtClean="0"/>
              <a:t>6. NORMAS BÁSICAS DE SINTAXIS</a:t>
            </a:r>
            <a:endParaRPr lang="es-ES" sz="3200" b="1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22BEEA2-71CE-4A70-AD6C-19F01A2A40C8}" type="slidenum">
              <a:rPr lang="es-ES" smtClean="0"/>
              <a:pPr/>
              <a:t>25</a:t>
            </a:fld>
            <a:endParaRPr lang="es-ES" dirty="0"/>
          </a:p>
        </p:txBody>
      </p:sp>
      <p:pic>
        <p:nvPicPr>
          <p:cNvPr id="7" name="6 Marcador de contenido" descr="Screenshot_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08" y="1837616"/>
            <a:ext cx="4811834" cy="4020276"/>
          </a:xfrm>
        </p:spPr>
      </p:pic>
    </p:spTree>
    <p:extLst>
      <p:ext uri="{BB962C8B-B14F-4D97-AF65-F5344CB8AC3E}">
        <p14:creationId xmlns="" xmlns:p14="http://schemas.microsoft.com/office/powerpoint/2010/main" val="25025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272926" cy="745152"/>
          </a:xfrm>
        </p:spPr>
        <p:txBody>
          <a:bodyPr anchor="t" anchorCtr="0">
            <a:normAutofit/>
          </a:bodyPr>
          <a:lstStyle/>
          <a:p>
            <a:r>
              <a:rPr lang="es-ES" sz="3200" b="1" dirty="0" smtClean="0"/>
              <a:t>6. NORMAS BÁSICAS DE SINTAXIS</a:t>
            </a:r>
            <a:endParaRPr lang="es-ES" sz="3200" b="1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22BEEA2-71CE-4A70-AD6C-19F01A2A40C8}" type="slidenum">
              <a:rPr lang="es-ES" smtClean="0"/>
              <a:pPr/>
              <a:t>26</a:t>
            </a:fld>
            <a:endParaRPr lang="es-ES" dirty="0"/>
          </a:p>
        </p:txBody>
      </p:sp>
      <p:pic>
        <p:nvPicPr>
          <p:cNvPr id="7" name="6 Marcador de contenido" descr="Screenshot_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36" y="1857364"/>
            <a:ext cx="3916716" cy="4207169"/>
          </a:xfrm>
        </p:spPr>
      </p:pic>
    </p:spTree>
    <p:extLst>
      <p:ext uri="{BB962C8B-B14F-4D97-AF65-F5344CB8AC3E}">
        <p14:creationId xmlns="" xmlns:p14="http://schemas.microsoft.com/office/powerpoint/2010/main" val="25025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272926" cy="745152"/>
          </a:xfrm>
        </p:spPr>
        <p:txBody>
          <a:bodyPr anchor="t" anchorCtr="0">
            <a:normAutofit fontScale="90000"/>
          </a:bodyPr>
          <a:lstStyle/>
          <a:p>
            <a:r>
              <a:rPr lang="es-ES" b="1" dirty="0"/>
              <a:t>7</a:t>
            </a:r>
            <a:r>
              <a:rPr lang="es-ES" b="1" dirty="0" smtClean="0"/>
              <a:t>. ELEMENTOS FRENTE ATRIBUTOS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1916832"/>
            <a:ext cx="6777317" cy="4176464"/>
          </a:xfrm>
        </p:spPr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s-ES" b="1" dirty="0" smtClean="0">
                <a:solidFill>
                  <a:schemeClr val="tx1"/>
                </a:solidFill>
              </a:rPr>
              <a:t>Los elementos</a:t>
            </a:r>
          </a:p>
          <a:p>
            <a:pPr marL="68580" indent="0">
              <a:buNone/>
            </a:pPr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Se emplean para representar jerarquías o contenido.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Se pueden extender con otros elementos en su interior.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El orden en el que aparece es representativo.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Puede tener atributos.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Puede haber múltiples ocurrencias de un elemento.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22BEEA2-71CE-4A70-AD6C-19F01A2A40C8}" type="slidenum">
              <a:rPr lang="es-ES" smtClean="0"/>
              <a:pPr/>
              <a:t>27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36649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272926" cy="889168"/>
          </a:xfrm>
        </p:spPr>
        <p:txBody>
          <a:bodyPr anchor="t" anchorCtr="0">
            <a:normAutofit fontScale="90000"/>
          </a:bodyPr>
          <a:lstStyle/>
          <a:p>
            <a:r>
              <a:rPr lang="es-ES" b="1" dirty="0" smtClean="0"/>
              <a:t>7. ELEMENTOS FRENTE ATRIBUTOS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1988840"/>
            <a:ext cx="6777317" cy="4248472"/>
          </a:xfrm>
        </p:spPr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s-ES" b="1" dirty="0" smtClean="0">
                <a:solidFill>
                  <a:schemeClr val="tx1"/>
                </a:solidFill>
              </a:rPr>
              <a:t>Los atributos</a:t>
            </a:r>
          </a:p>
          <a:p>
            <a:pPr marL="68580" indent="0">
              <a:buNone/>
            </a:pPr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Van asociados a los elementos.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Son modificadores de la información.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El orden en el que aparecen no es representativo.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No se pueden extender con otros elementos contenidos en su interior.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No puede haber múltiples ocurrencias de un atributo dentro de un mismo elemento.</a:t>
            </a:r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22BEEA2-71CE-4A70-AD6C-19F01A2A40C8}" type="slidenum">
              <a:rPr lang="es-ES" smtClean="0"/>
              <a:pPr/>
              <a:t>28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7856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272926" cy="1143000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8</a:t>
            </a:r>
            <a:r>
              <a:rPr lang="es-ES" b="1" dirty="0" smtClean="0"/>
              <a:t>. DOCUMENTOS BIEN FORMADOS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841652"/>
          </a:xfrm>
        </p:spPr>
        <p:txBody>
          <a:bodyPr>
            <a:normAutofit fontScale="70000" lnSpcReduction="20000"/>
          </a:bodyPr>
          <a:lstStyle/>
          <a:p>
            <a:pPr marL="68580" indent="0" algn="just">
              <a:buNone/>
            </a:pPr>
            <a:r>
              <a:rPr lang="es-ES" b="1" i="1" dirty="0" smtClean="0">
                <a:solidFill>
                  <a:schemeClr val="tx1"/>
                </a:solidFill>
              </a:rPr>
              <a:t>Un documento se dice que es bien formado si cumple las reglas establecidas por el W3C, en las especificaciones para XML</a:t>
            </a:r>
          </a:p>
          <a:p>
            <a:pPr marL="68580" indent="0" algn="just">
              <a:buNone/>
            </a:pPr>
            <a:endParaRPr lang="es-ES" dirty="0" smtClean="0">
              <a:solidFill>
                <a:schemeClr val="tx1"/>
              </a:solidFill>
            </a:endParaRPr>
          </a:p>
          <a:p>
            <a:pPr algn="just"/>
            <a:r>
              <a:rPr lang="es-ES" dirty="0" smtClean="0">
                <a:solidFill>
                  <a:schemeClr val="tx1"/>
                </a:solidFill>
              </a:rPr>
              <a:t>Puede empezar por una orden de procesamiento.</a:t>
            </a:r>
          </a:p>
          <a:p>
            <a:pPr algn="just"/>
            <a:endParaRPr lang="es-ES" dirty="0" smtClean="0">
              <a:solidFill>
                <a:schemeClr val="tx1"/>
              </a:solidFill>
            </a:endParaRPr>
          </a:p>
          <a:p>
            <a:pPr algn="just"/>
            <a:r>
              <a:rPr lang="es-ES" dirty="0" smtClean="0">
                <a:solidFill>
                  <a:schemeClr val="tx1"/>
                </a:solidFill>
              </a:rPr>
              <a:t>Un único elemento raíz.</a:t>
            </a:r>
          </a:p>
          <a:p>
            <a:pPr algn="just"/>
            <a:endParaRPr lang="es-ES" dirty="0" smtClean="0">
              <a:solidFill>
                <a:schemeClr val="tx1"/>
              </a:solidFill>
            </a:endParaRPr>
          </a:p>
          <a:p>
            <a:pPr algn="just"/>
            <a:r>
              <a:rPr lang="es-ES" dirty="0" smtClean="0">
                <a:solidFill>
                  <a:schemeClr val="tx1"/>
                </a:solidFill>
              </a:rPr>
              <a:t>Los elementos no vacíos deben tener etiqueta de apertura y de cierre.</a:t>
            </a:r>
          </a:p>
          <a:p>
            <a:pPr algn="just"/>
            <a:endParaRPr lang="es-ES" dirty="0" smtClean="0">
              <a:solidFill>
                <a:schemeClr val="tx1"/>
              </a:solidFill>
            </a:endParaRPr>
          </a:p>
          <a:p>
            <a:pPr algn="just"/>
            <a:r>
              <a:rPr lang="es-ES" dirty="0" smtClean="0">
                <a:solidFill>
                  <a:schemeClr val="tx1"/>
                </a:solidFill>
              </a:rPr>
              <a:t>Los elementos vacíos deben cerrarse con /&gt;</a:t>
            </a:r>
          </a:p>
          <a:p>
            <a:pPr algn="just"/>
            <a:endParaRPr lang="es-ES" dirty="0" smtClean="0">
              <a:solidFill>
                <a:schemeClr val="tx1"/>
              </a:solidFill>
            </a:endParaRPr>
          </a:p>
          <a:p>
            <a:pPr algn="just"/>
            <a:r>
              <a:rPr lang="es-ES" dirty="0" smtClean="0">
                <a:solidFill>
                  <a:schemeClr val="tx1"/>
                </a:solidFill>
              </a:rPr>
              <a:t>Los elementos deben aparecer correctamente anidados.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22BEEA2-71CE-4A70-AD6C-19F01A2A40C8}" type="slidenum">
              <a:rPr lang="es-ES" smtClean="0"/>
              <a:pPr/>
              <a:t>29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8774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67316" y="1027664"/>
            <a:ext cx="7377092" cy="745152"/>
          </a:xfrm>
        </p:spPr>
        <p:txBody>
          <a:bodyPr anchor="t" anchorCtr="0">
            <a:normAutofit/>
          </a:bodyPr>
          <a:lstStyle/>
          <a:p>
            <a:r>
              <a:rPr lang="es-ES" sz="3200" b="1" dirty="0" smtClean="0"/>
              <a:t>1. PROPIEDADES</a:t>
            </a:r>
            <a:endParaRPr lang="es-ES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2060848"/>
            <a:ext cx="6777317" cy="3771781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ES" dirty="0"/>
              <a:t>XML significa </a:t>
            </a:r>
            <a:r>
              <a:rPr lang="es-ES" b="1" i="1" dirty="0" err="1"/>
              <a:t>eXtensible</a:t>
            </a:r>
            <a:r>
              <a:rPr lang="es-ES" b="1" i="1" dirty="0"/>
              <a:t> </a:t>
            </a:r>
            <a:r>
              <a:rPr lang="es-ES" b="1" i="1" dirty="0" err="1"/>
              <a:t>Markup</a:t>
            </a:r>
            <a:r>
              <a:rPr lang="es-ES" b="1" i="1" dirty="0"/>
              <a:t> </a:t>
            </a:r>
            <a:r>
              <a:rPr lang="es-ES" b="1" i="1" dirty="0" err="1"/>
              <a:t>Languaje</a:t>
            </a:r>
            <a:r>
              <a:rPr lang="es-ES" b="1" i="1" dirty="0" smtClean="0"/>
              <a:t>.</a:t>
            </a:r>
          </a:p>
          <a:p>
            <a:pPr algn="just"/>
            <a:endParaRPr lang="es-ES" b="1" i="1" dirty="0" smtClean="0"/>
          </a:p>
          <a:p>
            <a:pPr algn="just"/>
            <a:r>
              <a:rPr lang="es-ES" dirty="0" smtClean="0"/>
              <a:t>Es un </a:t>
            </a:r>
            <a:r>
              <a:rPr lang="es-ES" b="1" dirty="0" smtClean="0"/>
              <a:t>estándar</a:t>
            </a:r>
            <a:r>
              <a:rPr lang="es-ES" dirty="0" smtClean="0"/>
              <a:t> (o norma), no una implementación concreta.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Es un </a:t>
            </a:r>
            <a:r>
              <a:rPr lang="es-ES" b="1" dirty="0" smtClean="0"/>
              <a:t>metalenguaje de marcas</a:t>
            </a:r>
            <a:r>
              <a:rPr lang="es-ES" dirty="0" smtClean="0"/>
              <a:t>, lo que significa que no dispone de un conjunto fijo de etiquetas. Por el contrario, XML permite definir a los desarrolladores los elementos que necesiten y con la estructura que mejor les convenga.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Define una </a:t>
            </a:r>
            <a:r>
              <a:rPr lang="es-ES" b="1" dirty="0" smtClean="0"/>
              <a:t>sintaxis general</a:t>
            </a:r>
            <a:r>
              <a:rPr lang="es-ES" dirty="0" smtClean="0"/>
              <a:t> para maquetar datos con etiquetas sencillas y comprensible al ojo humano. Provee, así mismo, de un formato estándar para documentos informáticos. Es un </a:t>
            </a:r>
            <a:r>
              <a:rPr lang="es-ES" b="1" dirty="0" smtClean="0"/>
              <a:t>formato flexible</a:t>
            </a:r>
            <a:r>
              <a:rPr lang="es-ES" dirty="0" smtClean="0"/>
              <a:t>, de manera que puede ser adaptado al campo de aplicación que se desee.</a:t>
            </a:r>
          </a:p>
          <a:p>
            <a:endParaRPr lang="es-ES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A104871-5595-4CC7-B3E0-19B870180D55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61773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67316" y="1027664"/>
            <a:ext cx="7377092" cy="745152"/>
          </a:xfrm>
        </p:spPr>
        <p:txBody>
          <a:bodyPr anchor="t" anchorCtr="0">
            <a:normAutofit/>
          </a:bodyPr>
          <a:lstStyle/>
          <a:p>
            <a:r>
              <a:rPr lang="es-ES" sz="3200" b="1" dirty="0" smtClean="0"/>
              <a:t>1. PROPIEDADES</a:t>
            </a:r>
            <a:endParaRPr lang="es-ES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2060848"/>
            <a:ext cx="6777317" cy="3771781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ES" b="1" dirty="0" smtClean="0"/>
              <a:t>No es un lenguaje de programación</a:t>
            </a:r>
            <a:r>
              <a:rPr lang="es-ES" dirty="0" smtClean="0"/>
              <a:t>. No existen compiladores de XML que generen ejecutables a partir de un documento XML.</a:t>
            </a:r>
          </a:p>
          <a:p>
            <a:pPr algn="just"/>
            <a:endParaRPr lang="es-ES" dirty="0" smtClean="0"/>
          </a:p>
          <a:p>
            <a:pPr algn="just"/>
            <a:r>
              <a:rPr lang="es-ES" b="1" dirty="0" smtClean="0"/>
              <a:t>No es un protocolo de comunicación</a:t>
            </a:r>
            <a:r>
              <a:rPr lang="es-ES" dirty="0" smtClean="0"/>
              <a:t>. Protocolos de comunicación son HTTP, FTP, etc. Estos y otros protocolos pueden enviar documentos con formato XML.</a:t>
            </a:r>
          </a:p>
          <a:p>
            <a:pPr algn="just"/>
            <a:endParaRPr lang="es-ES" dirty="0" smtClean="0"/>
          </a:p>
          <a:p>
            <a:pPr algn="just"/>
            <a:r>
              <a:rPr lang="es-ES" b="1" dirty="0" smtClean="0"/>
              <a:t>No es un sistema gestor de bases de datos</a:t>
            </a:r>
            <a:r>
              <a:rPr lang="es-ES" dirty="0" smtClean="0"/>
              <a:t>. Una base de datos relacional puede contener campos del tipo XML. Existen, incluso, bases de datos XML nativas (</a:t>
            </a:r>
            <a:r>
              <a:rPr lang="es-ES" b="1" dirty="0" err="1" smtClean="0"/>
              <a:t>eXist</a:t>
            </a:r>
            <a:r>
              <a:rPr lang="es-ES" dirty="0" smtClean="0"/>
              <a:t>), que todo lo que se almacena son documentos con formato XML. Pero XML en sí mismo no es una base de datos.</a:t>
            </a:r>
          </a:p>
          <a:p>
            <a:pPr algn="just"/>
            <a:endParaRPr lang="es-ES" dirty="0" smtClean="0"/>
          </a:p>
          <a:p>
            <a:pPr algn="just"/>
            <a:r>
              <a:rPr lang="es-ES" b="1" dirty="0" smtClean="0"/>
              <a:t>No es propietario</a:t>
            </a:r>
            <a:r>
              <a:rPr lang="es-ES" dirty="0" smtClean="0"/>
              <a:t>, es decir, no pertenece a ninguna compañía.</a:t>
            </a:r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A104871-5595-4CC7-B3E0-19B870180D55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61773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89168"/>
          </a:xfrm>
        </p:spPr>
        <p:txBody>
          <a:bodyPr anchor="t" anchorCtr="0">
            <a:normAutofit fontScale="90000"/>
          </a:bodyPr>
          <a:lstStyle/>
          <a:p>
            <a:r>
              <a:rPr lang="es-ES" b="1" dirty="0"/>
              <a:t>2</a:t>
            </a:r>
            <a:r>
              <a:rPr lang="es-ES" b="1" dirty="0" smtClean="0"/>
              <a:t>. </a:t>
            </a:r>
            <a:r>
              <a:rPr lang="es-ES" sz="3600" b="1" dirty="0" smtClean="0"/>
              <a:t>ESTRUCTURA DEL DOCUMENTO</a:t>
            </a:r>
            <a:endParaRPr lang="es-ES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1785926"/>
            <a:ext cx="7272924" cy="3618075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endParaRPr lang="es-ES" b="1" dirty="0" smtClean="0">
              <a:solidFill>
                <a:srgbClr val="002060"/>
              </a:solidFill>
            </a:endParaRPr>
          </a:p>
          <a:p>
            <a:r>
              <a:rPr lang="pt-B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Prólogo </a:t>
            </a:r>
          </a:p>
          <a:p>
            <a:pPr marL="365760" lvl="1" indent="0">
              <a:buNone/>
            </a:pPr>
            <a:r>
              <a:rPr 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Todo documento XML </a:t>
            </a:r>
            <a:r>
              <a:rPr lang="pt-B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debe</a:t>
            </a:r>
            <a:r>
              <a:rPr 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comenzar</a:t>
            </a:r>
            <a:r>
              <a:rPr 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</a:t>
            </a:r>
            <a:r>
              <a:rPr 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un</a:t>
            </a:r>
            <a:r>
              <a:rPr 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prólogo que se </a:t>
            </a:r>
            <a:r>
              <a:rPr lang="pt-B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encargue</a:t>
            </a:r>
            <a:r>
              <a:rPr 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pt-B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presentar</a:t>
            </a:r>
            <a:r>
              <a:rPr 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el</a:t>
            </a:r>
            <a:r>
              <a:rPr 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tipo de documento, </a:t>
            </a:r>
            <a:r>
              <a:rPr lang="pt-B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</a:t>
            </a:r>
            <a:r>
              <a:rPr 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versión</a:t>
            </a:r>
            <a:r>
              <a:rPr 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pt-B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</a:t>
            </a:r>
            <a:r>
              <a:rPr 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norma a </a:t>
            </a:r>
            <a:r>
              <a:rPr lang="pt-B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</a:t>
            </a:r>
            <a:r>
              <a:rPr 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que se </a:t>
            </a:r>
            <a:r>
              <a:rPr lang="pt-B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adhiere</a:t>
            </a:r>
            <a:r>
              <a:rPr 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y </a:t>
            </a:r>
            <a:r>
              <a:rPr lang="pt-B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muchas</a:t>
            </a:r>
            <a:r>
              <a:rPr 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otras</a:t>
            </a:r>
            <a:r>
              <a:rPr 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características.</a:t>
            </a:r>
          </a:p>
          <a:p>
            <a:pPr marL="68580" indent="0">
              <a:buNone/>
            </a:pPr>
            <a:endParaRPr lang="pt-BR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t-BR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Cuerpo</a:t>
            </a:r>
            <a:endParaRPr lang="pt-BR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5760" lvl="1" indent="0">
              <a:buNone/>
            </a:pPr>
            <a:r>
              <a:rPr 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El inicio </a:t>
            </a:r>
            <a:r>
              <a:rPr lang="pt-B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del</a:t>
            </a:r>
            <a:r>
              <a:rPr 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cuerpo</a:t>
            </a:r>
            <a:r>
              <a:rPr 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</a:t>
            </a:r>
            <a:r>
              <a:rPr 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determina </a:t>
            </a:r>
            <a:r>
              <a:rPr lang="pt-B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</a:t>
            </a:r>
            <a:r>
              <a:rPr 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etiqueta raiz.</a:t>
            </a:r>
          </a:p>
          <a:p>
            <a:pPr marL="365760" lvl="1" indent="0">
              <a:buNone/>
            </a:pPr>
            <a:r>
              <a:rPr 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Dentro </a:t>
            </a:r>
            <a:r>
              <a:rPr lang="pt-B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del</a:t>
            </a:r>
            <a:r>
              <a:rPr 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cuerpo</a:t>
            </a:r>
            <a:r>
              <a:rPr 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se </a:t>
            </a:r>
            <a:r>
              <a:rPr lang="pt-B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pueden</a:t>
            </a:r>
            <a:r>
              <a:rPr 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encontrar tantas etiquetas de apertura y </a:t>
            </a:r>
            <a:r>
              <a:rPr lang="pt-B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cierre</a:t>
            </a:r>
            <a:r>
              <a:rPr 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pt-B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correctamente</a:t>
            </a:r>
            <a:r>
              <a:rPr 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anidadas</a:t>
            </a:r>
            <a:endParaRPr lang="pt-B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8580" indent="0">
              <a:buNone/>
            </a:pPr>
            <a:endParaRPr lang="es-E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AB84712-4985-42EB-B52B-9CF2A33B1F9E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92621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 anchor="t" anchorCtr="0">
            <a:normAutofit/>
          </a:bodyPr>
          <a:lstStyle/>
          <a:p>
            <a:r>
              <a:rPr lang="es-ES" sz="3200" b="1" dirty="0"/>
              <a:t>2</a:t>
            </a:r>
            <a:r>
              <a:rPr lang="es-ES" sz="3200" b="1" dirty="0" smtClean="0"/>
              <a:t>. ESTRUCTURA DEL DOCUMENTO</a:t>
            </a:r>
            <a:endParaRPr lang="es-ES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2060848"/>
            <a:ext cx="7272924" cy="3771781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es-ES" b="1" dirty="0" smtClean="0">
              <a:solidFill>
                <a:srgbClr val="002060"/>
              </a:solidFill>
            </a:endParaRPr>
          </a:p>
          <a:p>
            <a:pPr marL="68580" indent="0">
              <a:buNone/>
            </a:pPr>
            <a:r>
              <a:rPr lang="pt-B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&lt;?</a:t>
            </a:r>
            <a:r>
              <a:rPr lang="pt-BR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xml</a:t>
            </a:r>
            <a:r>
              <a:rPr lang="pt-B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version</a:t>
            </a:r>
            <a:r>
              <a:rPr lang="pt-B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=“1.0”?&gt;</a:t>
            </a:r>
          </a:p>
          <a:p>
            <a:pPr marL="68580" indent="0">
              <a:buNone/>
            </a:pPr>
            <a:r>
              <a:rPr lang="pt-B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68580" indent="0">
              <a:buNone/>
            </a:pPr>
            <a:r>
              <a:rPr lang="pt-B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&lt;poema fecha=“Abril 1915” lugar=“Granada”&gt;</a:t>
            </a:r>
            <a:endParaRPr lang="pt-B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8580" indent="0">
              <a:buNone/>
            </a:pPr>
            <a:r>
              <a:rPr lang="es-E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pl-PL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s-E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titulo</a:t>
            </a:r>
            <a:r>
              <a:rPr lang="pl-PL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r>
              <a:rPr lang="pl-PL" sz="2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Alba</a:t>
            </a:r>
            <a:r>
              <a:rPr lang="es-ES" sz="2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pl-PL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titulo&gt;</a:t>
            </a:r>
            <a:endParaRPr lang="pl-PL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8580" indent="0">
              <a:buNone/>
            </a:pPr>
            <a:r>
              <a:rPr lang="pt-B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&lt;verso&gt;</a:t>
            </a:r>
            <a:r>
              <a:rPr lang="pt-BR" sz="2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Mi </a:t>
            </a:r>
            <a:r>
              <a:rPr lang="pt-BR" sz="20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corazon</a:t>
            </a:r>
            <a:r>
              <a:rPr lang="pt-BR" sz="2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oprimido</a:t>
            </a:r>
            <a:r>
              <a:rPr lang="pt-B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&lt;/verso&gt;</a:t>
            </a:r>
            <a:endParaRPr lang="pt-B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8580" indent="0">
              <a:buNone/>
            </a:pPr>
            <a:r>
              <a:rPr lang="pt-B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&lt;verso&gt;</a:t>
            </a:r>
            <a:r>
              <a:rPr lang="pt-BR" sz="20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siente</a:t>
            </a:r>
            <a:r>
              <a:rPr lang="pt-BR" sz="2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20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junto a </a:t>
            </a:r>
            <a:r>
              <a:rPr lang="pt-BR" sz="200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</a:t>
            </a:r>
            <a:r>
              <a:rPr lang="pt-BR" sz="20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20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alborada</a:t>
            </a:r>
            <a:r>
              <a:rPr lang="pt-B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&lt;/verso&gt;</a:t>
            </a:r>
            <a:endParaRPr lang="pt-B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8580" indent="0">
              <a:buNone/>
            </a:pPr>
            <a:r>
              <a:rPr lang="pt-B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&lt;verso&gt;</a:t>
            </a:r>
            <a:r>
              <a:rPr lang="pt-BR" sz="20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el</a:t>
            </a:r>
            <a:r>
              <a:rPr lang="pt-BR" sz="2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20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dolor</a:t>
            </a:r>
            <a:r>
              <a:rPr lang="pt-BR" sz="2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sus amores </a:t>
            </a:r>
            <a:r>
              <a:rPr lang="pt-B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&lt;/verso&gt;</a:t>
            </a:r>
          </a:p>
          <a:p>
            <a:pPr marL="68580" indent="0">
              <a:buNone/>
            </a:pP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poema&gt;</a:t>
            </a:r>
            <a:endParaRPr lang="es-ES" sz="2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AB84712-4985-42EB-B52B-9CF2A33B1F9E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5" name="4 Llamada rectangular redondeada"/>
          <p:cNvSpPr/>
          <p:nvPr/>
        </p:nvSpPr>
        <p:spPr>
          <a:xfrm>
            <a:off x="5220072" y="1928802"/>
            <a:ext cx="2088232" cy="644662"/>
          </a:xfrm>
          <a:prstGeom prst="wedgeRoundRectCallout">
            <a:avLst>
              <a:gd name="adj1" fmla="val -88043"/>
              <a:gd name="adj2" fmla="val 6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Prólogo</a:t>
            </a:r>
            <a:endParaRPr lang="es-ES" sz="2000" b="1" dirty="0"/>
          </a:p>
        </p:txBody>
      </p:sp>
      <p:sp>
        <p:nvSpPr>
          <p:cNvPr id="7" name="6 Llamada rectangular redondeada"/>
          <p:cNvSpPr/>
          <p:nvPr/>
        </p:nvSpPr>
        <p:spPr>
          <a:xfrm>
            <a:off x="6127576" y="5781894"/>
            <a:ext cx="2088232" cy="576064"/>
          </a:xfrm>
          <a:prstGeom prst="wedgeRoundRectCallout">
            <a:avLst>
              <a:gd name="adj1" fmla="val -78878"/>
              <a:gd name="adj2" fmla="val -1700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Cuerpo</a:t>
            </a:r>
            <a:endParaRPr lang="es-ES" sz="2000" b="1" dirty="0"/>
          </a:p>
        </p:txBody>
      </p:sp>
    </p:spTree>
    <p:extLst>
      <p:ext uri="{BB962C8B-B14F-4D97-AF65-F5344CB8AC3E}">
        <p14:creationId xmlns="" xmlns:p14="http://schemas.microsoft.com/office/powerpoint/2010/main" val="279846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 anchor="t" anchorCtr="0">
            <a:normAutofit/>
          </a:bodyPr>
          <a:lstStyle/>
          <a:p>
            <a:r>
              <a:rPr lang="es-ES" sz="3200" b="1" dirty="0"/>
              <a:t>2</a:t>
            </a:r>
            <a:r>
              <a:rPr lang="es-ES" sz="3200" b="1" dirty="0" smtClean="0"/>
              <a:t>. ESTRUCTURA DEL DOCUMENTO</a:t>
            </a:r>
            <a:endParaRPr lang="es-ES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2060848"/>
            <a:ext cx="7272924" cy="3771781"/>
          </a:xfrm>
        </p:spPr>
        <p:txBody>
          <a:bodyPr>
            <a:normAutofit/>
          </a:bodyPr>
          <a:lstStyle/>
          <a:p>
            <a:pPr algn="just"/>
            <a:r>
              <a:rPr lang="es-ES" sz="2000" dirty="0" smtClean="0"/>
              <a:t>La información se almacena de forma jerárquica: los elementos se relacionan entre sí mediante relaciones de padres, hijos, hermanos, ascendentes, descendentes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AB84712-4985-42EB-B52B-9CF2A33B1F9E}" type="slidenum">
              <a:rPr lang="es-ES" smtClean="0"/>
              <a:pPr/>
              <a:t>7</a:t>
            </a:fld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611183"/>
            <a:ext cx="5941665" cy="26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38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 anchor="t" anchorCtr="0">
            <a:normAutofit/>
          </a:bodyPr>
          <a:lstStyle/>
          <a:p>
            <a:r>
              <a:rPr lang="es-ES" sz="3200" b="1" dirty="0"/>
              <a:t>2</a:t>
            </a:r>
            <a:r>
              <a:rPr lang="es-ES" sz="3200" b="1" dirty="0" smtClean="0"/>
              <a:t>. ESTRUCTURA DEL DOCUMENTO</a:t>
            </a:r>
            <a:endParaRPr lang="es-ES" sz="3200" b="1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AB84712-4985-42EB-B52B-9CF2A33B1F9E}" type="slidenum">
              <a:rPr lang="es-ES" smtClean="0"/>
              <a:pPr/>
              <a:t>8</a:t>
            </a:fld>
            <a:endParaRPr lang="es-ES" dirty="0"/>
          </a:p>
        </p:txBody>
      </p:sp>
      <p:pic>
        <p:nvPicPr>
          <p:cNvPr id="7" name="6 Marcador de contenido" descr="Screenshot_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8006" y="2000240"/>
            <a:ext cx="3218506" cy="4140714"/>
          </a:xfrm>
        </p:spPr>
      </p:pic>
    </p:spTree>
    <p:extLst>
      <p:ext uri="{BB962C8B-B14F-4D97-AF65-F5344CB8AC3E}">
        <p14:creationId xmlns="" xmlns:p14="http://schemas.microsoft.com/office/powerpoint/2010/main" val="4138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 anchor="t" anchorCtr="0">
            <a:normAutofit/>
          </a:bodyPr>
          <a:lstStyle/>
          <a:p>
            <a:r>
              <a:rPr lang="es-ES" sz="3200" b="1" dirty="0"/>
              <a:t>2</a:t>
            </a:r>
            <a:r>
              <a:rPr lang="es-ES" sz="3200" b="1" dirty="0" smtClean="0"/>
              <a:t>. ESTRUCTURA DEL DOCUMENTO</a:t>
            </a:r>
            <a:endParaRPr lang="es-ES" sz="3200" b="1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AB84712-4985-42EB-B52B-9CF2A33B1F9E}" type="slidenum">
              <a:rPr lang="es-ES" smtClean="0"/>
              <a:pPr/>
              <a:t>9</a:t>
            </a:fld>
            <a:endParaRPr lang="es-ES" dirty="0"/>
          </a:p>
        </p:txBody>
      </p:sp>
      <p:pic>
        <p:nvPicPr>
          <p:cNvPr id="5" name="4 Marcador de contenido" descr="Screenshot_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873" y="1785926"/>
            <a:ext cx="6581713" cy="4176395"/>
          </a:xfrm>
        </p:spPr>
      </p:pic>
    </p:spTree>
    <p:extLst>
      <p:ext uri="{BB962C8B-B14F-4D97-AF65-F5344CB8AC3E}">
        <p14:creationId xmlns="" xmlns:p14="http://schemas.microsoft.com/office/powerpoint/2010/main" val="4138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1212</TotalTime>
  <Words>1089</Words>
  <Application>Microsoft Office PowerPoint</Application>
  <PresentationFormat>Presentación en pantalla (4:3)</PresentationFormat>
  <Paragraphs>224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Austin</vt:lpstr>
      <vt:lpstr>UNIDAD 1: XML</vt:lpstr>
      <vt:lpstr>ÍNDICE</vt:lpstr>
      <vt:lpstr>1. PROPIEDADES</vt:lpstr>
      <vt:lpstr>1. PROPIEDADES</vt:lpstr>
      <vt:lpstr>2. ESTRUCTURA DEL DOCUMENTO</vt:lpstr>
      <vt:lpstr>2. ESTRUCTURA DEL DOCUMENTO</vt:lpstr>
      <vt:lpstr>2. ESTRUCTURA DEL DOCUMENTO</vt:lpstr>
      <vt:lpstr>2. ESTRUCTURA DEL DOCUMENTO</vt:lpstr>
      <vt:lpstr>2. ESTRUCTURA DEL DOCUMENTO</vt:lpstr>
      <vt:lpstr>2. ESTRUCTURA DEL DOCUMENTO</vt:lpstr>
      <vt:lpstr>3. VISUALIZACIÓN </vt:lpstr>
      <vt:lpstr>3. VISUALIZACIÓN </vt:lpstr>
      <vt:lpstr>3. VISUALIZACIÓN </vt:lpstr>
      <vt:lpstr>4. OBJETIVOS</vt:lpstr>
      <vt:lpstr>5. MODELO DE DATOS. NODOS</vt:lpstr>
      <vt:lpstr>5. MODELO DE DATOS. NODOS</vt:lpstr>
      <vt:lpstr>5. MODELO DE DATOS. NODOS</vt:lpstr>
      <vt:lpstr>5. MODELO DE DATOS. NODOS</vt:lpstr>
      <vt:lpstr>5. MODELO DE DATOS. NODOS</vt:lpstr>
      <vt:lpstr>5. MODELO DE DATOS. NODOS</vt:lpstr>
      <vt:lpstr>5. MODELO DE DATOS. NODOS</vt:lpstr>
      <vt:lpstr>6. NORMAS BÁSICAS DE SINTAXIS</vt:lpstr>
      <vt:lpstr>6. NORMAS BÁSICAS DE SINTAXIS</vt:lpstr>
      <vt:lpstr>6. NORMAS BÁSICAS DE SINTAXIS</vt:lpstr>
      <vt:lpstr>6. NORMAS BÁSICAS DE SINTAXIS</vt:lpstr>
      <vt:lpstr>6. NORMAS BÁSICAS DE SINTAXIS</vt:lpstr>
      <vt:lpstr>7. ELEMENTOS FRENTE ATRIBUTOS</vt:lpstr>
      <vt:lpstr>7. ELEMENTOS FRENTE ATRIBUTOS</vt:lpstr>
      <vt:lpstr>8. DOCUMENTOS BIEN FORMADOS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1: INTRODUCCIÓN</dc:title>
  <dc:creator>Windows User</dc:creator>
  <cp:lastModifiedBy>Ricardo Mariscal Quintero</cp:lastModifiedBy>
  <cp:revision>152</cp:revision>
  <dcterms:created xsi:type="dcterms:W3CDTF">2012-09-16T21:14:58Z</dcterms:created>
  <dcterms:modified xsi:type="dcterms:W3CDTF">2017-10-14T18:47:43Z</dcterms:modified>
</cp:coreProperties>
</file>