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053500" x="739950"/>
            <a:ext cy="1159799" cx="7664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EnterpriSE </a:t>
            </a:r>
          </a:p>
          <a:p>
            <a:r>
              <a:t/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1745125" x="0"/>
            <a:ext cy="2519999" cx="9144000"/>
          </a:xfrm>
          <a:prstGeom prst="rect">
            <a:avLst/>
          </a:prstGeom>
          <a:solidFill>
            <a:schemeClr val="dk2"/>
          </a:solidFill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           Integrantes :</a:t>
            </a:r>
          </a:p>
          <a:p>
            <a:pPr algn="l" rtl="0" lvl="0" indent="0" marL="0">
              <a:buNone/>
            </a:pPr>
            <a:r>
              <a:rPr lang="en"/>
              <a:t>           Jose Miguel Arrieta Ramos  </a:t>
            </a:r>
          </a:p>
          <a:p>
            <a:pPr algn="l" rtl="0" lvl="0" indent="0" marL="1371600">
              <a:buNone/>
            </a:pPr>
            <a:r>
              <a:rPr lang="en"/>
              <a:t> Sebastián Flórez Parra</a:t>
            </a:r>
          </a:p>
          <a:p>
            <a:pPr algn="l" rtl="0" lvl="0" indent="0" marL="1371600">
              <a:buNone/>
            </a:pPr>
            <a:r>
              <a:rPr lang="en"/>
              <a:t> Pablo Andrés Gómez Báez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139578" x="3655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Justificacion: 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160650" x="212825"/>
            <a:ext cy="4141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7465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300" lang="en">
                <a:solidFill>
                  <a:srgbClr val="000000"/>
                </a:solidFill>
              </a:rPr>
              <a:t>Gran consumo de recursos al  realizar entrevistas , filtrar y finalmente seleccionar a los candidatos calificados. </a:t>
            </a:r>
          </a:p>
          <a:p>
            <a:pPr algn="just" rtl="0" lvl="0" indent="-37465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300" lang="en">
                <a:solidFill>
                  <a:srgbClr val="000000"/>
                </a:solidFill>
              </a:rPr>
              <a:t>Las pruebas psicotécnicas son herramientas muy empleadas por las empresas pero no son suficientes . </a:t>
            </a:r>
          </a:p>
          <a:p>
            <a:pPr algn="just" rtl="0" lvl="0" indent="-37465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300" lang="en">
                <a:solidFill>
                  <a:srgbClr val="000000"/>
                </a:solidFill>
              </a:rPr>
              <a:t>El proceso de selección se haría de forma imparcial.  dejando aun lado preferencias personales de parte del evaluador.</a:t>
            </a:r>
          </a:p>
          <a:p>
            <a:pPr algn="just" lvl="0" indent="-37465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300" lang="en">
                <a:solidFill>
                  <a:srgbClr val="000000"/>
                </a:solidFill>
              </a:rPr>
              <a:t>El sistema es adaptable para un proceso de selección de múltiples aspirantes (según requerimientos de la empresa)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0" x="0"/>
            <a:ext cy="1319700" cx="9144000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000000"/>
                </a:solidFill>
              </a:rPr>
              <a:t>Árbol toma de decisiones 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7" name="Shape 47"/>
          <p:cNvSpPr txBox="1"/>
          <p:nvPr/>
        </p:nvSpPr>
        <p:spPr>
          <a:xfrm>
            <a:off y="4386025" x="390950"/>
            <a:ext cy="390900" cx="261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" i="1"/>
              <a:t>Árbol de toma de Desiciones</a:t>
            </a:r>
          </a:p>
        </p:txBody>
      </p:sp>
      <p:sp>
        <p:nvSpPr>
          <p:cNvPr id="48" name="Shape 48"/>
          <p:cNvSpPr/>
          <p:nvPr/>
        </p:nvSpPr>
        <p:spPr>
          <a:xfrm>
            <a:off y="0" x="0"/>
            <a:ext cy="514350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9" name="Shape 49"/>
          <p:cNvSpPr txBox="1"/>
          <p:nvPr/>
        </p:nvSpPr>
        <p:spPr>
          <a:xfrm>
            <a:off y="4386025" x="861350"/>
            <a:ext cy="539700" cx="167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" i="1"/>
              <a:t>Árbol de Toma de Desiciones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Módulo de Explicaciones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51275" x="610875"/>
            <a:ext cy="3845700" cx="452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
</a:t>
            </a:r>
            <a:r>
              <a:rPr sz="1000" lang="en">
                <a:solidFill>
                  <a:srgbClr val="000000"/>
                </a:solidFill>
              </a:rPr>
              <a:t>(deffunction exp10 ()</a:t>
            </a:r>
          </a:p>
          <a:p>
            <a:pPr rtl="0" lvl="0">
              <a:buNone/>
            </a:pPr>
            <a:r>
              <a:rPr sz="1000" lang="en">
                <a:solidFill>
                  <a:srgbClr val="000000"/>
                </a:solidFill>
              </a:rPr>
              <a:t>(printout t crlf "Proactiva: Persona que toma la iniciativa en el desarrollo de acciones creativas y audaces para generar mejoras" crlf crlf)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)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(defrule PreguntaT5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(declare (salience 860))	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?h2&lt;- (persona(cargo S))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?h1 &lt;- (tecnica (ponde ?a) (pregunta5 nill) (pregunta8 B))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=&gt;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(bind ?res1 nill)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	(while (and (neq ?res1 A) (neq ?res1 B))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	    (printout t "Se considera una persona proactiva?(A/B/e)" crlf)  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	    (printout t "A)Si" crlf) 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	    (printout t "B)No" crlf) 	</a:t>
            </a:r>
          </a:p>
          <a:p>
            <a:pPr rtl="0" lvl="0">
              <a:buNone/>
            </a:pPr>
            <a:r>
              <a:rPr sz="1000" lang="en">
                <a:solidFill>
                  <a:srgbClr val="000000"/>
                </a:solidFill>
              </a:rPr>
              <a:t>		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417200" x="5827675"/>
            <a:ext cy="3653100" cx="325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(bind ?res1 (read))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    (if (eq ?res1 e) then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            (exp10)</a:t>
            </a:r>
          </a:p>
          <a:p>
            <a:pPr rtl="0" lvl="0">
              <a:spcBef>
                <a:spcPts val="600"/>
              </a:spcBef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            (bind ?res1 nill)</a:t>
            </a:r>
          </a:p>
          <a:p>
            <a:pPr rtl="0" lvl="0">
              <a:spcBef>
                <a:spcPts val="600"/>
              </a:spcBef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    )</a:t>
            </a:r>
          </a:p>
          <a:p>
            <a:pPr rtl="0" lvl="0">
              <a:spcBef>
                <a:spcPts val="600"/>
              </a:spcBef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)        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   (if (eq ?res1 A) then 			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      (modify ?h1 (pregunta5 A))			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   else </a:t>
            </a:r>
          </a:p>
          <a:p>
            <a:pPr rtl="0" lvl="0">
              <a:spcBef>
                <a:spcPts val="600"/>
              </a:spcBef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      (modify ?h1 (pregunta5 B))</a:t>
            </a:r>
          </a:p>
          <a:p>
            <a:pPr rtl="0" lvl="0">
              <a:spcBef>
                <a:spcPts val="600"/>
              </a:spcBef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   )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63975" x="457200"/>
            <a:ext cy="621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Módulo de Logica Difusa</a:t>
            </a:r>
          </a:p>
        </p:txBody>
      </p:sp>
      <p:sp>
        <p:nvSpPr>
          <p:cNvPr id="62" name="Shape 62"/>
          <p:cNvSpPr/>
          <p:nvPr/>
        </p:nvSpPr>
        <p:spPr>
          <a:xfrm>
            <a:off y="1511412" x="457200"/>
            <a:ext cy="1616949" cx="78285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3" name="Shape 63"/>
          <p:cNvSpPr/>
          <p:nvPr/>
        </p:nvSpPr>
        <p:spPr>
          <a:xfrm>
            <a:off y="3443350" x="377200"/>
            <a:ext cy="1616950" cx="77703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4" name="Shape 64"/>
          <p:cNvSpPr txBox="1"/>
          <p:nvPr/>
        </p:nvSpPr>
        <p:spPr>
          <a:xfrm>
            <a:off y="1142450" x="457200"/>
            <a:ext cy="273900" cx="319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Secretaria 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3069487" x="377200"/>
            <a:ext cy="273900" cx="183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Supervisor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