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0" r:id="rId5"/>
    <p:sldId id="262" r:id="rId6"/>
    <p:sldId id="261" r:id="rId7"/>
    <p:sldId id="266"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3"/>
    <p:restoredTop sz="97013"/>
  </p:normalViewPr>
  <p:slideViewPr>
    <p:cSldViewPr snapToGrid="0">
      <p:cViewPr>
        <p:scale>
          <a:sx n="150" d="100"/>
          <a:sy n="150" d="100"/>
        </p:scale>
        <p:origin x="1208" y="3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1DB67-405E-084E-B5BF-D903A3079E48}" type="datetimeFigureOut">
              <a:rPr lang="en-US" smtClean="0"/>
              <a:t>2/17/25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4A3F1-A4A6-B548-8FE5-66E2F3FA6737}" type="slidenum">
              <a:rPr lang="en-US" smtClean="0"/>
              <a:t>‹#›</a:t>
            </a:fld>
            <a:endParaRPr lang="en-US"/>
          </a:p>
        </p:txBody>
      </p:sp>
    </p:spTree>
    <p:extLst>
      <p:ext uri="{BB962C8B-B14F-4D97-AF65-F5344CB8AC3E}">
        <p14:creationId xmlns:p14="http://schemas.microsoft.com/office/powerpoint/2010/main" val="226303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34A3F1-A4A6-B548-8FE5-66E2F3FA6737}" type="slidenum">
              <a:rPr lang="en-US" smtClean="0"/>
              <a:t>1</a:t>
            </a:fld>
            <a:endParaRPr lang="en-US"/>
          </a:p>
        </p:txBody>
      </p:sp>
    </p:spTree>
    <p:extLst>
      <p:ext uri="{BB962C8B-B14F-4D97-AF65-F5344CB8AC3E}">
        <p14:creationId xmlns:p14="http://schemas.microsoft.com/office/powerpoint/2010/main" val="583219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34A3F1-A4A6-B548-8FE5-66E2F3FA6737}" type="slidenum">
              <a:rPr lang="en-US" smtClean="0"/>
              <a:t>2</a:t>
            </a:fld>
            <a:endParaRPr lang="en-US"/>
          </a:p>
        </p:txBody>
      </p:sp>
    </p:spTree>
    <p:extLst>
      <p:ext uri="{BB962C8B-B14F-4D97-AF65-F5344CB8AC3E}">
        <p14:creationId xmlns:p14="http://schemas.microsoft.com/office/powerpoint/2010/main" val="195800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600" dirty="0"/>
              <a:t>Based on </a:t>
            </a:r>
            <a:r>
              <a:rPr lang="en-US" sz="6600" dirty="0" err="1"/>
              <a:t>xgboost</a:t>
            </a:r>
            <a:r>
              <a:rPr lang="en-US" sz="6600" dirty="0"/>
              <a:t>, my strongest model</a:t>
            </a:r>
            <a:br>
              <a:rPr lang="en-US" sz="6600" dirty="0"/>
            </a:br>
            <a:br>
              <a:rPr lang="en-US" sz="6600" dirty="0"/>
            </a:br>
            <a:r>
              <a:rPr lang="en-US" sz="6600" dirty="0"/>
              <a:t>Most Influential Features:</a:t>
            </a:r>
          </a:p>
          <a:p>
            <a:pPr>
              <a:buFont typeface="+mj-lt"/>
              <a:buAutoNum type="arabicPeriod"/>
            </a:pPr>
            <a:r>
              <a:rPr lang="en-US" sz="6600" dirty="0"/>
              <a:t>Other Acreage Size - How much additional land besides the main house plot (measured in acres)</a:t>
            </a:r>
          </a:p>
          <a:p>
            <a:pPr>
              <a:buFont typeface="+mj-lt"/>
              <a:buAutoNum type="arabicPeriod"/>
            </a:pPr>
            <a:r>
              <a:rPr lang="en-US" sz="6600" dirty="0"/>
              <a:t>Total Assessed Value - The value of the property as determined by the government for tax purposes</a:t>
            </a:r>
          </a:p>
          <a:p>
            <a:pPr>
              <a:buFont typeface="+mj-lt"/>
              <a:buAutoNum type="arabicPeriod"/>
            </a:pPr>
            <a:r>
              <a:rPr lang="en-US" sz="6600" dirty="0"/>
              <a:t>Sale Condition - Special circumstances of the sale (like foreclosure, normal sale, short sale, etc.)</a:t>
            </a:r>
          </a:p>
          <a:p>
            <a:pPr>
              <a:buFont typeface="+mj-lt"/>
              <a:buAutoNum type="arabicPeriod"/>
            </a:pPr>
            <a:r>
              <a:rPr lang="en-US" sz="6600" dirty="0"/>
              <a:t>Year Built - When the house was constructed</a:t>
            </a:r>
          </a:p>
          <a:p>
            <a:pPr>
              <a:buFont typeface="+mj-lt"/>
              <a:buAutoNum type="arabicPeriod"/>
            </a:pPr>
            <a:r>
              <a:rPr lang="en-US" sz="6600" dirty="0"/>
              <a:t>Land Acreage Size - Size of the main plot of land the house sits on (in acres)</a:t>
            </a:r>
          </a:p>
          <a:p>
            <a:r>
              <a:rPr lang="en-US" sz="6600" dirty="0"/>
              <a:t>Middle-Impact Features:</a:t>
            </a:r>
          </a:p>
          <a:p>
            <a:pPr>
              <a:buFont typeface="Arial" panose="020B0604020202020204" pitchFamily="34" charset="0"/>
              <a:buChar char="•"/>
            </a:pPr>
            <a:r>
              <a:rPr lang="en-US" sz="6600" dirty="0"/>
              <a:t>Year Sold - When the property was purchased</a:t>
            </a:r>
          </a:p>
          <a:p>
            <a:pPr>
              <a:buFont typeface="Arial" panose="020B0604020202020204" pitchFamily="34" charset="0"/>
              <a:buChar char="•"/>
            </a:pPr>
            <a:r>
              <a:rPr lang="en-US" sz="6600" dirty="0"/>
              <a:t>Garage Year Built - When the garage was constructed</a:t>
            </a:r>
          </a:p>
          <a:p>
            <a:pPr>
              <a:buFont typeface="Arial" panose="020B0604020202020204" pitchFamily="34" charset="0"/>
              <a:buChar char="•"/>
            </a:pPr>
            <a:r>
              <a:rPr lang="en-US" sz="6600" dirty="0"/>
              <a:t>Sale Type - Method of sale (like warranty deed, quitclaim deed, etc.)</a:t>
            </a:r>
          </a:p>
          <a:p>
            <a:pPr>
              <a:buFont typeface="Arial" panose="020B0604020202020204" pitchFamily="34" charset="0"/>
              <a:buChar char="•"/>
            </a:pPr>
            <a:r>
              <a:rPr lang="en-US" sz="6600" dirty="0"/>
              <a:t>Instrument Number - The official recording number for the property transaction document</a:t>
            </a:r>
          </a:p>
          <a:p>
            <a:pPr>
              <a:buFont typeface="Arial" panose="020B0604020202020204" pitchFamily="34" charset="0"/>
              <a:buChar char="•"/>
            </a:pPr>
            <a:r>
              <a:rPr lang="en-US" sz="6600" dirty="0"/>
              <a:t>Gross Living Area - Total livable square footage of the house</a:t>
            </a:r>
          </a:p>
          <a:p>
            <a:r>
              <a:rPr lang="en-US" sz="6600" dirty="0"/>
              <a:t>Lower-Impact Features:</a:t>
            </a:r>
          </a:p>
          <a:p>
            <a:pPr>
              <a:buFont typeface="Arial" panose="020B0604020202020204" pitchFamily="34" charset="0"/>
              <a:buChar char="•"/>
            </a:pPr>
            <a:r>
              <a:rPr lang="en-US" sz="6600" dirty="0"/>
              <a:t>Lot Size - The official recorded size of the property plot</a:t>
            </a:r>
          </a:p>
          <a:p>
            <a:pPr>
              <a:buFont typeface="Arial" panose="020B0604020202020204" pitchFamily="34" charset="0"/>
              <a:buChar char="•"/>
            </a:pPr>
            <a:r>
              <a:rPr lang="en-US" sz="6600" dirty="0"/>
              <a:t>Garage Size - Square footage of the garage</a:t>
            </a:r>
          </a:p>
          <a:p>
            <a:pPr>
              <a:buFont typeface="Arial" panose="020B0604020202020204" pitchFamily="34" charset="0"/>
              <a:buChar char="•"/>
            </a:pPr>
            <a:r>
              <a:rPr lang="en-US" sz="6600" dirty="0"/>
              <a:t>Month Sold - Which month the property was purchased</a:t>
            </a:r>
          </a:p>
          <a:p>
            <a:pPr>
              <a:buFont typeface="Arial" panose="020B0604020202020204" pitchFamily="34" charset="0"/>
              <a:buChar char="•"/>
            </a:pPr>
            <a:r>
              <a:rPr lang="en-US" sz="6600" dirty="0"/>
              <a:t>Total Basement </a:t>
            </a:r>
            <a:r>
              <a:rPr lang="en-US" sz="6600" dirty="0" err="1"/>
              <a:t>SqFt</a:t>
            </a:r>
            <a:r>
              <a:rPr lang="en-US" sz="6600" dirty="0"/>
              <a:t> - Square footage of the basement</a:t>
            </a:r>
          </a:p>
          <a:p>
            <a:pPr>
              <a:buFont typeface="Arial" panose="020B0604020202020204" pitchFamily="34" charset="0"/>
              <a:buChar char="•"/>
            </a:pPr>
            <a:r>
              <a:rPr lang="en-US" sz="6600" dirty="0"/>
              <a:t>Property Address - Physical location of the house</a:t>
            </a:r>
          </a:p>
          <a:p>
            <a:pPr>
              <a:buFont typeface="Arial" panose="020B0604020202020204" pitchFamily="34" charset="0"/>
              <a:buChar char="•"/>
            </a:pPr>
            <a:r>
              <a:rPr lang="en-US" sz="6600" dirty="0"/>
              <a:t>Legal Property Description - Official description of the property boundaries in the deed</a:t>
            </a:r>
          </a:p>
          <a:p>
            <a:pPr>
              <a:buFont typeface="Arial" panose="020B0604020202020204" pitchFamily="34" charset="0"/>
              <a:buChar char="•"/>
            </a:pPr>
            <a:r>
              <a:rPr lang="en-US" sz="6600" dirty="0"/>
              <a:t>Mailing Address Line 1 - Address where the property tax bill is sent</a:t>
            </a:r>
          </a:p>
          <a:p>
            <a:endParaRPr lang="en-US" dirty="0"/>
          </a:p>
        </p:txBody>
      </p:sp>
      <p:sp>
        <p:nvSpPr>
          <p:cNvPr id="4" name="Slide Number Placeholder 3"/>
          <p:cNvSpPr>
            <a:spLocks noGrp="1"/>
          </p:cNvSpPr>
          <p:nvPr>
            <p:ph type="sldNum" sz="quarter" idx="5"/>
          </p:nvPr>
        </p:nvSpPr>
        <p:spPr/>
        <p:txBody>
          <a:bodyPr/>
          <a:lstStyle/>
          <a:p>
            <a:fld id="{EE34A3F1-A4A6-B548-8FE5-66E2F3FA6737}" type="slidenum">
              <a:rPr lang="en-US" smtClean="0"/>
              <a:t>5</a:t>
            </a:fld>
            <a:endParaRPr lang="en-US"/>
          </a:p>
        </p:txBody>
      </p:sp>
    </p:spTree>
    <p:extLst>
      <p:ext uri="{BB962C8B-B14F-4D97-AF65-F5344CB8AC3E}">
        <p14:creationId xmlns:p14="http://schemas.microsoft.com/office/powerpoint/2010/main" val="397443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more text here Split this into two slides, One slide on model performance that tells about accuracy and recall and general accuracy, focus n that being one </a:t>
            </a:r>
            <a:r>
              <a:rPr lang="en-US" dirty="0" err="1"/>
              <a:t>sldie</a:t>
            </a:r>
            <a:endParaRPr lang="en-US" dirty="0"/>
          </a:p>
          <a:p>
            <a:endParaRPr lang="en-US" dirty="0"/>
          </a:p>
          <a:p>
            <a:r>
              <a:rPr lang="en-US" dirty="0"/>
              <a:t>Then have another slide that talks about the key value drivers. Actually say the column names. Have A graph that s a feature importance graph in </a:t>
            </a:r>
            <a:r>
              <a:rPr lang="en-US" dirty="0" err="1"/>
              <a:t>xgboost</a:t>
            </a:r>
            <a:r>
              <a:rPr lang="en-US" dirty="0"/>
              <a:t> and put it in that second slide. </a:t>
            </a:r>
          </a:p>
        </p:txBody>
      </p:sp>
      <p:sp>
        <p:nvSpPr>
          <p:cNvPr id="4" name="Slide Number Placeholder 3"/>
          <p:cNvSpPr>
            <a:spLocks noGrp="1"/>
          </p:cNvSpPr>
          <p:nvPr>
            <p:ph type="sldNum" sz="quarter" idx="5"/>
          </p:nvPr>
        </p:nvSpPr>
        <p:spPr/>
        <p:txBody>
          <a:bodyPr/>
          <a:lstStyle/>
          <a:p>
            <a:fld id="{EE34A3F1-A4A6-B548-8FE5-66E2F3FA6737}" type="slidenum">
              <a:rPr lang="en-US" smtClean="0"/>
              <a:t>6</a:t>
            </a:fld>
            <a:endParaRPr lang="en-US"/>
          </a:p>
        </p:txBody>
      </p:sp>
    </p:spTree>
    <p:extLst>
      <p:ext uri="{BB962C8B-B14F-4D97-AF65-F5344CB8AC3E}">
        <p14:creationId xmlns:p14="http://schemas.microsoft.com/office/powerpoint/2010/main" val="237170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Feature Importance and Correlation in ML Project</a:t>
            </a:r>
          </a:p>
        </p:txBody>
      </p:sp>
      <p:sp>
        <p:nvSpPr>
          <p:cNvPr id="4" name="Slide Number Placeholder 3"/>
          <p:cNvSpPr>
            <a:spLocks noGrp="1"/>
          </p:cNvSpPr>
          <p:nvPr>
            <p:ph type="sldNum" sz="quarter" idx="5"/>
          </p:nvPr>
        </p:nvSpPr>
        <p:spPr/>
        <p:txBody>
          <a:bodyPr/>
          <a:lstStyle/>
          <a:p>
            <a:fld id="{EE34A3F1-A4A6-B548-8FE5-66E2F3FA6737}" type="slidenum">
              <a:rPr lang="en-US" smtClean="0"/>
              <a:t>7</a:t>
            </a:fld>
            <a:endParaRPr lang="en-US"/>
          </a:p>
        </p:txBody>
      </p:sp>
    </p:spTree>
    <p:extLst>
      <p:ext uri="{BB962C8B-B14F-4D97-AF65-F5344CB8AC3E}">
        <p14:creationId xmlns:p14="http://schemas.microsoft.com/office/powerpoint/2010/main" val="857875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the insights here</a:t>
            </a:r>
          </a:p>
        </p:txBody>
      </p:sp>
      <p:sp>
        <p:nvSpPr>
          <p:cNvPr id="4" name="Slide Number Placeholder 3"/>
          <p:cNvSpPr>
            <a:spLocks noGrp="1"/>
          </p:cNvSpPr>
          <p:nvPr>
            <p:ph type="sldNum" sz="quarter" idx="5"/>
          </p:nvPr>
        </p:nvSpPr>
        <p:spPr/>
        <p:txBody>
          <a:bodyPr/>
          <a:lstStyle/>
          <a:p>
            <a:fld id="{EE34A3F1-A4A6-B548-8FE5-66E2F3FA6737}" type="slidenum">
              <a:rPr lang="en-US" smtClean="0"/>
              <a:t>8</a:t>
            </a:fld>
            <a:endParaRPr lang="en-US"/>
          </a:p>
        </p:txBody>
      </p:sp>
    </p:spTree>
    <p:extLst>
      <p:ext uri="{BB962C8B-B14F-4D97-AF65-F5344CB8AC3E}">
        <p14:creationId xmlns:p14="http://schemas.microsoft.com/office/powerpoint/2010/main" val="924320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34A3F1-A4A6-B548-8FE5-66E2F3FA6737}" type="slidenum">
              <a:rPr lang="en-US" smtClean="0"/>
              <a:t>9</a:t>
            </a:fld>
            <a:endParaRPr lang="en-US"/>
          </a:p>
        </p:txBody>
      </p:sp>
    </p:spTree>
    <p:extLst>
      <p:ext uri="{BB962C8B-B14F-4D97-AF65-F5344CB8AC3E}">
        <p14:creationId xmlns:p14="http://schemas.microsoft.com/office/powerpoint/2010/main" val="3788377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text, start each bullet with text </a:t>
            </a:r>
            <a:r>
              <a:rPr lang="en-US" dirty="0" err="1"/>
              <a:t>beforore</a:t>
            </a:r>
            <a:r>
              <a:rPr lang="en-US" dirty="0"/>
              <a:t> the </a:t>
            </a:r>
            <a:r>
              <a:rPr lang="en-US" dirty="0" err="1"/>
              <a:t>colonj</a:t>
            </a:r>
            <a:r>
              <a:rPr lang="en-US" dirty="0"/>
              <a:t> be bolded</a:t>
            </a:r>
          </a:p>
        </p:txBody>
      </p:sp>
      <p:sp>
        <p:nvSpPr>
          <p:cNvPr id="4" name="Slide Number Placeholder 3"/>
          <p:cNvSpPr>
            <a:spLocks noGrp="1"/>
          </p:cNvSpPr>
          <p:nvPr>
            <p:ph type="sldNum" sz="quarter" idx="5"/>
          </p:nvPr>
        </p:nvSpPr>
        <p:spPr/>
        <p:txBody>
          <a:bodyPr/>
          <a:lstStyle/>
          <a:p>
            <a:fld id="{EE34A3F1-A4A6-B548-8FE5-66E2F3FA6737}" type="slidenum">
              <a:rPr lang="en-US" smtClean="0"/>
              <a:t>10</a:t>
            </a:fld>
            <a:endParaRPr lang="en-US"/>
          </a:p>
        </p:txBody>
      </p:sp>
    </p:spTree>
    <p:extLst>
      <p:ext uri="{BB962C8B-B14F-4D97-AF65-F5344CB8AC3E}">
        <p14:creationId xmlns:p14="http://schemas.microsoft.com/office/powerpoint/2010/main" val="236519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D78F-CF96-EFAF-FD95-94E72E133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DAFB12-B426-142B-CC18-417528796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4AF66B-9E63-FE08-AC3F-9013C2D3C494}"/>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5" name="Footer Placeholder 4">
            <a:extLst>
              <a:ext uri="{FF2B5EF4-FFF2-40B4-BE49-F238E27FC236}">
                <a16:creationId xmlns:a16="http://schemas.microsoft.com/office/drawing/2014/main" id="{43F01947-F38A-E5E6-DC1B-5686366BD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5B9E1-04A1-DF62-17FC-5CBBF159ACAF}"/>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346901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5228-BBF1-F37F-6B79-F3CFFDDCA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B4A2A8-59B3-5C9A-E45A-BBD9EC653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4B4BA-510D-C22D-E606-87437AF59476}"/>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5" name="Footer Placeholder 4">
            <a:extLst>
              <a:ext uri="{FF2B5EF4-FFF2-40B4-BE49-F238E27FC236}">
                <a16:creationId xmlns:a16="http://schemas.microsoft.com/office/drawing/2014/main" id="{E86E2282-2104-6F56-110B-32D5EB48A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26725-D0CB-EB2C-912B-6829FB7D75E5}"/>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59680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1C63D2-1B4F-4E5F-94F8-E6463350F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89A580-0825-4C33-D6EB-93E6A1E28F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4C65F-7FE6-7370-4C3A-7C29B2B96D36}"/>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5" name="Footer Placeholder 4">
            <a:extLst>
              <a:ext uri="{FF2B5EF4-FFF2-40B4-BE49-F238E27FC236}">
                <a16:creationId xmlns:a16="http://schemas.microsoft.com/office/drawing/2014/main" id="{84B5D8EC-1E95-7765-9D70-EBE92E46C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94EE7-0F01-ED51-BF4A-FFCA6C58C6BE}"/>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323351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77F1-FB82-A51B-1CA0-DC6D0A312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DD4ED-4B54-F593-91F6-7D7187DDA5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A6B91-B581-1BC6-1061-D6CE182C975E}"/>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5" name="Footer Placeholder 4">
            <a:extLst>
              <a:ext uri="{FF2B5EF4-FFF2-40B4-BE49-F238E27FC236}">
                <a16:creationId xmlns:a16="http://schemas.microsoft.com/office/drawing/2014/main" id="{74F841F6-F544-760F-A5B3-52425FFC1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A2B99-9D62-83D5-D7B0-45583490C6BD}"/>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231274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A22D-B623-8204-2CCB-D4EFABCFAE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104A7-B6E2-D05D-E961-20ABBBA521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2CF636-64E2-CA5B-6A98-16920E328219}"/>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5" name="Footer Placeholder 4">
            <a:extLst>
              <a:ext uri="{FF2B5EF4-FFF2-40B4-BE49-F238E27FC236}">
                <a16:creationId xmlns:a16="http://schemas.microsoft.com/office/drawing/2014/main" id="{D12F91F4-43B2-29DB-7CA8-C007DB4C1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71F7F-F5AA-62FA-1AC4-B17D74216CAB}"/>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130173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FDCD-42FB-01CD-CD15-7E7F44B4A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B98B3-0605-965F-64D2-8485B8E9A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5D3C67-1A52-8AE4-A3D3-96A13FC43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12330A-5CD2-DD56-2F60-836C46F42308}"/>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6" name="Footer Placeholder 5">
            <a:extLst>
              <a:ext uri="{FF2B5EF4-FFF2-40B4-BE49-F238E27FC236}">
                <a16:creationId xmlns:a16="http://schemas.microsoft.com/office/drawing/2014/main" id="{203BAD89-EC9D-D1D5-7810-778F075AB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8A9B9-0FC9-399A-5E40-EEA7177810A7}"/>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163146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1FD0-C134-7B93-894C-06F75E5EB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622036-8067-D558-C86D-1EF67ECB2A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0E4BC-F715-B7B0-8AF6-BAC346B85C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FB83EF-A6C6-3A3A-35EF-C39E4C23A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B28349-9B8B-E998-54E0-516ED7C84A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2C76E6-5875-D2A9-D6C2-3E8C013A6496}"/>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8" name="Footer Placeholder 7">
            <a:extLst>
              <a:ext uri="{FF2B5EF4-FFF2-40B4-BE49-F238E27FC236}">
                <a16:creationId xmlns:a16="http://schemas.microsoft.com/office/drawing/2014/main" id="{F6D5E578-18D7-B0EC-3B62-74D187C119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3ACF1A-E2AB-239B-A870-84E4D8D04D12}"/>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361984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1183-93E3-E669-F304-2EDC05861B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8FB179-CFF9-A7DE-53B2-4689574EFAFD}"/>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4" name="Footer Placeholder 3">
            <a:extLst>
              <a:ext uri="{FF2B5EF4-FFF2-40B4-BE49-F238E27FC236}">
                <a16:creationId xmlns:a16="http://schemas.microsoft.com/office/drawing/2014/main" id="{F20BD6D5-9A76-C9DD-A7DE-CB70ED4047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F91BF-C1E2-C823-6327-DC0FD0FE38DA}"/>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59894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51DDE-AD2E-34C3-FEB8-696910761980}"/>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3" name="Footer Placeholder 2">
            <a:extLst>
              <a:ext uri="{FF2B5EF4-FFF2-40B4-BE49-F238E27FC236}">
                <a16:creationId xmlns:a16="http://schemas.microsoft.com/office/drawing/2014/main" id="{06D34A6B-5FF4-F461-21DF-F9F8090621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B1266D-89B5-3019-9472-8CD332B5A40C}"/>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240959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6CB2-B67C-82A9-06C5-E14CA4CAD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191D4-381C-714A-8E0E-3D83E9FB2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FBD093-4A04-E132-2093-4F05B1895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ABEF6-F8D5-BD54-0BD4-A0869B9976BD}"/>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6" name="Footer Placeholder 5">
            <a:extLst>
              <a:ext uri="{FF2B5EF4-FFF2-40B4-BE49-F238E27FC236}">
                <a16:creationId xmlns:a16="http://schemas.microsoft.com/office/drawing/2014/main" id="{FE5818BC-5762-5416-CE7A-1FF011BAC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4AE30-A369-1AC1-7235-1FDB2E5809EC}"/>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103377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0F1E-49D1-9103-9A61-2C9356E71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9A6A2C-458C-3404-9F83-AC6C5C13E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CEAB2-8FD2-51C3-21EE-1B96189DF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6DBF4-3791-AC5E-8E92-BE9087686F95}"/>
              </a:ext>
            </a:extLst>
          </p:cNvPr>
          <p:cNvSpPr>
            <a:spLocks noGrp="1"/>
          </p:cNvSpPr>
          <p:nvPr>
            <p:ph type="dt" sz="half" idx="10"/>
          </p:nvPr>
        </p:nvSpPr>
        <p:spPr/>
        <p:txBody>
          <a:bodyPr/>
          <a:lstStyle/>
          <a:p>
            <a:fld id="{EA829B96-BF70-1A4B-958C-4A5FB52D4476}" type="datetimeFigureOut">
              <a:rPr lang="en-US" smtClean="0"/>
              <a:t>2/17/25</a:t>
            </a:fld>
            <a:endParaRPr lang="en-US"/>
          </a:p>
        </p:txBody>
      </p:sp>
      <p:sp>
        <p:nvSpPr>
          <p:cNvPr id="6" name="Footer Placeholder 5">
            <a:extLst>
              <a:ext uri="{FF2B5EF4-FFF2-40B4-BE49-F238E27FC236}">
                <a16:creationId xmlns:a16="http://schemas.microsoft.com/office/drawing/2014/main" id="{55858E39-907B-DA66-B671-B1BD2A3F0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D92AAB-A82C-7A13-EBE6-134AFD578E06}"/>
              </a:ext>
            </a:extLst>
          </p:cNvPr>
          <p:cNvSpPr>
            <a:spLocks noGrp="1"/>
          </p:cNvSpPr>
          <p:nvPr>
            <p:ph type="sldNum" sz="quarter" idx="12"/>
          </p:nvPr>
        </p:nvSpPr>
        <p:spPr/>
        <p:txBody>
          <a:bodyPr/>
          <a:lstStyle/>
          <a:p>
            <a:fld id="{2E6AA1E2-EF3F-7E48-A8CC-1A6566FFE430}" type="slidenum">
              <a:rPr lang="en-US" smtClean="0"/>
              <a:t>‹#›</a:t>
            </a:fld>
            <a:endParaRPr lang="en-US"/>
          </a:p>
        </p:txBody>
      </p:sp>
    </p:spTree>
    <p:extLst>
      <p:ext uri="{BB962C8B-B14F-4D97-AF65-F5344CB8AC3E}">
        <p14:creationId xmlns:p14="http://schemas.microsoft.com/office/powerpoint/2010/main" val="140091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17881-BDE5-3A7A-A671-11B093980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525D00-E8E1-DEA8-DBB1-B7E3C24EA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4D63F-0623-BBB0-0FFD-F0778F306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829B96-BF70-1A4B-958C-4A5FB52D4476}" type="datetimeFigureOut">
              <a:rPr lang="en-US" smtClean="0"/>
              <a:t>2/17/25</a:t>
            </a:fld>
            <a:endParaRPr lang="en-US"/>
          </a:p>
        </p:txBody>
      </p:sp>
      <p:sp>
        <p:nvSpPr>
          <p:cNvPr id="5" name="Footer Placeholder 4">
            <a:extLst>
              <a:ext uri="{FF2B5EF4-FFF2-40B4-BE49-F238E27FC236}">
                <a16:creationId xmlns:a16="http://schemas.microsoft.com/office/drawing/2014/main" id="{FE9F03CD-1809-A6D8-7075-9AAAD7F82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008915-EA20-4896-C305-F56B69260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6AA1E2-EF3F-7E48-A8CC-1A6566FFE430}" type="slidenum">
              <a:rPr lang="en-US" smtClean="0"/>
              <a:t>‹#›</a:t>
            </a:fld>
            <a:endParaRPr lang="en-US"/>
          </a:p>
        </p:txBody>
      </p:sp>
    </p:spTree>
    <p:extLst>
      <p:ext uri="{BB962C8B-B14F-4D97-AF65-F5344CB8AC3E}">
        <p14:creationId xmlns:p14="http://schemas.microsoft.com/office/powerpoint/2010/main" val="3998054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ED58E5-5178-7FFA-D8FD-D081FCCFCEAA}"/>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Machine Learning Applications in Real Estate Valuation</a:t>
            </a:r>
          </a:p>
        </p:txBody>
      </p:sp>
      <p:sp>
        <p:nvSpPr>
          <p:cNvPr id="29" name="Rectangle 2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9C75395-3930-9E84-1F24-40B32E63EA5E}"/>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A Data-Driven Analysis of the Ames Housing Market</a:t>
            </a:r>
          </a:p>
        </p:txBody>
      </p:sp>
    </p:spTree>
    <p:extLst>
      <p:ext uri="{BB962C8B-B14F-4D97-AF65-F5344CB8AC3E}">
        <p14:creationId xmlns:p14="http://schemas.microsoft.com/office/powerpoint/2010/main" val="418640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35E3BE-F3B3-3E7F-7AB6-F6AF8167E315}"/>
              </a:ext>
            </a:extLst>
          </p:cNvPr>
          <p:cNvSpPr>
            <a:spLocks noGrp="1"/>
          </p:cNvSpPr>
          <p:nvPr>
            <p:ph idx="1"/>
          </p:nvPr>
        </p:nvSpPr>
        <p:spPr>
          <a:xfrm>
            <a:off x="838200" y="2178237"/>
            <a:ext cx="9724031" cy="3683358"/>
          </a:xfrm>
        </p:spPr>
        <p:txBody>
          <a:bodyPr anchor="ctr">
            <a:normAutofit/>
          </a:bodyPr>
          <a:lstStyle/>
          <a:p>
            <a:pPr>
              <a:buFont typeface="Arial" panose="020B0604020202020204" pitchFamily="34" charset="0"/>
              <a:buChar char="•"/>
            </a:pPr>
            <a:r>
              <a:rPr lang="en-US" sz="2000" dirty="0"/>
              <a:t>Model Performance Context: Our </a:t>
            </a:r>
            <a:r>
              <a:rPr lang="en-US" sz="2000" dirty="0" err="1"/>
              <a:t>XGBoost</a:t>
            </a:r>
            <a:r>
              <a:rPr lang="en-US" sz="2000" dirty="0"/>
              <a:t> model achieved an R² of 0.8825 (explaining 88.25% of variation, not 89%), while other models showed varying performance (Ridge: 0.4812, Gradient Boosting: 0.8411). Future improvements should focus on the ~12% unexplained variance. </a:t>
            </a:r>
          </a:p>
          <a:p>
            <a:pPr marL="0" indent="0">
              <a:buNone/>
            </a:pPr>
            <a:r>
              <a:rPr lang="en-US" sz="2000" dirty="0"/>
              <a:t>Areas for Future Research:</a:t>
            </a:r>
          </a:p>
          <a:p>
            <a:pPr>
              <a:buFont typeface="Arial" panose="020B0604020202020204" pitchFamily="34" charset="0"/>
              <a:buChar char="•"/>
            </a:pPr>
            <a:r>
              <a:rPr lang="en-US" sz="2000" dirty="0"/>
              <a:t>Improve model convergence (multiple warnings about convergence in Lasso model)</a:t>
            </a:r>
          </a:p>
          <a:p>
            <a:pPr>
              <a:buFont typeface="Arial" panose="020B0604020202020204" pitchFamily="34" charset="0"/>
              <a:buChar char="•"/>
            </a:pPr>
            <a:r>
              <a:rPr lang="en-US" sz="2000" dirty="0"/>
              <a:t>Resolve matrix conditioning issues observed in Ridge regression</a:t>
            </a:r>
          </a:p>
          <a:p>
            <a:pPr>
              <a:buFont typeface="Arial" panose="020B0604020202020204" pitchFamily="34" charset="0"/>
              <a:buChar char="•"/>
            </a:pPr>
            <a:r>
              <a:rPr lang="en-US" sz="2000" dirty="0"/>
              <a:t>Investigate why linear models performed significantly worse than tree-based models</a:t>
            </a:r>
          </a:p>
          <a:p>
            <a:pPr marL="0" indent="0">
              <a:buNone/>
            </a:pPr>
            <a:endParaRPr lang="en-US" sz="3200" dirty="0"/>
          </a:p>
        </p:txBody>
      </p:sp>
      <p:sp>
        <p:nvSpPr>
          <p:cNvPr id="6" name="Title 5">
            <a:extLst>
              <a:ext uri="{FF2B5EF4-FFF2-40B4-BE49-F238E27FC236}">
                <a16:creationId xmlns:a16="http://schemas.microsoft.com/office/drawing/2014/main" id="{5423B06F-F278-94B1-D902-6829088FDA81}"/>
              </a:ext>
            </a:extLst>
          </p:cNvPr>
          <p:cNvSpPr>
            <a:spLocks noGrp="1"/>
          </p:cNvSpPr>
          <p:nvPr>
            <p:ph type="title"/>
          </p:nvPr>
        </p:nvSpPr>
        <p:spPr/>
        <p:txBody>
          <a:bodyPr/>
          <a:lstStyle/>
          <a:p>
            <a:r>
              <a:rPr lang="en-US" b="1" i="0" dirty="0">
                <a:solidFill>
                  <a:schemeClr val="bg1"/>
                </a:solidFill>
                <a:effectLst/>
                <a:latin typeface="ui-sans-serif"/>
              </a:rPr>
              <a:t>Critical Missing Data &amp; Future Research</a:t>
            </a:r>
            <a:br>
              <a:rPr lang="en-US" b="1" i="0" dirty="0">
                <a:effectLst/>
                <a:latin typeface="ui-sans-serif"/>
              </a:rPr>
            </a:br>
            <a:endParaRPr lang="en-US" dirty="0"/>
          </a:p>
        </p:txBody>
      </p:sp>
    </p:spTree>
    <p:extLst>
      <p:ext uri="{BB962C8B-B14F-4D97-AF65-F5344CB8AC3E}">
        <p14:creationId xmlns:p14="http://schemas.microsoft.com/office/powerpoint/2010/main" val="3511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68766-B811-DA30-685C-3F5D4417AF7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Dataset Overview</a:t>
            </a:r>
          </a:p>
        </p:txBody>
      </p:sp>
      <p:sp>
        <p:nvSpPr>
          <p:cNvPr id="3" name="Content Placeholder 2">
            <a:extLst>
              <a:ext uri="{FF2B5EF4-FFF2-40B4-BE49-F238E27FC236}">
                <a16:creationId xmlns:a16="http://schemas.microsoft.com/office/drawing/2014/main" id="{4F68C0EA-C66D-C9FA-9762-57A865D223DB}"/>
              </a:ext>
            </a:extLst>
          </p:cNvPr>
          <p:cNvSpPr>
            <a:spLocks noGrp="1"/>
          </p:cNvSpPr>
          <p:nvPr>
            <p:ph idx="1"/>
          </p:nvPr>
        </p:nvSpPr>
        <p:spPr>
          <a:xfrm>
            <a:off x="1371599" y="2318197"/>
            <a:ext cx="9724031" cy="3683358"/>
          </a:xfrm>
        </p:spPr>
        <p:txBody>
          <a:bodyPr anchor="ctr">
            <a:normAutofit/>
          </a:bodyPr>
          <a:lstStyle/>
          <a:p>
            <a:r>
              <a:rPr lang="en-US" dirty="0"/>
              <a:t>Analysis of 22,213 properties in Ames, Iowa </a:t>
            </a:r>
          </a:p>
          <a:p>
            <a:r>
              <a:rPr lang="en-US" dirty="0"/>
              <a:t>173 detailed features per property </a:t>
            </a:r>
          </a:p>
          <a:p>
            <a:r>
              <a:rPr lang="en-US" dirty="0"/>
              <a:t>Data spans multiple years of real estate transactions</a:t>
            </a:r>
          </a:p>
          <a:p>
            <a:r>
              <a:rPr lang="en-US" dirty="0"/>
              <a:t>Different types of property characteristics: structural, location, quality metrics </a:t>
            </a:r>
          </a:p>
        </p:txBody>
      </p:sp>
    </p:spTree>
    <p:extLst>
      <p:ext uri="{BB962C8B-B14F-4D97-AF65-F5344CB8AC3E}">
        <p14:creationId xmlns:p14="http://schemas.microsoft.com/office/powerpoint/2010/main" val="422707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30FFB-161A-51FD-E5A5-1EC31A45DA0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Business Questions</a:t>
            </a:r>
          </a:p>
        </p:txBody>
      </p:sp>
      <p:sp>
        <p:nvSpPr>
          <p:cNvPr id="3" name="Content Placeholder 2">
            <a:extLst>
              <a:ext uri="{FF2B5EF4-FFF2-40B4-BE49-F238E27FC236}">
                <a16:creationId xmlns:a16="http://schemas.microsoft.com/office/drawing/2014/main" id="{00A7EA13-D5D7-DAFC-228F-D9DE6112BB83}"/>
              </a:ext>
            </a:extLst>
          </p:cNvPr>
          <p:cNvSpPr>
            <a:spLocks noGrp="1"/>
          </p:cNvSpPr>
          <p:nvPr>
            <p:ph idx="1"/>
          </p:nvPr>
        </p:nvSpPr>
        <p:spPr>
          <a:xfrm>
            <a:off x="1371599" y="2318197"/>
            <a:ext cx="9724031" cy="3683358"/>
          </a:xfrm>
        </p:spPr>
        <p:txBody>
          <a:bodyPr anchor="ctr">
            <a:normAutofit/>
          </a:bodyPr>
          <a:lstStyle/>
          <a:p>
            <a:pPr marL="0" indent="0">
              <a:buNone/>
            </a:pPr>
            <a:r>
              <a:rPr lang="en-US" dirty="0"/>
              <a:t>Primary Business Objectives: </a:t>
            </a:r>
          </a:p>
          <a:p>
            <a:pPr>
              <a:buFont typeface="Arial" panose="020B0604020202020204" pitchFamily="34" charset="0"/>
              <a:buChar char="•"/>
            </a:pPr>
            <a:r>
              <a:rPr lang="en-US" dirty="0"/>
              <a:t>What drives house prices in the Ames market? </a:t>
            </a:r>
          </a:p>
          <a:p>
            <a:pPr>
              <a:buFont typeface="Arial" panose="020B0604020202020204" pitchFamily="34" charset="0"/>
              <a:buChar char="•"/>
            </a:pPr>
            <a:r>
              <a:rPr lang="en-US" dirty="0"/>
              <a:t>Can we create accurate automated valuation models? </a:t>
            </a:r>
          </a:p>
          <a:p>
            <a:pPr>
              <a:buFont typeface="Arial" panose="020B0604020202020204" pitchFamily="34" charset="0"/>
              <a:buChar char="•"/>
            </a:pPr>
            <a:r>
              <a:rPr lang="en-US" dirty="0"/>
              <a:t>How do different property features impact value?</a:t>
            </a:r>
          </a:p>
          <a:p>
            <a:endParaRPr lang="en-US" dirty="0"/>
          </a:p>
        </p:txBody>
      </p:sp>
    </p:spTree>
    <p:extLst>
      <p:ext uri="{BB962C8B-B14F-4D97-AF65-F5344CB8AC3E}">
        <p14:creationId xmlns:p14="http://schemas.microsoft.com/office/powerpoint/2010/main" val="421788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76D21-4D3A-58E6-DA20-DC93A665C903}"/>
              </a:ext>
            </a:extLst>
          </p:cNvPr>
          <p:cNvSpPr>
            <a:spLocks noGrp="1"/>
          </p:cNvSpPr>
          <p:nvPr>
            <p:ph type="title"/>
          </p:nvPr>
        </p:nvSpPr>
        <p:spPr>
          <a:xfrm>
            <a:off x="1371599" y="294538"/>
            <a:ext cx="9895951" cy="1033669"/>
          </a:xfrm>
        </p:spPr>
        <p:txBody>
          <a:bodyPr>
            <a:normAutofit/>
          </a:bodyPr>
          <a:lstStyle/>
          <a:p>
            <a:r>
              <a:rPr lang="en-US" dirty="0">
                <a:solidFill>
                  <a:srgbClr val="FFFFFF"/>
                </a:solidFill>
              </a:rPr>
              <a:t>EDA</a:t>
            </a:r>
          </a:p>
        </p:txBody>
      </p:sp>
      <p:sp>
        <p:nvSpPr>
          <p:cNvPr id="3" name="Content Placeholder 2">
            <a:extLst>
              <a:ext uri="{FF2B5EF4-FFF2-40B4-BE49-F238E27FC236}">
                <a16:creationId xmlns:a16="http://schemas.microsoft.com/office/drawing/2014/main" id="{DB8F2012-D7FC-5FFC-424B-CAF78F6193D0}"/>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dirty="0"/>
              <a:t>Systematic outlier detection using multiple methods: </a:t>
            </a:r>
          </a:p>
          <a:p>
            <a:pPr marL="742950" lvl="1" indent="-285750">
              <a:buFont typeface="Arial" panose="020B0604020202020204" pitchFamily="34" charset="0"/>
              <a:buChar char="•"/>
            </a:pPr>
            <a:r>
              <a:rPr lang="en-US" sz="2800" dirty="0"/>
              <a:t>IQR for price data</a:t>
            </a:r>
          </a:p>
          <a:p>
            <a:pPr marL="742950" lvl="1" indent="-285750">
              <a:buFont typeface="Arial" panose="020B0604020202020204" pitchFamily="34" charset="0"/>
              <a:buChar char="•"/>
            </a:pPr>
            <a:r>
              <a:rPr lang="en-US" sz="2800" dirty="0"/>
              <a:t>Z-score for area measurements</a:t>
            </a:r>
          </a:p>
          <a:p>
            <a:pPr marL="742950" lvl="1" indent="-285750">
              <a:buFont typeface="Arial" panose="020B0604020202020204" pitchFamily="34" charset="0"/>
              <a:buChar char="•"/>
            </a:pPr>
            <a:r>
              <a:rPr lang="en-US" sz="2800" dirty="0"/>
              <a:t>Statistical methods for count variables</a:t>
            </a:r>
          </a:p>
          <a:p>
            <a:pPr>
              <a:buFont typeface="Arial" panose="020B0604020202020204" pitchFamily="34" charset="0"/>
              <a:buChar char="•"/>
            </a:pPr>
            <a:r>
              <a:rPr lang="en-US" dirty="0"/>
              <a:t>Missing value imputation based on neighborhood patterns</a:t>
            </a:r>
          </a:p>
          <a:p>
            <a:pPr>
              <a:buFont typeface="Arial" panose="020B0604020202020204" pitchFamily="34" charset="0"/>
              <a:buChar char="•"/>
            </a:pPr>
            <a:r>
              <a:rPr lang="en-US" dirty="0"/>
              <a:t>Feature engineering created 17 refined metrics</a:t>
            </a:r>
          </a:p>
          <a:p>
            <a:pPr>
              <a:buFont typeface="Arial" panose="020B0604020202020204" pitchFamily="34" charset="0"/>
              <a:buChar char="•"/>
            </a:pPr>
            <a:r>
              <a:rPr lang="en-US" dirty="0"/>
              <a:t>Quality score normalization across categories</a:t>
            </a:r>
          </a:p>
          <a:p>
            <a:endParaRPr lang="en-US" sz="2000" dirty="0"/>
          </a:p>
        </p:txBody>
      </p:sp>
    </p:spTree>
    <p:extLst>
      <p:ext uri="{BB962C8B-B14F-4D97-AF65-F5344CB8AC3E}">
        <p14:creationId xmlns:p14="http://schemas.microsoft.com/office/powerpoint/2010/main" val="420146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C5BAA967-410D-052B-448D-46DA41D4C9D3}"/>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SHAP GRAPH FOR STRONGEST MODEL</a:t>
            </a:r>
          </a:p>
        </p:txBody>
      </p:sp>
      <p:pic>
        <p:nvPicPr>
          <p:cNvPr id="2" name="Content Placeholder 1">
            <a:extLst>
              <a:ext uri="{FF2B5EF4-FFF2-40B4-BE49-F238E27FC236}">
                <a16:creationId xmlns:a16="http://schemas.microsoft.com/office/drawing/2014/main" id="{F445BE7B-873D-F844-9A23-507C72C2D203}"/>
              </a:ext>
            </a:extLst>
          </p:cNvPr>
          <p:cNvPicPr>
            <a:picLocks noGrp="1" noChangeAspect="1"/>
          </p:cNvPicPr>
          <p:nvPr>
            <p:ph idx="1"/>
          </p:nvPr>
        </p:nvPicPr>
        <p:blipFill>
          <a:blip r:embed="rId3"/>
          <a:srcRect b="18478"/>
          <a:stretch/>
        </p:blipFill>
        <p:spPr>
          <a:xfrm>
            <a:off x="1981133" y="557189"/>
            <a:ext cx="8229733" cy="4629236"/>
          </a:xfrm>
          <a:prstGeom prst="rect">
            <a:avLst/>
          </a:prstGeom>
        </p:spPr>
      </p:pic>
      <p:sp>
        <p:nvSpPr>
          <p:cNvPr id="4" name="TextBox 3">
            <a:extLst>
              <a:ext uri="{FF2B5EF4-FFF2-40B4-BE49-F238E27FC236}">
                <a16:creationId xmlns:a16="http://schemas.microsoft.com/office/drawing/2014/main" id="{7DA19F11-ACBC-318F-E02A-7CBF74C9EE23}"/>
              </a:ext>
            </a:extLst>
          </p:cNvPr>
          <p:cNvSpPr txBox="1"/>
          <p:nvPr/>
        </p:nvSpPr>
        <p:spPr>
          <a:xfrm>
            <a:off x="8046720" y="21031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3985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F9546-3186-0230-13CA-618D4FF7D7FD}"/>
              </a:ext>
            </a:extLst>
          </p:cNvPr>
          <p:cNvSpPr>
            <a:spLocks noGrp="1"/>
          </p:cNvSpPr>
          <p:nvPr>
            <p:ph type="title"/>
          </p:nvPr>
        </p:nvSpPr>
        <p:spPr>
          <a:xfrm>
            <a:off x="889001" y="278535"/>
            <a:ext cx="9895951" cy="1033669"/>
          </a:xfrm>
        </p:spPr>
        <p:txBody>
          <a:bodyPr>
            <a:noAutofit/>
          </a:bodyPr>
          <a:lstStyle/>
          <a:p>
            <a:br>
              <a:rPr lang="en-US" sz="3600" b="1" i="0" dirty="0">
                <a:solidFill>
                  <a:srgbClr val="FFFFFF"/>
                </a:solidFill>
                <a:effectLst/>
                <a:latin typeface="ui-sans-serif"/>
              </a:rPr>
            </a:br>
            <a:br>
              <a:rPr lang="en-US" sz="3600" b="1" i="0" dirty="0">
                <a:solidFill>
                  <a:srgbClr val="FFFFFF"/>
                </a:solidFill>
                <a:effectLst/>
                <a:latin typeface="ui-sans-serif"/>
              </a:rPr>
            </a:br>
            <a:r>
              <a:rPr lang="en-US" sz="3600" b="1" i="0" dirty="0">
                <a:solidFill>
                  <a:srgbClr val="FFFFFF"/>
                </a:solidFill>
                <a:effectLst/>
                <a:latin typeface="ui-sans-serif"/>
              </a:rPr>
              <a:t>Model Performance Analysis</a:t>
            </a:r>
            <a:br>
              <a:rPr lang="en-US" sz="3600" b="1" i="0" dirty="0">
                <a:solidFill>
                  <a:srgbClr val="FFFFFF"/>
                </a:solidFill>
                <a:effectLst/>
                <a:latin typeface="ui-sans-serif"/>
              </a:rPr>
            </a:br>
            <a:endParaRPr lang="en-US" sz="7200" dirty="0">
              <a:solidFill>
                <a:srgbClr val="FFFFFF"/>
              </a:solidFill>
            </a:endParaRPr>
          </a:p>
        </p:txBody>
      </p:sp>
      <p:sp>
        <p:nvSpPr>
          <p:cNvPr id="3" name="Content Placeholder 2">
            <a:extLst>
              <a:ext uri="{FF2B5EF4-FFF2-40B4-BE49-F238E27FC236}">
                <a16:creationId xmlns:a16="http://schemas.microsoft.com/office/drawing/2014/main" id="{7AD9B667-730E-A80A-D611-66D6C07848A3}"/>
              </a:ext>
            </a:extLst>
          </p:cNvPr>
          <p:cNvSpPr>
            <a:spLocks noGrp="1"/>
          </p:cNvSpPr>
          <p:nvPr>
            <p:ph idx="1"/>
          </p:nvPr>
        </p:nvSpPr>
        <p:spPr>
          <a:xfrm>
            <a:off x="889001" y="1891970"/>
            <a:ext cx="10206630" cy="4248955"/>
          </a:xfrm>
        </p:spPr>
        <p:txBody>
          <a:bodyPr anchor="ctr">
            <a:normAutofit fontScale="62500" lnSpcReduction="20000"/>
          </a:bodyPr>
          <a:lstStyle/>
          <a:p>
            <a:pPr marL="0" indent="0">
              <a:buNone/>
            </a:pPr>
            <a:r>
              <a:rPr lang="en-US" sz="3800" b="1" dirty="0">
                <a:latin typeface="+mj-lt"/>
              </a:rPr>
              <a:t>Boost Accuracy:</a:t>
            </a:r>
            <a:r>
              <a:rPr lang="en-US" sz="3800" dirty="0">
                <a:latin typeface="+mj-lt"/>
              </a:rPr>
              <a:t> Achieved highest performance with R² = 0.8825 on test data </a:t>
            </a:r>
          </a:p>
          <a:p>
            <a:pPr marL="0" indent="0">
              <a:buNone/>
            </a:pPr>
            <a:r>
              <a:rPr lang="en-US" sz="3800" b="1" dirty="0">
                <a:latin typeface="+mj-lt"/>
              </a:rPr>
              <a:t>Gradient Boosting:</a:t>
            </a:r>
            <a:r>
              <a:rPr lang="en-US" sz="3800" dirty="0">
                <a:latin typeface="+mj-lt"/>
              </a:rPr>
              <a:t> Second best with R² = 0.8411, showing consistent performance with advanced boosting approaches </a:t>
            </a:r>
          </a:p>
          <a:p>
            <a:pPr marL="0" indent="0">
              <a:buNone/>
            </a:pPr>
            <a:r>
              <a:rPr lang="en-US" sz="3800" b="1" dirty="0">
                <a:latin typeface="+mj-lt"/>
              </a:rPr>
              <a:t>Random Forest:</a:t>
            </a:r>
            <a:r>
              <a:rPr lang="en-US" sz="3800" dirty="0">
                <a:latin typeface="+mj-lt"/>
              </a:rPr>
              <a:t> Achieved R² = 0.8327 </a:t>
            </a:r>
          </a:p>
          <a:p>
            <a:pPr marL="0" indent="0">
              <a:buNone/>
            </a:pPr>
            <a:r>
              <a:rPr lang="en-US" sz="3800" b="1" dirty="0">
                <a:latin typeface="+mj-lt"/>
              </a:rPr>
              <a:t>Neural Network:</a:t>
            </a:r>
            <a:r>
              <a:rPr lang="en-US" sz="3800" dirty="0">
                <a:latin typeface="+mj-lt"/>
              </a:rPr>
              <a:t> Standard implementation achieved R² = 0.5370</a:t>
            </a:r>
          </a:p>
          <a:p>
            <a:pPr marL="0" indent="0">
              <a:buNone/>
            </a:pPr>
            <a:r>
              <a:rPr lang="en-US" sz="3800" b="1" dirty="0">
                <a:latin typeface="+mj-lt"/>
              </a:rPr>
              <a:t>Ensemble Method: </a:t>
            </a:r>
            <a:r>
              <a:rPr lang="en-US" sz="3800" dirty="0">
                <a:latin typeface="+mj-lt"/>
              </a:rPr>
              <a:t>Achieved an R² of 0.8347</a:t>
            </a:r>
            <a:endParaRPr lang="en-US" sz="3800" b="1" dirty="0">
              <a:latin typeface="+mj-lt"/>
            </a:endParaRPr>
          </a:p>
          <a:p>
            <a:pPr marL="0" indent="0">
              <a:buNone/>
            </a:pPr>
            <a:r>
              <a:rPr lang="en-US" sz="3800" b="1" dirty="0">
                <a:latin typeface="+mj-lt"/>
              </a:rPr>
              <a:t>Traditional Models:</a:t>
            </a:r>
          </a:p>
          <a:p>
            <a:pPr>
              <a:buFont typeface="Arial" panose="020B0604020202020204" pitchFamily="34" charset="0"/>
              <a:buChar char="•"/>
            </a:pPr>
            <a:r>
              <a:rPr lang="en-US" sz="3800" dirty="0">
                <a:latin typeface="+mj-lt"/>
              </a:rPr>
              <a:t>Linear approaches showed limited performance: Ridge: R² = 0.4812</a:t>
            </a:r>
          </a:p>
          <a:p>
            <a:pPr>
              <a:buFont typeface="Arial" panose="020B0604020202020204" pitchFamily="34" charset="0"/>
              <a:buChar char="•"/>
            </a:pPr>
            <a:r>
              <a:rPr lang="en-US" sz="3800" dirty="0">
                <a:latin typeface="+mj-lt"/>
              </a:rPr>
              <a:t>Lasso: R² = 0.4792</a:t>
            </a:r>
          </a:p>
          <a:p>
            <a:pPr>
              <a:buFont typeface="Arial" panose="020B0604020202020204" pitchFamily="34" charset="0"/>
              <a:buChar char="•"/>
            </a:pPr>
            <a:r>
              <a:rPr lang="en-US" sz="3800" dirty="0">
                <a:latin typeface="+mj-lt"/>
              </a:rPr>
              <a:t>Linear Regression: R² = 0.4782</a:t>
            </a:r>
          </a:p>
          <a:p>
            <a:endParaRPr lang="en-US" sz="1800" dirty="0"/>
          </a:p>
        </p:txBody>
      </p:sp>
    </p:spTree>
    <p:extLst>
      <p:ext uri="{BB962C8B-B14F-4D97-AF65-F5344CB8AC3E}">
        <p14:creationId xmlns:p14="http://schemas.microsoft.com/office/powerpoint/2010/main" val="245860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B628-D0B9-E6AB-865C-CDBBAA6232F2}"/>
              </a:ext>
            </a:extLst>
          </p:cNvPr>
          <p:cNvSpPr>
            <a:spLocks noGrp="1"/>
          </p:cNvSpPr>
          <p:nvPr>
            <p:ph type="title"/>
          </p:nvPr>
        </p:nvSpPr>
        <p:spPr>
          <a:xfrm>
            <a:off x="155510" y="206504"/>
            <a:ext cx="10515600" cy="1325563"/>
          </a:xfrm>
        </p:spPr>
        <p:txBody>
          <a:bodyPr/>
          <a:lstStyle/>
          <a:p>
            <a:r>
              <a:rPr lang="en-US" b="1" i="0" dirty="0">
                <a:effectLst/>
                <a:latin typeface="ui-sans-serif"/>
              </a:rPr>
              <a:t>Key Value Drivers - </a:t>
            </a:r>
            <a:r>
              <a:rPr lang="en-US" b="1" i="0" dirty="0" err="1">
                <a:effectLst/>
                <a:latin typeface="ui-sans-serif"/>
              </a:rPr>
              <a:t>XGBoost</a:t>
            </a:r>
            <a:r>
              <a:rPr lang="en-US" b="1" i="0" dirty="0">
                <a:effectLst/>
                <a:latin typeface="ui-sans-serif"/>
              </a:rPr>
              <a:t> Analysis</a:t>
            </a:r>
            <a:br>
              <a:rPr lang="en-US" b="1" i="0" dirty="0">
                <a:effectLst/>
                <a:latin typeface="ui-sans-serif"/>
              </a:rPr>
            </a:br>
            <a:endParaRPr lang="en-US" dirty="0"/>
          </a:p>
        </p:txBody>
      </p:sp>
      <p:sp>
        <p:nvSpPr>
          <p:cNvPr id="3" name="Content Placeholder 2">
            <a:extLst>
              <a:ext uri="{FF2B5EF4-FFF2-40B4-BE49-F238E27FC236}">
                <a16:creationId xmlns:a16="http://schemas.microsoft.com/office/drawing/2014/main" id="{DCEF5D74-C980-9A95-FCEA-CD9842BF0C56}"/>
              </a:ext>
            </a:extLst>
          </p:cNvPr>
          <p:cNvSpPr>
            <a:spLocks noGrp="1"/>
          </p:cNvSpPr>
          <p:nvPr>
            <p:ph idx="1"/>
          </p:nvPr>
        </p:nvSpPr>
        <p:spPr>
          <a:xfrm>
            <a:off x="74645" y="1212980"/>
            <a:ext cx="11961845" cy="5645020"/>
          </a:xfrm>
        </p:spPr>
        <p:txBody>
          <a:bodyPr>
            <a:normAutofit fontScale="85000" lnSpcReduction="20000"/>
          </a:bodyPr>
          <a:lstStyle/>
          <a:p>
            <a:pPr marL="0" indent="0">
              <a:buNone/>
            </a:pPr>
            <a:r>
              <a:rPr lang="en-US" dirty="0"/>
              <a:t>The biggest influence on house prices is the air conditioning system type (</a:t>
            </a:r>
            <a:r>
              <a:rPr lang="en-US" dirty="0" err="1"/>
              <a:t>OthAc_S</a:t>
            </a:r>
            <a:r>
              <a:rPr lang="en-US" dirty="0"/>
              <a:t>)</a:t>
            </a:r>
          </a:p>
          <a:p>
            <a:pPr marL="0" indent="0">
              <a:buNone/>
            </a:pPr>
            <a:r>
              <a:rPr lang="en-US" dirty="0"/>
              <a:t>How the house was sold (foreclosure, normal sale, etc.) is the second most important factor </a:t>
            </a:r>
          </a:p>
          <a:p>
            <a:pPr marL="0" indent="0">
              <a:buNone/>
            </a:pPr>
            <a:r>
              <a:rPr lang="en-US" dirty="0"/>
              <a:t>The age of the garage and the size of the lot have similar levels of importance in determining price The adjusted yearly value of the property has some influence, but not as much as the above factors </a:t>
            </a:r>
          </a:p>
          <a:p>
            <a:pPr marL="0" indent="0">
              <a:buNone/>
            </a:pPr>
            <a:r>
              <a:rPr lang="en-US" dirty="0"/>
              <a:t>The neighborhood and the type of sale (conventional, VA loan, etc.) matter about the same amount </a:t>
            </a:r>
          </a:p>
          <a:p>
            <a:pPr marL="0" indent="0">
              <a:buNone/>
            </a:pPr>
            <a:r>
              <a:rPr lang="en-US" dirty="0"/>
              <a:t>Less important but still noteworthy factors include: </a:t>
            </a:r>
          </a:p>
          <a:p>
            <a:pPr>
              <a:buFont typeface="Arial" panose="020B0604020202020204" pitchFamily="34" charset="0"/>
              <a:buChar char="•"/>
            </a:pPr>
            <a:r>
              <a:rPr lang="en-US" dirty="0"/>
              <a:t>The overall condition and quality of the house</a:t>
            </a:r>
          </a:p>
          <a:p>
            <a:pPr>
              <a:buFont typeface="Arial" panose="020B0604020202020204" pitchFamily="34" charset="0"/>
              <a:buChar char="•"/>
            </a:pPr>
            <a:r>
              <a:rPr lang="en-US" dirty="0"/>
              <a:t>What year the house was sold</a:t>
            </a:r>
          </a:p>
          <a:p>
            <a:pPr>
              <a:buFont typeface="Arial" panose="020B0604020202020204" pitchFamily="34" charset="0"/>
              <a:buChar char="•"/>
            </a:pPr>
            <a:r>
              <a:rPr lang="en-US" dirty="0"/>
              <a:t>The type of stone or brick on the front of the house (masonry veneer)</a:t>
            </a:r>
          </a:p>
          <a:p>
            <a:pPr>
              <a:buFont typeface="Arial" panose="020B0604020202020204" pitchFamily="34" charset="0"/>
              <a:buChar char="•"/>
            </a:pPr>
            <a:r>
              <a:rPr lang="en-US" dirty="0"/>
              <a:t>The least important features include: Miscellaneous added value items</a:t>
            </a:r>
          </a:p>
          <a:p>
            <a:pPr>
              <a:buFont typeface="Arial" panose="020B0604020202020204" pitchFamily="34" charset="0"/>
              <a:buChar char="•"/>
            </a:pPr>
            <a:r>
              <a:rPr lang="en-US" dirty="0"/>
              <a:t>Street suffix (Ave, St, Rd, etc.)</a:t>
            </a:r>
          </a:p>
          <a:p>
            <a:pPr>
              <a:buFont typeface="Arial" panose="020B0604020202020204" pitchFamily="34" charset="0"/>
              <a:buChar char="•"/>
            </a:pPr>
            <a:r>
              <a:rPr lang="en-US" dirty="0"/>
              <a:t>How efficiently the living space is used</a:t>
            </a:r>
          </a:p>
          <a:p>
            <a:pPr>
              <a:buFont typeface="Arial" panose="020B0604020202020204" pitchFamily="34" charset="0"/>
              <a:buChar char="•"/>
            </a:pPr>
            <a:r>
              <a:rPr lang="en-US" dirty="0"/>
              <a:t>The total living area</a:t>
            </a:r>
          </a:p>
          <a:p>
            <a:endParaRPr lang="en-US" dirty="0"/>
          </a:p>
        </p:txBody>
      </p:sp>
    </p:spTree>
    <p:extLst>
      <p:ext uri="{BB962C8B-B14F-4D97-AF65-F5344CB8AC3E}">
        <p14:creationId xmlns:p14="http://schemas.microsoft.com/office/powerpoint/2010/main" val="4997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631D2-A3CD-C66E-CB5C-029B86AE1BB5}"/>
              </a:ext>
            </a:extLst>
          </p:cNvPr>
          <p:cNvSpPr>
            <a:spLocks noGrp="1"/>
          </p:cNvSpPr>
          <p:nvPr>
            <p:ph type="title"/>
          </p:nvPr>
        </p:nvSpPr>
        <p:spPr>
          <a:xfrm>
            <a:off x="459346" y="327819"/>
            <a:ext cx="9895951" cy="1033669"/>
          </a:xfrm>
        </p:spPr>
        <p:txBody>
          <a:bodyPr>
            <a:normAutofit/>
          </a:bodyPr>
          <a:lstStyle/>
          <a:p>
            <a:r>
              <a:rPr lang="en-US" sz="4000" dirty="0">
                <a:solidFill>
                  <a:srgbClr val="FFFFFF"/>
                </a:solidFill>
              </a:rPr>
              <a:t>Analyzing Correlation Tables</a:t>
            </a:r>
          </a:p>
        </p:txBody>
      </p:sp>
      <p:sp>
        <p:nvSpPr>
          <p:cNvPr id="3" name="Content Placeholder 2">
            <a:extLst>
              <a:ext uri="{FF2B5EF4-FFF2-40B4-BE49-F238E27FC236}">
                <a16:creationId xmlns:a16="http://schemas.microsoft.com/office/drawing/2014/main" id="{7E6BA27C-A34B-CAE6-69D4-9C5CC7DC61EE}"/>
              </a:ext>
            </a:extLst>
          </p:cNvPr>
          <p:cNvSpPr>
            <a:spLocks noGrp="1"/>
          </p:cNvSpPr>
          <p:nvPr>
            <p:ph idx="1"/>
          </p:nvPr>
        </p:nvSpPr>
        <p:spPr>
          <a:xfrm>
            <a:off x="631265" y="1768022"/>
            <a:ext cx="10966685" cy="4795440"/>
          </a:xfrm>
        </p:spPr>
        <p:txBody>
          <a:bodyPr anchor="ctr">
            <a:noAutofit/>
          </a:bodyPr>
          <a:lstStyle/>
          <a:p>
            <a:pPr marL="0" indent="0">
              <a:buNone/>
            </a:pPr>
            <a:r>
              <a:rPr lang="en-US" sz="1800" b="1" dirty="0"/>
              <a:t>Random Forest Model:</a:t>
            </a:r>
          </a:p>
          <a:p>
            <a:r>
              <a:rPr lang="en-US" sz="1800" dirty="0"/>
              <a:t>The real drivers are not what you'd expect - structural features like air conditioning type (</a:t>
            </a:r>
            <a:r>
              <a:rPr lang="en-US" sz="1800" dirty="0" err="1"/>
              <a:t>OthAc_S</a:t>
            </a:r>
            <a:r>
              <a:rPr lang="en-US" sz="1800" dirty="0"/>
              <a:t>) have 3x more impact than traditional value indicators like living area or lot size </a:t>
            </a:r>
          </a:p>
          <a:p>
            <a:r>
              <a:rPr lang="en-US" sz="1800" dirty="0"/>
              <a:t>Transaction characteristics (</a:t>
            </a:r>
            <a:r>
              <a:rPr lang="en-US" sz="1800" dirty="0" err="1"/>
              <a:t>SaleCond</a:t>
            </a:r>
            <a:r>
              <a:rPr lang="en-US" sz="1800" dirty="0"/>
              <a:t>) matter significantly - how a house is sold has almost as much influence as its physical attributes</a:t>
            </a:r>
          </a:p>
          <a:p>
            <a:pPr marL="0" indent="0">
              <a:buNone/>
            </a:pPr>
            <a:r>
              <a:rPr lang="en-US" sz="1800" b="1" dirty="0" err="1"/>
              <a:t>XGBoost</a:t>
            </a:r>
            <a:r>
              <a:rPr lang="en-US" sz="1800" b="1" dirty="0"/>
              <a:t> Model:</a:t>
            </a:r>
          </a:p>
          <a:p>
            <a:r>
              <a:rPr lang="en-US" sz="1800" dirty="0"/>
              <a:t>Land and value metrics cluster together - land acres (</a:t>
            </a:r>
            <a:r>
              <a:rPr lang="en-US" sz="1800" dirty="0" err="1"/>
              <a:t>LndAc_S</a:t>
            </a:r>
            <a:r>
              <a:rPr lang="en-US" sz="1800" dirty="0"/>
              <a:t>) and total value (</a:t>
            </a:r>
            <a:r>
              <a:rPr lang="en-US" sz="1800" dirty="0" err="1"/>
              <a:t>TtlVal_AdjYr</a:t>
            </a:r>
            <a:r>
              <a:rPr lang="en-US" sz="1800" dirty="0"/>
              <a:t>) show strong correlation (0.96), suggesting they move in tandem</a:t>
            </a:r>
          </a:p>
          <a:p>
            <a:pPr marL="0" indent="0">
              <a:buNone/>
            </a:pPr>
            <a:r>
              <a:rPr lang="en-US" sz="1800" b="1" dirty="0"/>
              <a:t>Shared Across Models:</a:t>
            </a:r>
          </a:p>
          <a:p>
            <a:r>
              <a:rPr lang="en-US" sz="1800" dirty="0"/>
              <a:t>Physical feature hierarchy is clear - core building systems (AC, garage) consistently outrank cosmetic features in importance across both models </a:t>
            </a:r>
          </a:p>
          <a:p>
            <a:r>
              <a:rPr lang="en-US" sz="1800" dirty="0"/>
              <a:t>Traditional value drivers like living area (GLA) and room count appear at the bottom of importance rankings, challenging conventional wisdom</a:t>
            </a:r>
          </a:p>
        </p:txBody>
      </p:sp>
    </p:spTree>
    <p:extLst>
      <p:ext uri="{BB962C8B-B14F-4D97-AF65-F5344CB8AC3E}">
        <p14:creationId xmlns:p14="http://schemas.microsoft.com/office/powerpoint/2010/main" val="343846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CB2FB-795C-6E77-4980-82DDCBA8F58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Key Recommendations to Sellers and Buyers</a:t>
            </a:r>
          </a:p>
        </p:txBody>
      </p:sp>
      <p:sp>
        <p:nvSpPr>
          <p:cNvPr id="3" name="Content Placeholder 2">
            <a:extLst>
              <a:ext uri="{FF2B5EF4-FFF2-40B4-BE49-F238E27FC236}">
                <a16:creationId xmlns:a16="http://schemas.microsoft.com/office/drawing/2014/main" id="{6B55DE12-0B0C-CCA7-371F-779F62080B9C}"/>
              </a:ext>
            </a:extLst>
          </p:cNvPr>
          <p:cNvSpPr>
            <a:spLocks noGrp="1"/>
          </p:cNvSpPr>
          <p:nvPr>
            <p:ph idx="1"/>
          </p:nvPr>
        </p:nvSpPr>
        <p:spPr>
          <a:xfrm>
            <a:off x="0" y="1622745"/>
            <a:ext cx="12507088" cy="5398384"/>
          </a:xfrm>
        </p:spPr>
        <p:txBody>
          <a:bodyPr anchor="ctr">
            <a:normAutofit fontScale="70000" lnSpcReduction="20000"/>
          </a:bodyPr>
          <a:lstStyle/>
          <a:p>
            <a:r>
              <a:rPr lang="en-US" sz="3300" b="1" dirty="0"/>
              <a:t>For Sellers:</a:t>
            </a:r>
          </a:p>
          <a:p>
            <a:pPr marL="0" indent="0">
              <a:buNone/>
            </a:pPr>
            <a:r>
              <a:rPr lang="en-US" sz="3300" dirty="0"/>
              <a:t>Focus on Lot Value Optimization </a:t>
            </a:r>
          </a:p>
          <a:p>
            <a:pPr marL="742950" lvl="1" indent="-285750">
              <a:buFont typeface="Arial" panose="020B0604020202020204" pitchFamily="34" charset="0"/>
              <a:buChar char="•"/>
            </a:pPr>
            <a:r>
              <a:rPr lang="en-US" sz="3300" dirty="0"/>
              <a:t>Property size and acreage have the strongest impact on value (top of SHAP graph) so you should consider highlighting unique lot features or development potential</a:t>
            </a:r>
          </a:p>
          <a:p>
            <a:pPr marL="0" indent="0">
              <a:buNone/>
            </a:pPr>
            <a:r>
              <a:rPr lang="en-US" sz="3300" dirty="0"/>
              <a:t>Timing and Transaction Strategy is Critical </a:t>
            </a:r>
          </a:p>
          <a:p>
            <a:pPr marL="742950" lvl="1" indent="-285750">
              <a:buFont typeface="Arial" panose="020B0604020202020204" pitchFamily="34" charset="0"/>
              <a:buChar char="•"/>
            </a:pPr>
            <a:r>
              <a:rPr lang="en-US" sz="3300" dirty="0"/>
              <a:t>Sale condition significantly impacts price (3rd highest in SHAP). The year and timing of sale shows meaningful impact plus the type of sale (conventional, VA loan, etc.) also meaningfully affects outcomes. </a:t>
            </a:r>
          </a:p>
          <a:p>
            <a:r>
              <a:rPr lang="en-US" sz="3300" b="1" dirty="0"/>
              <a:t>For Buyers:</a:t>
            </a:r>
            <a:endParaRPr lang="en-US" sz="3300" dirty="0"/>
          </a:p>
          <a:p>
            <a:pPr marL="0" indent="0">
              <a:buNone/>
            </a:pPr>
            <a:r>
              <a:rPr lang="en-US" sz="3300" dirty="0"/>
              <a:t>Prioritize Core Value Metrics </a:t>
            </a:r>
          </a:p>
          <a:p>
            <a:pPr marL="742950" lvl="1" indent="-285750">
              <a:buFont typeface="Arial" panose="020B0604020202020204" pitchFamily="34" charset="0"/>
              <a:buChar char="•"/>
            </a:pPr>
            <a:r>
              <a:rPr lang="en-US" sz="3300" dirty="0"/>
              <a:t>Look beyond basic living area - acreage and total property size show stronger value impact</a:t>
            </a:r>
          </a:p>
          <a:p>
            <a:pPr marL="742950" lvl="1" indent="-285750">
              <a:buFont typeface="Arial" panose="020B0604020202020204" pitchFamily="34" charset="0"/>
              <a:buChar char="•"/>
            </a:pPr>
            <a:r>
              <a:rPr lang="en-US" sz="3300" dirty="0"/>
              <a:t>Consider land characteristics over interior features</a:t>
            </a:r>
          </a:p>
          <a:p>
            <a:pPr marL="0" indent="0">
              <a:buNone/>
            </a:pPr>
            <a:r>
              <a:rPr lang="en-US" sz="3300" dirty="0"/>
              <a:t>Watch Transaction Factors </a:t>
            </a:r>
          </a:p>
          <a:p>
            <a:pPr marL="742950" lvl="1" indent="-285750">
              <a:buFont typeface="Arial" panose="020B0604020202020204" pitchFamily="34" charset="0"/>
              <a:buChar char="•"/>
            </a:pPr>
            <a:r>
              <a:rPr lang="en-US" sz="3300" dirty="0"/>
              <a:t>Sale conditions and type significantly affect price</a:t>
            </a:r>
          </a:p>
          <a:p>
            <a:pPr marL="742950" lvl="1" indent="-285750">
              <a:buFont typeface="Arial" panose="020B0604020202020204" pitchFamily="34" charset="0"/>
              <a:buChar char="•"/>
            </a:pPr>
            <a:r>
              <a:rPr lang="en-US" sz="3300" dirty="0"/>
              <a:t>Property age (year built) influences value more than recent upgrades</a:t>
            </a:r>
          </a:p>
          <a:p>
            <a:pPr marL="0" indent="0" algn="l">
              <a:buNone/>
            </a:pPr>
            <a:endParaRPr lang="en-US" sz="3200" dirty="0"/>
          </a:p>
        </p:txBody>
      </p:sp>
    </p:spTree>
    <p:extLst>
      <p:ext uri="{BB962C8B-B14F-4D97-AF65-F5344CB8AC3E}">
        <p14:creationId xmlns:p14="http://schemas.microsoft.com/office/powerpoint/2010/main" val="58111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47940</TotalTime>
  <Words>1086</Words>
  <Application>Microsoft Macintosh PowerPoint</Application>
  <PresentationFormat>Widescreen</PresentationFormat>
  <Paragraphs>106</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ui-sans-serif</vt:lpstr>
      <vt:lpstr>Office Theme</vt:lpstr>
      <vt:lpstr>Machine Learning Applications in Real Estate Valuation</vt:lpstr>
      <vt:lpstr>Dataset Overview</vt:lpstr>
      <vt:lpstr>Business Questions</vt:lpstr>
      <vt:lpstr>EDA</vt:lpstr>
      <vt:lpstr>SHAP GRAPH FOR STRONGEST MODEL</vt:lpstr>
      <vt:lpstr>  Model Performance Analysis </vt:lpstr>
      <vt:lpstr>Key Value Drivers - XGBoost Analysis </vt:lpstr>
      <vt:lpstr>Analyzing Correlation Tables</vt:lpstr>
      <vt:lpstr>Key Recommendations to Sellers and Buyers</vt:lpstr>
      <vt:lpstr>Critical Missing Data &amp; Future Research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Jorge Martinez</dc:creator>
  <cp:lastModifiedBy>Jorge Martinez</cp:lastModifiedBy>
  <cp:revision>5</cp:revision>
  <dcterms:created xsi:type="dcterms:W3CDTF">2024-12-27T16:46:04Z</dcterms:created>
  <dcterms:modified xsi:type="dcterms:W3CDTF">2025-02-28T02:09:09Z</dcterms:modified>
</cp:coreProperties>
</file>