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1" r:id="rId7"/>
    <p:sldId id="266" r:id="rId8"/>
    <p:sldId id="267" r:id="rId9"/>
    <p:sldId id="264" r:id="rId10"/>
    <p:sldId id="27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60"/>
  </p:normalViewPr>
  <p:slideViewPr>
    <p:cSldViewPr snapToGrid="0">
      <p:cViewPr>
        <p:scale>
          <a:sx n="100" d="100"/>
          <a:sy n="100" d="100"/>
        </p:scale>
        <p:origin x="1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DB67-405E-084E-B5BF-D903A3079E48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4A3F1-A4A6-B548-8FE5-66E2F3F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4A3F1-A4A6-B548-8FE5-66E2F3FA67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4A3F1-A4A6-B548-8FE5-66E2F3FA67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 err="1"/>
              <a:t>xgboost</a:t>
            </a:r>
            <a:r>
              <a:rPr lang="en-US" dirty="0"/>
              <a:t>, my strongest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4A3F1-A4A6-B548-8FE5-66E2F3FA67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more text here Split this into two slides, One slide on model performance that tells about accuracy and recall and general accuracy, focus n that being one </a:t>
            </a:r>
            <a:r>
              <a:rPr lang="en-US" dirty="0" err="1"/>
              <a:t>sldie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have another slide that talks about the key value drivers. Actually say the column names. Have A graph that s a feature importance graph in </a:t>
            </a:r>
            <a:r>
              <a:rPr lang="en-US" dirty="0" err="1"/>
              <a:t>xgboost</a:t>
            </a:r>
            <a:r>
              <a:rPr lang="en-US" dirty="0"/>
              <a:t> and put it in that second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4A3F1-A4A6-B548-8FE5-66E2F3FA67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0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Correlation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4A3F1-A4A6-B548-8FE5-66E2F3FA67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4A3F1-A4A6-B548-8FE5-66E2F3FA67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D78F-CF96-EFAF-FD95-94E72E133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AFB12-B426-142B-CC18-41752879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F66B-9E63-FE08-AC3F-9013C2D3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1947-F38A-E5E6-DC1B-5686366B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B9E1-04A1-DF62-17FC-5CBBF15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5228-BBF1-F37F-6B79-F3CFFDDC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4A2A8-59B3-5C9A-E45A-BBD9EC653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B4BA-510D-C22D-E606-87437AF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2282-2104-6F56-110B-32D5EB48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6725-D0CB-EB2C-912B-6829FB7D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C63D2-1B4F-4E5F-94F8-E6463350F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9A580-0825-4C33-D6EB-93E6A1E28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C65F-7FE6-7370-4C3A-7C29B2B9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D8EC-1E95-7765-9D70-EBE92E46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4EE7-0F01-ED51-BF4A-FFCA6C58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77F1-FB82-A51B-1CA0-DC6D0A31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D4ED-4B54-F593-91F6-7D7187DD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A6B91-B581-1BC6-1061-D6CE182C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41F6-F544-760F-A5B3-52425FFC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2B99-9D62-83D5-D7B0-45583490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A22D-B623-8204-2CCB-D4EFABCF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04A7-B6E2-D05D-E961-20ABBBA5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F636-64E2-CA5B-6A98-16920E3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91F4-43B2-29DB-7CA8-C007DB4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1F7F-F5AA-62FA-1AC4-B17D7421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FDCD-42FB-01CD-CD15-7E7F44B4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98B3-0605-965F-64D2-8485B8E9A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D3C67-1A52-8AE4-A3D3-96A13FC43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2330A-5CD2-DD56-2F60-836C46F4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AD89-EC9D-D1D5-7810-778F075A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8A9B9-0FC9-399A-5E40-EEA71778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1FD0-C134-7B93-894C-06F75E5E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22036-8067-D558-C86D-1EF67ECB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0E4BC-F715-B7B0-8AF6-BAC346B85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B83EF-A6C6-3A3A-35EF-C39E4C23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28349-9B8B-E998-54E0-516ED7C84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C76E6-5875-D2A9-D6C2-3E8C013A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5E578-18D7-B0EC-3B62-74D187C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ACF1A-E2AB-239B-A870-84E4D8D0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1183-93E3-E669-F304-2EDC0586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FB179-CFF9-A7DE-53B2-4689574E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BD6D5-9A76-C9DD-A7DE-CB70ED40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F91BF-C1E2-C823-6327-DC0FD0FE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51DDE-AD2E-34C3-FEB8-69691076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34A6B-5FF4-F461-21DF-F9F80906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1266D-89B5-3019-9472-8CD332B5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6CB2-B67C-82A9-06C5-E14CA4CA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91D4-381C-714A-8E0E-3D83E9FB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BD093-4A04-E132-2093-4F05B189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ABEF6-F8D5-BD54-0BD4-A0869B99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18BC-5762-5416-CE7A-1FF011BA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4AE30-A369-1AC1-7235-1FDB2E58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0F1E-49D1-9103-9A61-2C9356E7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A6A2C-458C-3404-9F83-AC6C5C13E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CEAB2-8FD2-51C3-21EE-1B96189D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DBF4-3791-AC5E-8E92-BE908768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58E39-907B-DA66-B671-B1BD2A3F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2AAB-A82C-7A13-EBE6-134AFD57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7881-BDE5-3A7A-A671-11B09398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25D00-E8E1-DEA8-DBB1-B7E3C24E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D63F-0623-BBB0-0FFD-F0778F306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29B96-BF70-1A4B-958C-4A5FB52D447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03CD-1809-A6D8-7075-9AAAD7F82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8915-EA20-4896-C305-F56B6926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AA1E2-EF3F-7E48-A8CC-1A6566FF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D58E5-5178-7FFA-D8FD-D081FCCF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Machine Learning Applications in Real Estate Valuation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75395-3930-9E84-1F24-40B32E63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 Data-Driven Analysis of the Ames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418640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3CC3-24E2-E4F8-F141-C3F7A8F1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B4C7-7CF5-786B-0236-88DAB382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"Based on our machine learning analysis:</a:t>
            </a:r>
          </a:p>
          <a:p>
            <a:pPr>
              <a:buFont typeface="+mj-lt"/>
              <a:buAutoNum type="arabicPeriod"/>
            </a:pPr>
            <a:r>
              <a:rPr lang="en-US" dirty="0"/>
              <a:t>Home features matter, but individually have smaller impact than you might think - our model shows physical characteristics each contribute less than 5% to price predictions [From Image 1: Feature Importance bar chart showing features like </a:t>
            </a:r>
            <a:r>
              <a:rPr lang="en-US" dirty="0" err="1"/>
              <a:t>gross_living_area_verified</a:t>
            </a:r>
            <a:r>
              <a:rPr lang="en-US" dirty="0"/>
              <a:t>, </a:t>
            </a:r>
            <a:r>
              <a:rPr lang="en-US" dirty="0" err="1"/>
              <a:t>basement_quality</a:t>
            </a:r>
            <a:r>
              <a:rPr lang="en-US" dirty="0"/>
              <a:t> having importance scores below 0.05]</a:t>
            </a:r>
          </a:p>
          <a:p>
            <a:pPr>
              <a:buFont typeface="+mj-lt"/>
              <a:buAutoNum type="arabicPeriod"/>
            </a:pPr>
            <a:r>
              <a:rPr lang="en-US" dirty="0"/>
              <a:t>While timing factors like year sold and built influence prices, they're not major drivers - they're in the middle of our importance rankings [From Image 1: Feature Importance bar chart showing </a:t>
            </a:r>
            <a:r>
              <a:rPr lang="en-US" dirty="0" err="1"/>
              <a:t>year_sold</a:t>
            </a:r>
            <a:r>
              <a:rPr lang="en-US" dirty="0"/>
              <a:t> and </a:t>
            </a:r>
            <a:r>
              <a:rPr lang="en-US" dirty="0" err="1"/>
              <a:t>year_built</a:t>
            </a:r>
            <a:r>
              <a:rPr lang="en-US" dirty="0"/>
              <a:t> in the middle of the chart with importance scores around 0.03-0.04]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Location really does matter - our neighborhood analysis shows price variations up to 50% between different areas, making it one of the strongest factors to consider [From Image 4: </a:t>
            </a:r>
            <a:r>
              <a:rPr lang="en-US" dirty="0" err="1"/>
              <a:t>XGBoost</a:t>
            </a:r>
            <a:r>
              <a:rPr lang="en-US" dirty="0"/>
              <a:t> - Neighborhood Lift chart showing lift values varying from 0.5 to 1.5 across different neighborhoods] [Also from Image 3: Correlation matrix showing strong correlations between location-related features like </a:t>
            </a:r>
            <a:r>
              <a:rPr lang="en-US" dirty="0" err="1"/>
              <a:t>street_type</a:t>
            </a:r>
            <a:r>
              <a:rPr lang="en-US" dirty="0"/>
              <a:t>, </a:t>
            </a:r>
            <a:r>
              <a:rPr lang="en-US" dirty="0" err="1"/>
              <a:t>utility_type</a:t>
            </a:r>
            <a:r>
              <a:rPr lang="en-US" dirty="0"/>
              <a:t>, and </a:t>
            </a:r>
            <a:r>
              <a:rPr lang="en-US" dirty="0" err="1"/>
              <a:t>paved_driveway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1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CB2FB-795C-6E77-4980-82DDCBA8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Key Recommendations to Sellers and Buyers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DE12-0B0C-CCA7-371F-779F62080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"Based on our machine learning analysis: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Home features matter, but individually have smaller impact than you might think - our model shows physical characteristics each contribute less than 5% to price predictions [From Image 1: Feature Importance bar chart showing features like </a:t>
            </a:r>
            <a:r>
              <a:rPr lang="en-US" sz="2000" dirty="0" err="1"/>
              <a:t>gross_living_area_verified</a:t>
            </a:r>
            <a:r>
              <a:rPr lang="en-US" sz="2000" dirty="0"/>
              <a:t>, </a:t>
            </a:r>
            <a:r>
              <a:rPr lang="en-US" sz="2000" dirty="0" err="1"/>
              <a:t>basement_quality</a:t>
            </a:r>
            <a:r>
              <a:rPr lang="en-US" sz="2000" dirty="0"/>
              <a:t> having importance scores below 0.05]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While timing factors like year sold and built influence prices, they're not major drivers - they're in the middle of our importance rankings [From Image 1: Feature Importance bar chart showing </a:t>
            </a:r>
            <a:r>
              <a:rPr lang="en-US" sz="2000" dirty="0" err="1"/>
              <a:t>year_sold</a:t>
            </a:r>
            <a:r>
              <a:rPr lang="en-US" sz="2000" dirty="0"/>
              <a:t> and </a:t>
            </a:r>
            <a:r>
              <a:rPr lang="en-US" sz="2000" dirty="0" err="1"/>
              <a:t>year_built</a:t>
            </a:r>
            <a:r>
              <a:rPr lang="en-US" sz="2000" dirty="0"/>
              <a:t> in the middle of the chart with importance scores around 0.03-0.04]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Location really does matter - our neighborhood analysis shows price variations up to 50% between different areas, making it one of the strongest factors to consider [From Image 4: </a:t>
            </a:r>
            <a:r>
              <a:rPr lang="en-US" sz="2000" dirty="0" err="1"/>
              <a:t>XGBoost</a:t>
            </a:r>
            <a:r>
              <a:rPr lang="en-US" sz="2000" dirty="0"/>
              <a:t> - Neighborhood Lift chart showing lift values varying from 0.5 to 1.5 across different neighborhoods] [Also from Image 3: Correlation matrix showing strong correlations between location-related features like </a:t>
            </a:r>
            <a:r>
              <a:rPr lang="en-US" sz="2000" dirty="0" err="1"/>
              <a:t>street_type</a:t>
            </a:r>
            <a:r>
              <a:rPr lang="en-US" sz="2000" dirty="0"/>
              <a:t>, </a:t>
            </a:r>
            <a:r>
              <a:rPr lang="en-US" sz="2000" dirty="0" err="1"/>
              <a:t>utility_type</a:t>
            </a:r>
            <a:r>
              <a:rPr lang="en-US" sz="2000" dirty="0"/>
              <a:t>, and </a:t>
            </a:r>
            <a:r>
              <a:rPr lang="en-US" sz="2000" dirty="0" err="1"/>
              <a:t>paved_driveway</a:t>
            </a:r>
            <a:r>
              <a:rPr lang="en-US" sz="2000" dirty="0"/>
              <a:t>]</a:t>
            </a:r>
          </a:p>
          <a:p>
            <a:pPr marL="0" indent="0" algn="l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111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E3BE-F3B3-3E7F-7AB6-F6AF8167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i-sans-serif"/>
              </a:rPr>
              <a:t>Financial context is essential for accurate valuations: Our models would benefit from buyer/seller credit profiles, mortgage terms, and property tax history to better understand transaction dynamics and true market values (current model explains 89% of variation without these factors).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i-sans-serif"/>
              </a:rPr>
              <a:t>Market psychology drives pricing variations: Future research should incorporate seller motivation data, time-on-market history, and local market sentiment to capture the 11% of price variation unexplained by physical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i-sans-serif"/>
              </a:rPr>
              <a:t>Long-term value indicators need exploration: Additional research focusing on renovation histories, energy efficiency metrics, and neighborhood development plans would enhance our predictive capabilities for sustainable value growth.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23B06F-F278-94B1-D902-6829088F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ui-sans-serif"/>
              </a:rPr>
              <a:t>Critical Missing Data &amp; Future Research</a:t>
            </a:r>
            <a:br>
              <a:rPr lang="en-US" b="1" i="0" dirty="0">
                <a:effectLst/>
                <a:latin typeface="ui-sans-serif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68766-B811-DA30-685C-3F5D4417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C0EA-C66D-C9FA-9762-57A865D2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Analysis of 22,213 properties in Ames, Iowa </a:t>
            </a:r>
          </a:p>
          <a:p>
            <a:r>
              <a:rPr lang="en-US" dirty="0"/>
              <a:t>173 detailed features per property </a:t>
            </a:r>
          </a:p>
          <a:p>
            <a:r>
              <a:rPr lang="en-US" dirty="0"/>
              <a:t>Data spans multiple years of real estate transactions</a:t>
            </a:r>
          </a:p>
          <a:p>
            <a:r>
              <a:rPr lang="en-US" dirty="0"/>
              <a:t>Different types of property characteristics: structural, location, quality metrics </a:t>
            </a:r>
          </a:p>
        </p:txBody>
      </p:sp>
    </p:spTree>
    <p:extLst>
      <p:ext uri="{BB962C8B-B14F-4D97-AF65-F5344CB8AC3E}">
        <p14:creationId xmlns:p14="http://schemas.microsoft.com/office/powerpoint/2010/main" val="42270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30FFB-161A-51FD-E5A5-1EC31A45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EA13-D5D7-DAFC-228F-D9DE6112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Primary Business Objectives: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drives house prices in the Ames market? (40% focus)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we create accurate automated valuation models? (60% focus)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 different property features impact value?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 neighborhood characteristics affect pricing?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8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76D21-4D3A-58E6-DA20-DC93A665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2012-D7FC-5FFC-424B-CAF78F61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Systematic outlier detection using multiple methods: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IQR for price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Z-score for area 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Statistical methods for count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value imputation based on neighborhood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engineering created 171 refined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Quality score normalization across categories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146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A19F11-ACBC-318F-E02A-7CBF74C9EE23}"/>
              </a:ext>
            </a:extLst>
          </p:cNvPr>
          <p:cNvSpPr txBox="1"/>
          <p:nvPr/>
        </p:nvSpPr>
        <p:spPr>
          <a:xfrm>
            <a:off x="804672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BAA967-410D-052B-448D-46DA41D4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9E898B-7FF3-BC19-11AD-E35B4B2D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F9546-3186-0230-13CA-618D4FF7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1" y="278535"/>
            <a:ext cx="9895951" cy="1033669"/>
          </a:xfrm>
        </p:spPr>
        <p:txBody>
          <a:bodyPr>
            <a:noAutofit/>
          </a:bodyPr>
          <a:lstStyle/>
          <a:p>
            <a:br>
              <a:rPr lang="en-US" sz="3600" b="1" i="0" dirty="0">
                <a:solidFill>
                  <a:srgbClr val="FFFFFF"/>
                </a:solidFill>
                <a:effectLst/>
                <a:latin typeface="ui-sans-serif"/>
              </a:rPr>
            </a:br>
            <a:br>
              <a:rPr lang="en-US" sz="3600" b="1" i="0" dirty="0">
                <a:solidFill>
                  <a:srgbClr val="FFFFFF"/>
                </a:solidFill>
                <a:effectLst/>
                <a:latin typeface="ui-sans-serif"/>
              </a:rPr>
            </a:br>
            <a:r>
              <a:rPr lang="en-US" sz="3600" b="1" i="0" dirty="0">
                <a:solidFill>
                  <a:srgbClr val="FFFFFF"/>
                </a:solidFill>
                <a:effectLst/>
                <a:latin typeface="ui-sans-serif"/>
              </a:rPr>
              <a:t>Model Performance Analysis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ui-sans-serif"/>
              </a:rPr>
            </a:b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B667-730E-A80A-D611-66D6C078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891970"/>
            <a:ext cx="10206630" cy="4248955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 err="1">
                <a:latin typeface="+mj-lt"/>
              </a:rPr>
              <a:t>XGBoost</a:t>
            </a:r>
            <a:r>
              <a:rPr lang="en-US" sz="3800" b="1" dirty="0">
                <a:latin typeface="+mj-lt"/>
              </a:rPr>
              <a:t> Accuracy:</a:t>
            </a:r>
            <a:r>
              <a:rPr lang="en-US" sz="3800" dirty="0">
                <a:latin typeface="+mj-lt"/>
              </a:rPr>
              <a:t> Achieved highest performance with R² = 0.8825 on test data, indicating strong predictive power </a:t>
            </a:r>
          </a:p>
          <a:p>
            <a:pPr marL="0" indent="0">
              <a:buNone/>
            </a:pPr>
            <a:r>
              <a:rPr lang="en-US" sz="3800" b="1" dirty="0">
                <a:latin typeface="+mj-lt"/>
              </a:rPr>
              <a:t>Gradient Boosting:</a:t>
            </a:r>
            <a:r>
              <a:rPr lang="en-US" sz="3800" dirty="0">
                <a:latin typeface="+mj-lt"/>
              </a:rPr>
              <a:t> Second best with R² = 0.8411, showing consistent performance with advanced boosting approaches </a:t>
            </a:r>
          </a:p>
          <a:p>
            <a:pPr marL="0" indent="0">
              <a:buNone/>
            </a:pPr>
            <a:r>
              <a:rPr lang="en-US" sz="3800" b="1" dirty="0">
                <a:latin typeface="+mj-lt"/>
              </a:rPr>
              <a:t>Random Forest:</a:t>
            </a:r>
            <a:r>
              <a:rPr lang="en-US" sz="3800" dirty="0">
                <a:latin typeface="+mj-lt"/>
              </a:rPr>
              <a:t> Achieved R² = 0.8327, demonstrating solid baseline performance </a:t>
            </a:r>
          </a:p>
          <a:p>
            <a:pPr marL="0" indent="0">
              <a:buNone/>
            </a:pPr>
            <a:r>
              <a:rPr lang="en-US" sz="3800" b="1" dirty="0">
                <a:latin typeface="+mj-lt"/>
              </a:rPr>
              <a:t>Neural Network:</a:t>
            </a:r>
            <a:r>
              <a:rPr lang="en-US" sz="3800" dirty="0">
                <a:latin typeface="+mj-lt"/>
              </a:rPr>
              <a:t> Standard implementation achieved R² = 0.6684, while the improved version struggled (R² = 0.0099) </a:t>
            </a:r>
          </a:p>
          <a:p>
            <a:pPr marL="0" indent="0">
              <a:buNone/>
            </a:pPr>
            <a:r>
              <a:rPr lang="en-US" sz="3800" b="1" dirty="0">
                <a:latin typeface="+mj-lt"/>
              </a:rPr>
              <a:t>Traditional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>
                <a:latin typeface="+mj-lt"/>
              </a:rPr>
              <a:t>Linear approaches showed limited performance: Ridge: R² = 0.4812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>
                <a:latin typeface="+mj-lt"/>
              </a:rPr>
              <a:t>Lasso: R² = 0.4792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>
                <a:latin typeface="+mj-lt"/>
              </a:rPr>
              <a:t>Linear Regression: R² = 0.4782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860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B628-D0B9-E6AB-865C-CDBBAA62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ui-sans-serif"/>
              </a:rPr>
              <a:t>Key Value Drivers - </a:t>
            </a:r>
            <a:r>
              <a:rPr lang="en-US" b="1" i="0" dirty="0" err="1">
                <a:effectLst/>
                <a:latin typeface="ui-sans-serif"/>
              </a:rPr>
              <a:t>XGBoost</a:t>
            </a:r>
            <a:r>
              <a:rPr lang="en-US" b="1" i="0" dirty="0">
                <a:effectLst/>
                <a:latin typeface="ui-sans-serif"/>
              </a:rPr>
              <a:t> Analysis</a:t>
            </a:r>
            <a:br>
              <a:rPr lang="en-US" b="1" i="0" dirty="0">
                <a:effectLst/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5D74-C980-9A95-FCEA-CD9842BF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Building/Property Characteristics:</a:t>
            </a:r>
            <a:r>
              <a:rPr lang="en-US" dirty="0"/>
              <a:t> </a:t>
            </a:r>
            <a:r>
              <a:rPr lang="en-US" dirty="0" err="1"/>
              <a:t>OthAc_S</a:t>
            </a:r>
            <a:r>
              <a:rPr lang="en-US" dirty="0"/>
              <a:t> shows highest importance by a significant margin </a:t>
            </a:r>
          </a:p>
          <a:p>
            <a:r>
              <a:rPr lang="en-US" b="1" dirty="0"/>
              <a:t>Transaction Details:</a:t>
            </a:r>
            <a:r>
              <a:rPr lang="en-US" dirty="0"/>
              <a:t> </a:t>
            </a:r>
            <a:r>
              <a:rPr lang="en-US" dirty="0" err="1"/>
              <a:t>SaleCond</a:t>
            </a:r>
            <a:r>
              <a:rPr lang="en-US" dirty="0"/>
              <a:t> (Sale Condition) is the second most important feature </a:t>
            </a:r>
          </a:p>
          <a:p>
            <a:r>
              <a:rPr lang="en-US" b="1" dirty="0"/>
              <a:t>Location &amp; Building Features:</a:t>
            </a:r>
            <a:r>
              <a:rPr lang="en-US" dirty="0"/>
              <a:t> </a:t>
            </a:r>
            <a:r>
              <a:rPr lang="en-US" dirty="0" err="1"/>
              <a:t>GarYrBlt</a:t>
            </a:r>
            <a:r>
              <a:rPr lang="en-US" dirty="0"/>
              <a:t> (Garage Year Built) and </a:t>
            </a:r>
            <a:r>
              <a:rPr lang="en-US" dirty="0" err="1"/>
              <a:t>LndAc_S</a:t>
            </a:r>
            <a:r>
              <a:rPr lang="en-US" dirty="0"/>
              <a:t> (Land Acres) show similar importance levels </a:t>
            </a:r>
          </a:p>
          <a:p>
            <a:r>
              <a:rPr lang="en-US" b="1" dirty="0"/>
              <a:t>Valuation Factors:</a:t>
            </a:r>
            <a:r>
              <a:rPr lang="en-US" dirty="0"/>
              <a:t> </a:t>
            </a:r>
            <a:r>
              <a:rPr lang="en-US" dirty="0" err="1"/>
              <a:t>TtlVal_AdjYr</a:t>
            </a:r>
            <a:r>
              <a:rPr lang="en-US" dirty="0"/>
              <a:t> (Total Value Adjusted Year) shows moderate importance </a:t>
            </a:r>
          </a:p>
          <a:p>
            <a:r>
              <a:rPr lang="en-US" b="1" dirty="0"/>
              <a:t>Property Classification:</a:t>
            </a:r>
            <a:r>
              <a:rPr lang="en-US" dirty="0"/>
              <a:t> Neighborhood_1 and </a:t>
            </a:r>
            <a:r>
              <a:rPr lang="en-US" dirty="0" err="1"/>
              <a:t>SaleType</a:t>
            </a:r>
            <a:r>
              <a:rPr lang="en-US" dirty="0"/>
              <a:t> have similar moderate importance </a:t>
            </a:r>
          </a:p>
          <a:p>
            <a:r>
              <a:rPr lang="en-US" b="1" dirty="0"/>
              <a:t>Technical Metrics:</a:t>
            </a:r>
            <a:r>
              <a:rPr lang="en-US" dirty="0"/>
              <a:t> Quality condition score, </a:t>
            </a:r>
            <a:r>
              <a:rPr lang="en-US" dirty="0" err="1"/>
              <a:t>YrSold_YYYY</a:t>
            </a:r>
            <a:r>
              <a:rPr lang="en-US" dirty="0"/>
              <a:t>, and </a:t>
            </a:r>
            <a:r>
              <a:rPr lang="en-US" dirty="0" err="1"/>
              <a:t>MasVnrType</a:t>
            </a:r>
            <a:r>
              <a:rPr lang="en-US" dirty="0"/>
              <a:t> show lower but notable importance </a:t>
            </a:r>
          </a:p>
          <a:p>
            <a:r>
              <a:rPr lang="en-US" b="1" dirty="0"/>
              <a:t>Additional Features:</a:t>
            </a:r>
            <a:r>
              <a:rPr lang="en-US" dirty="0"/>
              <a:t> </a:t>
            </a:r>
            <a:r>
              <a:rPr lang="en-US" dirty="0" err="1"/>
              <a:t>MiscVal</a:t>
            </a:r>
            <a:r>
              <a:rPr lang="en-US" dirty="0"/>
              <a:t>, PA-</a:t>
            </a:r>
            <a:r>
              <a:rPr lang="en-US" dirty="0" err="1"/>
              <a:t>StSfx</a:t>
            </a:r>
            <a:r>
              <a:rPr lang="en-US" dirty="0"/>
              <a:t>, </a:t>
            </a:r>
            <a:r>
              <a:rPr lang="en-US" dirty="0" err="1"/>
              <a:t>living_space_efficiency</a:t>
            </a:r>
            <a:r>
              <a:rPr lang="en-US" dirty="0"/>
              <a:t>, and GLA round out the bottom of the importance scale</a:t>
            </a:r>
          </a:p>
        </p:txBody>
      </p:sp>
    </p:spTree>
    <p:extLst>
      <p:ext uri="{BB962C8B-B14F-4D97-AF65-F5344CB8AC3E}">
        <p14:creationId xmlns:p14="http://schemas.microsoft.com/office/powerpoint/2010/main" val="4997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32CE0-1CA7-1B9A-2330-C09D4CC00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048" y="643466"/>
            <a:ext cx="709690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631D2-A3CD-C66E-CB5C-029B86AE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Analyzing Correlation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A27C-A34B-CAE6-69D4-9C5CC7DC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i-sans-serif"/>
              </a:rPr>
              <a:t>Random Forest Model:</a:t>
            </a:r>
            <a:endParaRPr lang="en-US" b="0" i="0" dirty="0"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• Basement development strongly tied to lot size: </a:t>
            </a:r>
            <a:r>
              <a:rPr lang="en-US" b="1" i="0" dirty="0">
                <a:effectLst/>
                <a:latin typeface="ui-sans-serif"/>
              </a:rPr>
              <a:t>Total basement square footage shows high correlation with land measurements (0.73-0.79)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• Property age impacts size</a:t>
            </a:r>
            <a:r>
              <a:rPr lang="en-US" b="1" i="0" dirty="0">
                <a:effectLst/>
                <a:latin typeface="ui-sans-serif"/>
              </a:rPr>
              <a:t>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ui-sans-serif"/>
              </a:rPr>
              <a:t>XGBoost</a:t>
            </a:r>
            <a:r>
              <a:rPr lang="en-US" b="1" i="0" dirty="0">
                <a:effectLst/>
                <a:latin typeface="ui-sans-serif"/>
              </a:rPr>
              <a:t> Model:</a:t>
            </a:r>
            <a:endParaRPr lang="en-US" b="0" i="0" dirty="0"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• Fireplace patterns: Number of fireplaces shows consistent correlation (0.54) with both land metrics, </a:t>
            </a:r>
            <a:r>
              <a:rPr lang="en-US" b="1" i="0" dirty="0">
                <a:effectLst/>
                <a:latin typeface="ui-sans-serif"/>
              </a:rPr>
              <a:t>indicating size-amenity relationship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• Sale timing independence: Year sold shows minimal correlation with all features (-0.09 to 0.08), </a:t>
            </a:r>
            <a:r>
              <a:rPr lang="en-US" b="1" i="0" dirty="0">
                <a:effectLst/>
                <a:latin typeface="ui-sans-serif"/>
              </a:rPr>
              <a:t>suggesting market timing transcends property characteristics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i-sans-serif"/>
              </a:rPr>
              <a:t>Shared Across Models:</a:t>
            </a:r>
            <a:endParaRPr lang="en-US" b="0" i="0" dirty="0"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• Age-Garage relationship: </a:t>
            </a:r>
            <a:r>
              <a:rPr lang="en-US" b="1" i="0" dirty="0">
                <a:effectLst/>
                <a:latin typeface="ui-sans-serif"/>
              </a:rPr>
              <a:t>Year built and garage year built show moderate correlation (0.55) </a:t>
            </a:r>
            <a:r>
              <a:rPr lang="en-US" b="0" i="0" dirty="0">
                <a:effectLst/>
                <a:latin typeface="ui-sans-serif"/>
              </a:rPr>
              <a:t>in both </a:t>
            </a:r>
            <a:r>
              <a:rPr lang="en-US" b="0" i="0" dirty="0" err="1">
                <a:effectLst/>
                <a:latin typeface="ui-sans-serif"/>
              </a:rPr>
              <a:t>XGBoost</a:t>
            </a:r>
            <a:r>
              <a:rPr lang="en-US" b="0" i="0" dirty="0">
                <a:effectLst/>
                <a:latin typeface="ui-sans-serif"/>
              </a:rPr>
              <a:t> and Gradient Boosting models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46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23291</TotalTime>
  <Words>1072</Words>
  <Application>Microsoft Macintosh PowerPoint</Application>
  <PresentationFormat>Widescreen</PresentationFormat>
  <Paragraphs>71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ui-sans-serif</vt:lpstr>
      <vt:lpstr>Office Theme</vt:lpstr>
      <vt:lpstr>Machine Learning Applications in Real Estate Valuation</vt:lpstr>
      <vt:lpstr>Dataset Overview</vt:lpstr>
      <vt:lpstr>Business Questions</vt:lpstr>
      <vt:lpstr>EDA</vt:lpstr>
      <vt:lpstr>PowerPoint Presentation</vt:lpstr>
      <vt:lpstr>  Model Performance Analysis </vt:lpstr>
      <vt:lpstr>Key Value Drivers - XGBoost Analysis </vt:lpstr>
      <vt:lpstr>PowerPoint Presentation</vt:lpstr>
      <vt:lpstr>Analyzing Correlation Tables</vt:lpstr>
      <vt:lpstr>PowerPoint Presentation</vt:lpstr>
      <vt:lpstr>Key Recommendations to Sellers and Buyers</vt:lpstr>
      <vt:lpstr>Critical Missing Data &amp; Future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Martinez</dc:creator>
  <cp:lastModifiedBy>Jorge Martinez</cp:lastModifiedBy>
  <cp:revision>3</cp:revision>
  <dcterms:created xsi:type="dcterms:W3CDTF">2024-12-27T16:46:04Z</dcterms:created>
  <dcterms:modified xsi:type="dcterms:W3CDTF">2025-01-12T20:57:36Z</dcterms:modified>
</cp:coreProperties>
</file>