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drawings/drawing5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24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R-Cardenas-NA\Desktop\Julio%20izquierdo\Ingresos%20por%20toda%20fuente%20de%20financiamiento.xls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R-Cardenas-NA\Desktop\Julio%20izquierdo\Ingresos%20por%20toda%20fuente%20de%20financiamiento.xls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C:\Users\R-Cardenas-NA\Desktop\Julio%20izquierdo\Ingresos%20por%20toda%20fuente%20de%20financiamiento.xls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file:///C:\Users\R-Cardenas-NA\Desktop\Julio%20izquierdo\Ingresos%20por%20toda%20fuente%20de%20financiamiento.xls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oleObject" Target="file:///C:\Users\R-Cardenas-NA\Desktop\Julio%20izquierdo\Ingresos%20por%20toda%20fuente%20de%20financiamiento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P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PE" dirty="0"/>
              <a:t>Comparativo</a:t>
            </a:r>
            <a:r>
              <a:rPr lang="es-PE" baseline="0" dirty="0"/>
              <a:t> Ingreso Presupuestal vs Ingreso a Dic. vs Gasto a Dic. de </a:t>
            </a:r>
            <a:r>
              <a:rPr lang="es-PE" baseline="0" dirty="0" smtClean="0"/>
              <a:t>RDR </a:t>
            </a:r>
            <a:r>
              <a:rPr lang="es-PE" sz="1800" b="1" i="0" u="none" strike="noStrike" baseline="0" dirty="0" smtClean="0">
                <a:effectLst/>
              </a:rPr>
              <a:t>ejercicio </a:t>
            </a:r>
            <a:r>
              <a:rPr lang="es-PE" baseline="0" dirty="0"/>
              <a:t>2017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1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2"/>
            <c:invertIfNegative val="0"/>
            <c:bubble3D val="0"/>
            <c:spPr>
              <a:solidFill>
                <a:srgbClr val="C00000"/>
              </a:solidFill>
            </c:spPr>
          </c:dPt>
          <c:dLbls>
            <c:txPr>
              <a:bodyPr/>
              <a:lstStyle/>
              <a:p>
                <a:pPr>
                  <a:defRPr b="1"/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'Graficos RDR'!$A$2:$A$4</c:f>
              <c:strCache>
                <c:ptCount val="3"/>
                <c:pt idx="0">
                  <c:v>PIA</c:v>
                </c:pt>
                <c:pt idx="1">
                  <c:v>Ingreso a Dic.</c:v>
                </c:pt>
                <c:pt idx="2">
                  <c:v>Gasto a Dic.</c:v>
                </c:pt>
              </c:strCache>
            </c:strRef>
          </c:cat>
          <c:val>
            <c:numRef>
              <c:f>'Graficos RDR'!$B$2:$B$4</c:f>
              <c:numCache>
                <c:formatCode>"S/."#,##0.00</c:formatCode>
                <c:ptCount val="3"/>
                <c:pt idx="0">
                  <c:v>527307</c:v>
                </c:pt>
                <c:pt idx="1">
                  <c:v>391928.72000000015</c:v>
                </c:pt>
                <c:pt idx="2">
                  <c:v>312393.28000000003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4881408"/>
        <c:axId val="154885504"/>
      </c:barChart>
      <c:catAx>
        <c:axId val="154881408"/>
        <c:scaling>
          <c:orientation val="minMax"/>
        </c:scaling>
        <c:delete val="0"/>
        <c:axPos val="b"/>
        <c:majorTickMark val="none"/>
        <c:minorTickMark val="none"/>
        <c:tickLblPos val="nextTo"/>
        <c:crossAx val="154885504"/>
        <c:crosses val="autoZero"/>
        <c:auto val="1"/>
        <c:lblAlgn val="ctr"/>
        <c:lblOffset val="100"/>
        <c:noMultiLvlLbl val="0"/>
      </c:catAx>
      <c:valAx>
        <c:axId val="154885504"/>
        <c:scaling>
          <c:orientation val="minMax"/>
        </c:scaling>
        <c:delete val="0"/>
        <c:axPos val="l"/>
        <c:majorGridlines/>
        <c:numFmt formatCode="&quot;S/.&quot;#,##0.00" sourceLinked="1"/>
        <c:majorTickMark val="none"/>
        <c:minorTickMark val="none"/>
        <c:tickLblPos val="nextTo"/>
        <c:crossAx val="154881408"/>
        <c:crosses val="autoZero"/>
        <c:crossBetween val="between"/>
      </c:valAx>
      <c:spPr>
        <a:noFill/>
      </c:spPr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P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PE"/>
              <a:t>Comparativo</a:t>
            </a:r>
            <a:r>
              <a:rPr lang="es-PE" baseline="0"/>
              <a:t> Ingreso </a:t>
            </a:r>
            <a:r>
              <a:rPr lang="es-PE" sz="1800" b="1" i="0" u="none" strike="noStrike" baseline="0">
                <a:effectLst/>
              </a:rPr>
              <a:t>Presupuestal vs Ingreso a Dic. vs Gasto a Dic. </a:t>
            </a:r>
            <a:r>
              <a:rPr lang="es-PE" baseline="0"/>
              <a:t>de DyT </a:t>
            </a:r>
            <a:r>
              <a:rPr lang="es-PE" sz="1800" b="1" i="0" u="none" strike="noStrike" baseline="0">
                <a:effectLst/>
              </a:rPr>
              <a:t>ejercicio </a:t>
            </a:r>
            <a:r>
              <a:rPr lang="es-PE" baseline="0"/>
              <a:t>2017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1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2"/>
            <c:invertIfNegative val="0"/>
            <c:bubble3D val="0"/>
            <c:spPr>
              <a:solidFill>
                <a:srgbClr val="C00000"/>
              </a:solidFill>
            </c:spPr>
          </c:dPt>
          <c:dLbls>
            <c:txPr>
              <a:bodyPr/>
              <a:lstStyle/>
              <a:p>
                <a:pPr>
                  <a:defRPr b="1"/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'Gafico DyT'!$A$2:$A$4</c:f>
              <c:strCache>
                <c:ptCount val="3"/>
                <c:pt idx="0">
                  <c:v>PIA</c:v>
                </c:pt>
                <c:pt idx="1">
                  <c:v>Ingreso a Dic.</c:v>
                </c:pt>
                <c:pt idx="2">
                  <c:v>Gasto a Dic.</c:v>
                </c:pt>
              </c:strCache>
            </c:strRef>
          </c:cat>
          <c:val>
            <c:numRef>
              <c:f>'Gafico DyT'!$B$2:$B$4</c:f>
              <c:numCache>
                <c:formatCode>"S/."#,##0.00</c:formatCode>
                <c:ptCount val="3"/>
                <c:pt idx="0">
                  <c:v>971165</c:v>
                </c:pt>
                <c:pt idx="1">
                  <c:v>5228333.3</c:v>
                </c:pt>
                <c:pt idx="2">
                  <c:v>5532262.8200000003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0773632"/>
        <c:axId val="160849920"/>
      </c:barChart>
      <c:catAx>
        <c:axId val="160773632"/>
        <c:scaling>
          <c:orientation val="minMax"/>
        </c:scaling>
        <c:delete val="0"/>
        <c:axPos val="b"/>
        <c:majorTickMark val="none"/>
        <c:minorTickMark val="none"/>
        <c:tickLblPos val="nextTo"/>
        <c:crossAx val="160849920"/>
        <c:crosses val="autoZero"/>
        <c:auto val="1"/>
        <c:lblAlgn val="ctr"/>
        <c:lblOffset val="100"/>
        <c:noMultiLvlLbl val="0"/>
      </c:catAx>
      <c:valAx>
        <c:axId val="160849920"/>
        <c:scaling>
          <c:orientation val="minMax"/>
        </c:scaling>
        <c:delete val="0"/>
        <c:axPos val="l"/>
        <c:majorGridlines/>
        <c:numFmt formatCode="&quot;S/.&quot;#,##0.00" sourceLinked="1"/>
        <c:majorTickMark val="none"/>
        <c:minorTickMark val="none"/>
        <c:tickLblPos val="nextTo"/>
        <c:crossAx val="1607736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P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s-PE" sz="1800" b="1" i="0" u="none" strike="noStrike" baseline="0">
                <a:solidFill>
                  <a:srgbClr val="000000"/>
                </a:solidFill>
                <a:latin typeface="Calibri"/>
              </a:rPr>
              <a:t>Comparativo Ingreso Presupuestal vs Ingreso a Dic. vs Gasto a Dic. de CSC ejercicio 2017</a:t>
            </a:r>
          </a:p>
        </c:rich>
      </c:tx>
      <c:layout>
        <c:manualLayout>
          <c:xMode val="edge"/>
          <c:yMode val="edge"/>
          <c:x val="0.11538461820613712"/>
          <c:y val="1.8181818686240976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5985577313975247"/>
          <c:y val="0.26000000721324595"/>
          <c:w val="0.81730771229347121"/>
          <c:h val="0.66181820017917148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666699"/>
            </a:solidFill>
            <a:ln w="25400"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FF0000"/>
              </a:solidFill>
              <a:ln w="25400">
                <a:noFill/>
              </a:ln>
            </c:spPr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 w="25400">
                <a:noFill/>
              </a:ln>
            </c:spPr>
          </c:dPt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'Grafico CSC '!$A$2:$A$4</c:f>
              <c:strCache>
                <c:ptCount val="3"/>
                <c:pt idx="0">
                  <c:v>PIA</c:v>
                </c:pt>
                <c:pt idx="1">
                  <c:v>Ingreso a Dic.</c:v>
                </c:pt>
                <c:pt idx="2">
                  <c:v>Gasto a Dic.</c:v>
                </c:pt>
              </c:strCache>
            </c:strRef>
          </c:cat>
          <c:val>
            <c:numRef>
              <c:f>'Grafico CSC '!$B$2:$B$4</c:f>
              <c:numCache>
                <c:formatCode>"S/."#,##0.00</c:formatCode>
                <c:ptCount val="3"/>
                <c:pt idx="0">
                  <c:v>3139210</c:v>
                </c:pt>
                <c:pt idx="1">
                  <c:v>2844930.52</c:v>
                </c:pt>
                <c:pt idx="2">
                  <c:v>2025707.1400000004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2828672"/>
        <c:axId val="162830592"/>
      </c:barChart>
      <c:catAx>
        <c:axId val="162828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PE"/>
          </a:p>
        </c:txPr>
        <c:crossAx val="162830592"/>
        <c:crosses val="autoZero"/>
        <c:auto val="0"/>
        <c:lblAlgn val="ctr"/>
        <c:lblOffset val="100"/>
        <c:tickLblSkip val="1"/>
        <c:tickMarkSkip val="1"/>
        <c:noMultiLvlLbl val="0"/>
      </c:catAx>
      <c:valAx>
        <c:axId val="162830592"/>
        <c:scaling>
          <c:orientation val="minMax"/>
        </c:scaling>
        <c:delete val="0"/>
        <c:axPos val="l"/>
        <c:majorGridlines>
          <c:spPr>
            <a:ln w="3175">
              <a:solidFill>
                <a:srgbClr val="808080"/>
              </a:solidFill>
              <a:prstDash val="solid"/>
            </a:ln>
          </c:spPr>
        </c:majorGridlines>
        <c:numFmt formatCode="&quot;S/.&quot;#,##0.00" sourceLinked="1"/>
        <c:majorTickMark val="none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PE"/>
          </a:p>
        </c:txPr>
        <c:crossAx val="162828672"/>
        <c:crosses val="autoZero"/>
        <c:crossBetween val="between"/>
      </c:valAx>
      <c:spPr>
        <a:solidFill>
          <a:srgbClr val="FFFFFF"/>
        </a:solidFill>
        <a:ln w="25400">
          <a:noFill/>
        </a:ln>
      </c:spPr>
    </c:plotArea>
    <c:plotVisOnly val="1"/>
    <c:dispBlanksAs val="gap"/>
    <c:showDLblsOverMax val="0"/>
  </c:chart>
  <c:spPr>
    <a:solidFill>
      <a:srgbClr val="FFFFFF"/>
    </a:solidFill>
    <a:ln w="12700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s-PE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P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s-PE" sz="1800" b="1" i="0" u="none" strike="noStrike" baseline="0">
                <a:solidFill>
                  <a:srgbClr val="000000"/>
                </a:solidFill>
                <a:latin typeface="Calibri"/>
              </a:rPr>
              <a:t>Comparativo Ingreso vs Gasto a Dic. de RO </a:t>
            </a:r>
          </a:p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s-PE" sz="1800" b="1" i="0" u="none" strike="noStrike" baseline="0">
                <a:solidFill>
                  <a:srgbClr val="000000"/>
                </a:solidFill>
                <a:latin typeface="Calibri"/>
              </a:rPr>
              <a:t>ejercicio 2017</a:t>
            </a:r>
          </a:p>
        </c:rich>
      </c:tx>
      <c:layout>
        <c:manualLayout>
          <c:xMode val="edge"/>
          <c:yMode val="edge"/>
          <c:x val="0.1790865428407753"/>
          <c:y val="2.0325204092514912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6947115799026388"/>
          <c:y val="0.21544716338065806"/>
          <c:w val="0.80769232744295971"/>
          <c:h val="0.697154500373261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'Gafico RO'!$A$1:$B$1</c:f>
              <c:strCache>
                <c:ptCount val="1"/>
                <c:pt idx="0">
                  <c:v>RO</c:v>
                </c:pt>
              </c:strCache>
            </c:strRef>
          </c:tx>
          <c:spPr>
            <a:solidFill>
              <a:srgbClr val="666699"/>
            </a:solidFill>
            <a:ln w="25400"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FF0000"/>
              </a:solidFill>
              <a:ln w="25400">
                <a:noFill/>
              </a:ln>
            </c:spPr>
          </c:dPt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'Gafico RO'!$A$2:$A$3</c:f>
              <c:strCache>
                <c:ptCount val="2"/>
                <c:pt idx="0">
                  <c:v>Ingreso</c:v>
                </c:pt>
                <c:pt idx="1">
                  <c:v>Gasto a Dic.</c:v>
                </c:pt>
              </c:strCache>
            </c:strRef>
          </c:cat>
          <c:val>
            <c:numRef>
              <c:f>'Gafico RO'!$B$2:$B$3</c:f>
              <c:numCache>
                <c:formatCode>"S/."#,##0.00</c:formatCode>
                <c:ptCount val="2"/>
                <c:pt idx="0">
                  <c:v>13744677</c:v>
                </c:pt>
                <c:pt idx="1">
                  <c:v>9753723.6499999985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0812160"/>
        <c:axId val="170814080"/>
      </c:barChart>
      <c:catAx>
        <c:axId val="170812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PE"/>
          </a:p>
        </c:txPr>
        <c:crossAx val="170814080"/>
        <c:crosses val="autoZero"/>
        <c:auto val="0"/>
        <c:lblAlgn val="ctr"/>
        <c:lblOffset val="100"/>
        <c:tickLblSkip val="1"/>
        <c:tickMarkSkip val="1"/>
        <c:noMultiLvlLbl val="0"/>
      </c:catAx>
      <c:valAx>
        <c:axId val="170814080"/>
        <c:scaling>
          <c:orientation val="minMax"/>
        </c:scaling>
        <c:delete val="0"/>
        <c:axPos val="l"/>
        <c:majorGridlines>
          <c:spPr>
            <a:ln w="3175">
              <a:solidFill>
                <a:srgbClr val="808080"/>
              </a:solidFill>
              <a:prstDash val="solid"/>
            </a:ln>
          </c:spPr>
        </c:majorGridlines>
        <c:numFmt formatCode="&quot;S/.&quot;#,##0.00" sourceLinked="1"/>
        <c:majorTickMark val="none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PE"/>
          </a:p>
        </c:txPr>
        <c:crossAx val="170812160"/>
        <c:crosses val="autoZero"/>
        <c:crossBetween val="between"/>
      </c:valAx>
      <c:spPr>
        <a:solidFill>
          <a:srgbClr val="FFFFFF"/>
        </a:solidFill>
        <a:ln w="25400">
          <a:noFill/>
        </a:ln>
      </c:spPr>
    </c:plotArea>
    <c:plotVisOnly val="1"/>
    <c:dispBlanksAs val="gap"/>
    <c:showDLblsOverMax val="0"/>
  </c:chart>
  <c:spPr>
    <a:solidFill>
      <a:srgbClr val="FFFFFF"/>
    </a:solidFill>
    <a:ln w="12700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s-PE"/>
    </a:p>
  </c:tx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P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s-PE"/>
              <a:t>Comparativo Ingreso a Dic. vs Gasto a Dic. ejercicio 2017</a:t>
            </a:r>
          </a:p>
        </c:rich>
      </c:tx>
      <c:layout>
        <c:manualLayout>
          <c:xMode val="edge"/>
          <c:yMode val="edge"/>
          <c:x val="0.20658436473434338"/>
          <c:y val="1.418439747012302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7071868725512951"/>
          <c:y val="0.13829026468910743"/>
          <c:w val="0.79094651199085253"/>
          <c:h val="0.72624115047029858"/>
        </c:manualLayout>
      </c:layout>
      <c:lineChart>
        <c:grouping val="standard"/>
        <c:varyColors val="0"/>
        <c:ser>
          <c:idx val="0"/>
          <c:order val="0"/>
          <c:tx>
            <c:strRef>
              <c:f>'Graficos RDR'!$A$1:$B$1</c:f>
              <c:strCache>
                <c:ptCount val="1"/>
                <c:pt idx="0">
                  <c:v>RDR</c:v>
                </c:pt>
              </c:strCache>
            </c:strRef>
          </c:tx>
          <c:spPr>
            <a:ln w="38100">
              <a:solidFill>
                <a:srgbClr val="666699"/>
              </a:solidFill>
              <a:prstDash val="solid"/>
            </a:ln>
          </c:spPr>
          <c:marker>
            <c:symbol val="none"/>
          </c:marker>
          <c:dPt>
            <c:idx val="1"/>
            <c:bubble3D val="0"/>
          </c:dPt>
          <c:dLbls>
            <c:dLbl>
              <c:idx val="0"/>
              <c:layout>
                <c:manualLayout>
                  <c:x val="-9.1681491304021201E-2"/>
                  <c:y val="-2.191496959797188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7.349627881461958E-4"/>
                  <c:y val="-1.275915053392127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'Grafico CSC '!$A$3:$A$4</c:f>
              <c:strCache>
                <c:ptCount val="2"/>
                <c:pt idx="0">
                  <c:v>Ingreso a Dic.</c:v>
                </c:pt>
                <c:pt idx="1">
                  <c:v>Gasto a Dic.</c:v>
                </c:pt>
              </c:strCache>
            </c:strRef>
          </c:cat>
          <c:val>
            <c:numRef>
              <c:f>'Graficos RDR'!$B$3:$B$4</c:f>
              <c:numCache>
                <c:formatCode>"S/."#,##0.00</c:formatCode>
                <c:ptCount val="2"/>
                <c:pt idx="0">
                  <c:v>391928.72000000015</c:v>
                </c:pt>
                <c:pt idx="1">
                  <c:v>312393.28000000003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'Gafico DyT'!$A$1:$B$1</c:f>
              <c:strCache>
                <c:ptCount val="1"/>
                <c:pt idx="0">
                  <c:v>DyT</c:v>
                </c:pt>
              </c:strCache>
            </c:strRef>
          </c:tx>
          <c:spPr>
            <a:ln w="38100">
              <a:solidFill>
                <a:srgbClr val="996633"/>
              </a:solidFill>
              <a:prstDash val="solid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-0.10238107991576009"/>
                  <c:y val="4.7019768370633128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'Grafico CSC '!$A$3:$A$4</c:f>
              <c:strCache>
                <c:ptCount val="2"/>
                <c:pt idx="0">
                  <c:v>Ingreso a Dic.</c:v>
                </c:pt>
                <c:pt idx="1">
                  <c:v>Gasto a Dic.</c:v>
                </c:pt>
              </c:strCache>
            </c:strRef>
          </c:cat>
          <c:val>
            <c:numRef>
              <c:f>'Gafico DyT'!$B$3:$B$4</c:f>
              <c:numCache>
                <c:formatCode>"S/."#,##0.00</c:formatCode>
                <c:ptCount val="2"/>
                <c:pt idx="0">
                  <c:v>5228333.3</c:v>
                </c:pt>
                <c:pt idx="1">
                  <c:v>5532262.8200000003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'Grafico CSC '!$A$1:$B$1</c:f>
              <c:strCache>
                <c:ptCount val="1"/>
                <c:pt idx="0">
                  <c:v>CSC</c:v>
                </c:pt>
              </c:strCache>
            </c:strRef>
          </c:tx>
          <c:spPr>
            <a:ln w="38100">
              <a:solidFill>
                <a:srgbClr val="999933"/>
              </a:solidFill>
              <a:prstDash val="solid"/>
            </a:ln>
          </c:spPr>
          <c:marker>
            <c:symbol val="none"/>
          </c:marker>
          <c:dPt>
            <c:idx val="1"/>
            <c:bubble3D val="0"/>
          </c:dPt>
          <c:dLbls>
            <c:dLbl>
              <c:idx val="0"/>
              <c:layout>
                <c:manualLayout>
                  <c:x val="-0.10402717047141222"/>
                  <c:y val="-1.553756781544409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'Grafico CSC '!$A$3:$A$4</c:f>
              <c:strCache>
                <c:ptCount val="2"/>
                <c:pt idx="0">
                  <c:v>Ingreso a Dic.</c:v>
                </c:pt>
                <c:pt idx="1">
                  <c:v>Gasto a Dic.</c:v>
                </c:pt>
              </c:strCache>
            </c:strRef>
          </c:cat>
          <c:val>
            <c:numRef>
              <c:f>'Grafico CSC '!$B$3:$B$4</c:f>
              <c:numCache>
                <c:formatCode>"S/."#,##0.00</c:formatCode>
                <c:ptCount val="2"/>
                <c:pt idx="0">
                  <c:v>2844930.52</c:v>
                </c:pt>
                <c:pt idx="1">
                  <c:v>2025707.1400000004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'Gafico RO'!$A$1:$B$1</c:f>
              <c:strCache>
                <c:ptCount val="1"/>
                <c:pt idx="0">
                  <c:v>RO</c:v>
                </c:pt>
              </c:strCache>
            </c:strRef>
          </c:tx>
          <c:spPr>
            <a:ln w="38100">
              <a:solidFill>
                <a:srgbClr val="666699"/>
              </a:solidFill>
              <a:prstDash val="solid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-0.10731935158271656"/>
                  <c:y val="-2.718020713326422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'Grafico CSC '!$A$3:$A$4</c:f>
              <c:strCache>
                <c:ptCount val="2"/>
                <c:pt idx="0">
                  <c:v>Ingreso a Dic.</c:v>
                </c:pt>
                <c:pt idx="1">
                  <c:v>Gasto a Dic.</c:v>
                </c:pt>
              </c:strCache>
            </c:strRef>
          </c:cat>
          <c:val>
            <c:numRef>
              <c:f>'Gafico RO'!$B$2:$B$3</c:f>
              <c:numCache>
                <c:formatCode>"S/."#,##0.00</c:formatCode>
                <c:ptCount val="2"/>
                <c:pt idx="0">
                  <c:v>13744677</c:v>
                </c:pt>
                <c:pt idx="1">
                  <c:v>9753723.6499999985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8816000"/>
        <c:axId val="168854656"/>
      </c:lineChart>
      <c:catAx>
        <c:axId val="168816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PE"/>
          </a:p>
        </c:txPr>
        <c:crossAx val="168854656"/>
        <c:crosses val="autoZero"/>
        <c:auto val="0"/>
        <c:lblAlgn val="ctr"/>
        <c:lblOffset val="100"/>
        <c:tickLblSkip val="1"/>
        <c:tickMarkSkip val="1"/>
        <c:noMultiLvlLbl val="0"/>
      </c:catAx>
      <c:valAx>
        <c:axId val="168854656"/>
        <c:scaling>
          <c:orientation val="minMax"/>
        </c:scaling>
        <c:delete val="0"/>
        <c:axPos val="l"/>
        <c:majorGridlines>
          <c:spPr>
            <a:ln w="3175">
              <a:solidFill>
                <a:srgbClr val="808080"/>
              </a:solidFill>
              <a:prstDash val="solid"/>
            </a:ln>
          </c:spPr>
        </c:majorGridlines>
        <c:numFmt formatCode="&quot;S/.&quot;#,##0.00" sourceLinked="1"/>
        <c:majorTickMark val="none"/>
        <c:min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PE"/>
          </a:p>
        </c:txPr>
        <c:crossAx val="168816000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35144033363173161"/>
          <c:y val="0.93049647404007008"/>
          <c:w val="0.29876543585086318"/>
          <c:h val="5.3900710386467474E-2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 sz="1180" b="1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s-PE"/>
        </a:p>
      </c:txPr>
    </c:legend>
    <c:plotVisOnly val="1"/>
    <c:dispBlanksAs val="gap"/>
    <c:showDLblsOverMax val="0"/>
  </c:chart>
  <c:spPr>
    <a:solidFill>
      <a:srgbClr val="FFFFFF"/>
    </a:solidFill>
    <a:ln w="12700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s-PE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0.33</cdr:x>
      <cdr:y>0.3</cdr:y>
    </cdr:from>
    <cdr:to>
      <cdr:x>0.48</cdr:x>
      <cdr:y>0.48333</cdr:y>
    </cdr:to>
    <cdr:cxnSp macro="">
      <cdr:nvCxnSpPr>
        <cdr:cNvPr id="3" name="2 Conector recto de flecha"/>
        <cdr:cNvCxnSpPr/>
      </cdr:nvCxnSpPr>
      <cdr:spPr>
        <a:xfrm xmlns:a="http://schemas.openxmlformats.org/drawingml/2006/main">
          <a:off x="2376264" y="1296144"/>
          <a:ext cx="1080120" cy="792088"/>
        </a:xfrm>
        <a:prstGeom xmlns:a="http://schemas.openxmlformats.org/drawingml/2006/main" prst="straightConnector1">
          <a:avLst/>
        </a:prstGeom>
        <a:ln xmlns:a="http://schemas.openxmlformats.org/drawingml/2006/main" w="15875">
          <a:solidFill>
            <a:srgbClr val="FF0000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0.40913</cdr:x>
      <cdr:y>0.36394</cdr:y>
    </cdr:from>
    <cdr:to>
      <cdr:x>0.48956</cdr:x>
      <cdr:y>0.44007</cdr:y>
    </cdr:to>
    <cdr:sp macro="" textlink="">
      <cdr:nvSpPr>
        <cdr:cNvPr id="6" name="2 CuadroTexto"/>
        <cdr:cNvSpPr txBox="1"/>
      </cdr:nvSpPr>
      <cdr:spPr>
        <a:xfrm xmlns:a="http://schemas.openxmlformats.org/drawingml/2006/main">
          <a:off x="2659318" y="1378273"/>
          <a:ext cx="522745" cy="288347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PE" sz="1100" b="1">
              <a:solidFill>
                <a:srgbClr val="FF0000"/>
              </a:solidFill>
            </a:rPr>
            <a:t>-26%</a:t>
          </a:r>
        </a:p>
      </cdr:txBody>
    </cdr:sp>
  </cdr:relSizeAnchor>
  <cdr:relSizeAnchor xmlns:cdr="http://schemas.openxmlformats.org/drawingml/2006/chartDrawing">
    <cdr:from>
      <cdr:x>0.62722</cdr:x>
      <cdr:y>0.46491</cdr:y>
    </cdr:from>
    <cdr:to>
      <cdr:x>0.6483</cdr:x>
      <cdr:y>0.54386</cdr:y>
    </cdr:to>
    <cdr:sp macro="" textlink="">
      <cdr:nvSpPr>
        <cdr:cNvPr id="9" name="8 Cerrar llave"/>
        <cdr:cNvSpPr/>
      </cdr:nvSpPr>
      <cdr:spPr>
        <a:xfrm xmlns:a="http://schemas.openxmlformats.org/drawingml/2006/main">
          <a:off x="4076835" y="1615440"/>
          <a:ext cx="137025" cy="274320"/>
        </a:xfrm>
        <a:prstGeom xmlns:a="http://schemas.openxmlformats.org/drawingml/2006/main" prst="rightBrace">
          <a:avLst/>
        </a:prstGeom>
        <a:noFill xmlns:a="http://schemas.openxmlformats.org/drawingml/2006/main"/>
        <a:ln xmlns:a="http://schemas.openxmlformats.org/drawingml/2006/main" w="22225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s-PE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0.65</cdr:x>
      <cdr:y>0.46667</cdr:y>
    </cdr:from>
    <cdr:to>
      <cdr:x>0.72705</cdr:x>
      <cdr:y>0.54281</cdr:y>
    </cdr:to>
    <cdr:sp macro="" textlink="">
      <cdr:nvSpPr>
        <cdr:cNvPr id="11" name="2 CuadroTexto"/>
        <cdr:cNvSpPr txBox="1"/>
      </cdr:nvSpPr>
      <cdr:spPr>
        <a:xfrm xmlns:a="http://schemas.openxmlformats.org/drawingml/2006/main">
          <a:off x="4680520" y="2016224"/>
          <a:ext cx="554822" cy="328962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PE" sz="1100" b="1" dirty="0">
              <a:solidFill>
                <a:srgbClr val="FF0000"/>
              </a:solidFill>
            </a:rPr>
            <a:t>+20%</a:t>
          </a:r>
        </a:p>
      </cdr:txBody>
    </cdr:sp>
  </cdr:relSizeAnchor>
  <cdr:relSizeAnchor xmlns:cdr="http://schemas.openxmlformats.org/drawingml/2006/chartDrawing">
    <cdr:from>
      <cdr:x>0.61393</cdr:x>
      <cdr:y>0.55898</cdr:y>
    </cdr:from>
    <cdr:to>
      <cdr:x>0.786</cdr:x>
      <cdr:y>0.56054</cdr:y>
    </cdr:to>
    <cdr:cxnSp macro="">
      <cdr:nvCxnSpPr>
        <cdr:cNvPr id="12" name="4 Conector recto"/>
        <cdr:cNvCxnSpPr/>
      </cdr:nvCxnSpPr>
      <cdr:spPr>
        <a:xfrm xmlns:a="http://schemas.openxmlformats.org/drawingml/2006/main" flipH="1">
          <a:off x="4000500" y="1955075"/>
          <a:ext cx="1121228" cy="5443"/>
        </a:xfrm>
        <a:prstGeom xmlns:a="http://schemas.openxmlformats.org/drawingml/2006/main" prst="line">
          <a:avLst/>
        </a:prstGeom>
        <a:ln xmlns:a="http://schemas.openxmlformats.org/drawingml/2006/main" w="22225">
          <a:solidFill>
            <a:srgbClr val="FF0000"/>
          </a:solidFill>
          <a:prstDash val="sys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0.34912</cdr:x>
      <cdr:y>0.37477</cdr:y>
    </cdr:from>
    <cdr:to>
      <cdr:x>0.48238</cdr:x>
      <cdr:y>0.74397</cdr:y>
    </cdr:to>
    <cdr:cxnSp macro="">
      <cdr:nvCxnSpPr>
        <cdr:cNvPr id="3" name="2 Conector recto de flecha"/>
        <cdr:cNvCxnSpPr/>
      </cdr:nvCxnSpPr>
      <cdr:spPr>
        <a:xfrm xmlns:a="http://schemas.openxmlformats.org/drawingml/2006/main" flipV="1">
          <a:off x="2415540" y="1539240"/>
          <a:ext cx="922020" cy="1516380"/>
        </a:xfrm>
        <a:prstGeom xmlns:a="http://schemas.openxmlformats.org/drawingml/2006/main" prst="straightConnector1">
          <a:avLst/>
        </a:prstGeom>
        <a:ln xmlns:a="http://schemas.openxmlformats.org/drawingml/2006/main" w="15875">
          <a:solidFill>
            <a:srgbClr val="FF0000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0.33064</cdr:x>
      <cdr:y>0.38154</cdr:y>
    </cdr:from>
    <cdr:to>
      <cdr:x>0.42656</cdr:x>
      <cdr:y>0.45768</cdr:y>
    </cdr:to>
    <cdr:sp macro="" textlink="">
      <cdr:nvSpPr>
        <cdr:cNvPr id="5" name="2 CuadroTexto"/>
        <cdr:cNvSpPr txBox="1"/>
      </cdr:nvSpPr>
      <cdr:spPr>
        <a:xfrm xmlns:a="http://schemas.openxmlformats.org/drawingml/2006/main">
          <a:off x="2287688" y="1567069"/>
          <a:ext cx="663632" cy="312714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PE" sz="1100" b="1">
              <a:solidFill>
                <a:srgbClr val="FF0000"/>
              </a:solidFill>
            </a:rPr>
            <a:t>+438%</a:t>
          </a:r>
        </a:p>
      </cdr:txBody>
    </cdr:sp>
  </cdr:relSizeAnchor>
  <cdr:relSizeAnchor xmlns:cdr="http://schemas.openxmlformats.org/drawingml/2006/chartDrawing">
    <cdr:from>
      <cdr:x>0.61888</cdr:x>
      <cdr:y>0.29566</cdr:y>
    </cdr:from>
    <cdr:to>
      <cdr:x>0.78227</cdr:x>
      <cdr:y>0.29566</cdr:y>
    </cdr:to>
    <cdr:cxnSp macro="">
      <cdr:nvCxnSpPr>
        <cdr:cNvPr id="11" name="4 Conector recto"/>
        <cdr:cNvCxnSpPr/>
      </cdr:nvCxnSpPr>
      <cdr:spPr>
        <a:xfrm xmlns:a="http://schemas.openxmlformats.org/drawingml/2006/main" flipH="1">
          <a:off x="4282022" y="1214343"/>
          <a:ext cx="1130493" cy="0"/>
        </a:xfrm>
        <a:prstGeom xmlns:a="http://schemas.openxmlformats.org/drawingml/2006/main" prst="line">
          <a:avLst/>
        </a:prstGeom>
        <a:ln xmlns:a="http://schemas.openxmlformats.org/drawingml/2006/main" w="22225">
          <a:solidFill>
            <a:srgbClr val="FF0000"/>
          </a:solidFill>
          <a:prstDash val="sys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0.66137</cdr:x>
      <cdr:y>0.23578</cdr:y>
    </cdr:from>
    <cdr:to>
      <cdr:x>0.72622</cdr:x>
      <cdr:y>0.31192</cdr:y>
    </cdr:to>
    <cdr:sp macro="" textlink="">
      <cdr:nvSpPr>
        <cdr:cNvPr id="12" name="2 CuadroTexto"/>
        <cdr:cNvSpPr txBox="1"/>
      </cdr:nvSpPr>
      <cdr:spPr>
        <a:xfrm xmlns:a="http://schemas.openxmlformats.org/drawingml/2006/main">
          <a:off x="4576000" y="968381"/>
          <a:ext cx="448675" cy="312714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PE" sz="1100" b="1">
              <a:solidFill>
                <a:srgbClr val="FF0000"/>
              </a:solidFill>
            </a:rPr>
            <a:t>-6%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0.35621</cdr:x>
      <cdr:y>0.35527</cdr:y>
    </cdr:from>
    <cdr:to>
      <cdr:x>0.51057</cdr:x>
      <cdr:y>0.42008</cdr:y>
    </cdr:to>
    <cdr:sp macro="" textlink="">
      <cdr:nvSpPr>
        <cdr:cNvPr id="6145" name="2 Conector recto de flecha"/>
        <cdr:cNvSpPr>
          <a:spLocks xmlns:a="http://schemas.openxmlformats.org/drawingml/2006/main"/>
        </cdr:cNvSpPr>
      </cdr:nvSpPr>
      <cdr:spPr bwMode="auto">
        <a:xfrm xmlns:a="http://schemas.openxmlformats.org/drawingml/2006/main">
          <a:off x="2258476" y="1489117"/>
          <a:ext cx="979802" cy="272114"/>
        </a:xfrm>
        <a:custGeom xmlns:a="http://schemas.openxmlformats.org/drawingml/2006/main">
          <a:avLst/>
          <a:gdLst>
            <a:gd name="T0" fmla="*/ 0 w 16384"/>
            <a:gd name="T1" fmla="*/ 0 h 16384"/>
            <a:gd name="T2" fmla="*/ 16384 w 16384"/>
            <a:gd name="T3" fmla="*/ 16384 h 16384"/>
          </a:gdLst>
          <a:ahLst/>
          <a:cxnLst>
            <a:cxn ang="0">
              <a:pos x="T0" y="T1"/>
            </a:cxn>
            <a:cxn ang="0">
              <a:pos x="T2" y="T3"/>
            </a:cxn>
          </a:cxnLst>
          <a:rect l="0" t="0" r="r" b="b"/>
          <a:pathLst>
            <a:path w="16384" h="16384">
              <a:moveTo>
                <a:pt x="0" y="0"/>
              </a:moveTo>
              <a:lnTo>
                <a:pt x="16384" y="16384"/>
              </a:lnTo>
            </a:path>
          </a:pathLst>
        </a:custGeom>
        <a:noFill xmlns:a="http://schemas.openxmlformats.org/drawingml/2006/main"/>
        <a:ln xmlns:a="http://schemas.openxmlformats.org/drawingml/2006/main" w="17145" cap="flat">
          <a:solidFill>
            <a:srgbClr xmlns:mc="http://schemas.openxmlformats.org/markup-compatibility/2006" xmlns:a14="http://schemas.microsoft.com/office/drawing/2010/main" val="FF0000" mc:Ignorable="a14" a14:legacySpreadsheetColorIndex="10"/>
          </a:solidFill>
          <a:prstDash val="solid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</a:extLst>
      </cdr:spPr>
    </cdr:sp>
  </cdr:relSizeAnchor>
  <cdr:relSizeAnchor xmlns:cdr="http://schemas.openxmlformats.org/drawingml/2006/chartDrawing">
    <cdr:from>
      <cdr:x>0.40537</cdr:x>
      <cdr:y>0.31629</cdr:y>
    </cdr:from>
    <cdr:to>
      <cdr:x>0.4796</cdr:x>
      <cdr:y>0.39231</cdr:y>
    </cdr:to>
    <cdr:sp macro="" textlink="">
      <cdr:nvSpPr>
        <cdr:cNvPr id="6146" name="2 CuadroTexto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570515" y="1325439"/>
          <a:ext cx="471179" cy="31917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8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27432" tIns="32004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s-PE" sz="1100" b="1" i="0" u="none" strike="noStrike" baseline="0">
              <a:solidFill>
                <a:srgbClr val="FF0000"/>
              </a:solidFill>
              <a:latin typeface="Calibri"/>
            </a:rPr>
            <a:t>- 9%</a:t>
          </a:r>
        </a:p>
      </cdr:txBody>
    </cdr:sp>
  </cdr:relSizeAnchor>
  <cdr:relSizeAnchor xmlns:cdr="http://schemas.openxmlformats.org/drawingml/2006/chartDrawing">
    <cdr:from>
      <cdr:x>0.62314</cdr:x>
      <cdr:y>0.54166</cdr:y>
    </cdr:from>
    <cdr:to>
      <cdr:x>0.79471</cdr:x>
      <cdr:y>0.54166</cdr:y>
    </cdr:to>
    <cdr:sp macro="" textlink="">
      <cdr:nvSpPr>
        <cdr:cNvPr id="6147" name="4 Conector recto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3952848" y="2271700"/>
          <a:ext cx="1089016" cy="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24765" cap="flat">
          <a:solidFill>
            <a:srgbClr xmlns:mc="http://schemas.openxmlformats.org/markup-compatibility/2006" xmlns:a14="http://schemas.microsoft.com/office/drawing/2010/main" val="FF0000" mc:Ignorable="a14" a14:legacySpreadsheetColorIndex="10"/>
          </a:solidFill>
          <a:prstDash val="dash"/>
          <a:round/>
          <a:headEnd/>
          <a:tailEnd type="none" w="med" len="med"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</cdr:sp>
  </cdr:relSizeAnchor>
  <cdr:relSizeAnchor xmlns:cdr="http://schemas.openxmlformats.org/drawingml/2006/chartDrawing">
    <cdr:from>
      <cdr:x>0.65264</cdr:x>
      <cdr:y>0.48075</cdr:y>
    </cdr:from>
    <cdr:to>
      <cdr:x>0.72515</cdr:x>
      <cdr:y>0.55677</cdr:y>
    </cdr:to>
    <cdr:sp macro="" textlink="">
      <cdr:nvSpPr>
        <cdr:cNvPr id="6148" name="2 CuadroTexto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140071" y="2015954"/>
          <a:ext cx="460258" cy="31917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8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27432" tIns="32004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s-PE" sz="1100" b="1" i="0" u="none" strike="noStrike" baseline="0">
              <a:solidFill>
                <a:srgbClr val="FF0000"/>
              </a:solidFill>
              <a:latin typeface="Calibri"/>
            </a:rPr>
            <a:t>29%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0.44912</cdr:x>
      <cdr:y>0.49393</cdr:y>
    </cdr:from>
    <cdr:to>
      <cdr:x>0.70229</cdr:x>
      <cdr:y>0.49611</cdr:y>
    </cdr:to>
    <cdr:sp macro="" textlink="">
      <cdr:nvSpPr>
        <cdr:cNvPr id="8193" name="4 Conector recto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2848230" y="1852978"/>
          <a:ext cx="1607000" cy="8212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24765" cap="flat">
          <a:solidFill>
            <a:srgbClr xmlns:mc="http://schemas.openxmlformats.org/markup-compatibility/2006" xmlns:a14="http://schemas.microsoft.com/office/drawing/2010/main" val="FF0000" mc:Ignorable="a14" a14:legacySpreadsheetColorIndex="10"/>
          </a:solidFill>
          <a:prstDash val="dash"/>
          <a:round/>
          <a:headEnd/>
          <a:tailEnd type="none" w="med" len="med"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</cdr:sp>
  </cdr:relSizeAnchor>
  <cdr:relSizeAnchor xmlns:cdr="http://schemas.openxmlformats.org/drawingml/2006/chartDrawing">
    <cdr:from>
      <cdr:x>0.52974</cdr:x>
      <cdr:y>0.42859</cdr:y>
    </cdr:from>
    <cdr:to>
      <cdr:x>0.60324</cdr:x>
      <cdr:y>0.50437</cdr:y>
    </cdr:to>
    <cdr:sp macro="" textlink="">
      <cdr:nvSpPr>
        <cdr:cNvPr id="8194" name="2 CuadroTexto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359974" y="1607516"/>
          <a:ext cx="466498" cy="28469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8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27432" tIns="32004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s-PE" sz="1100" b="1" i="0" u="none" strike="noStrike" baseline="0">
              <a:solidFill>
                <a:srgbClr val="FF0000"/>
              </a:solidFill>
              <a:latin typeface="Calibri"/>
            </a:rPr>
            <a:t>29%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0.53608</cdr:x>
      <cdr:y>0.55783</cdr:y>
    </cdr:from>
    <cdr:to>
      <cdr:x>0.586</cdr:x>
      <cdr:y>0.61713</cdr:y>
    </cdr:to>
    <cdr:sp macro="" textlink="">
      <cdr:nvSpPr>
        <cdr:cNvPr id="11265" name="2 CuadroTexto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964732" y="2998429"/>
          <a:ext cx="462542" cy="31901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8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27432" tIns="36576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s-PE" sz="1400" b="1" i="0" u="none" strike="noStrike" baseline="0">
              <a:solidFill>
                <a:srgbClr val="FF0000"/>
              </a:solidFill>
              <a:latin typeface="Calibri"/>
            </a:rPr>
            <a:t>-6%</a:t>
          </a:r>
        </a:p>
      </cdr:txBody>
    </cdr:sp>
  </cdr:relSizeAnchor>
  <cdr:relSizeAnchor xmlns:cdr="http://schemas.openxmlformats.org/drawingml/2006/chartDrawing">
    <cdr:from>
      <cdr:x>0.5425</cdr:x>
      <cdr:y>0.71147</cdr:y>
    </cdr:from>
    <cdr:to>
      <cdr:x>0.59613</cdr:x>
      <cdr:y>0.76587</cdr:y>
    </cdr:to>
    <cdr:sp macro="" textlink="">
      <cdr:nvSpPr>
        <cdr:cNvPr id="11266" name="2 CuadroTexto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024267" y="3824978"/>
          <a:ext cx="496889" cy="29265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8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vertOverflow="clip" wrap="square" lIns="36576" tIns="36576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s-PE" sz="1400" b="1" i="0" u="none" strike="noStrike" baseline="0">
              <a:solidFill>
                <a:srgbClr val="FF0000"/>
              </a:solidFill>
              <a:latin typeface="Calibri"/>
            </a:rPr>
            <a:t>29%</a:t>
          </a:r>
          <a:endParaRPr lang="es-PE" sz="1400" b="0" i="0" u="none" strike="noStrike" baseline="0">
            <a:solidFill>
              <a:srgbClr val="000000"/>
            </a:solidFill>
            <a:latin typeface="Calibri"/>
          </a:endParaRPr>
        </a:p>
        <a:p xmlns:a="http://schemas.openxmlformats.org/drawingml/2006/main">
          <a:pPr algn="l" rtl="0">
            <a:defRPr sz="1000"/>
          </a:pPr>
          <a:endParaRPr lang="es-PE" sz="1400" b="0" i="0" u="none" strike="noStrike" baseline="0">
            <a:solidFill>
              <a:srgbClr val="000000"/>
            </a:solidFill>
            <a:latin typeface="Calibri"/>
          </a:endParaRPr>
        </a:p>
      </cdr:txBody>
    </cdr:sp>
  </cdr:relSizeAnchor>
  <cdr:relSizeAnchor xmlns:cdr="http://schemas.openxmlformats.org/drawingml/2006/chartDrawing">
    <cdr:from>
      <cdr:x>0.52101</cdr:x>
      <cdr:y>0.81096</cdr:y>
    </cdr:from>
    <cdr:to>
      <cdr:x>0.57488</cdr:x>
      <cdr:y>0.87026</cdr:y>
    </cdr:to>
    <cdr:sp macro="" textlink="">
      <cdr:nvSpPr>
        <cdr:cNvPr id="11267" name="2 CuadroTexto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825054" y="4360192"/>
          <a:ext cx="499178" cy="31901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8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27432" tIns="36576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s-PE" sz="1400" b="1" i="0" u="none" strike="noStrike" baseline="0">
              <a:solidFill>
                <a:srgbClr val="FF0000"/>
              </a:solidFill>
              <a:latin typeface="Calibri"/>
            </a:rPr>
            <a:t>20%</a:t>
          </a:r>
        </a:p>
      </cdr:txBody>
    </cdr:sp>
  </cdr:relSizeAnchor>
  <cdr:relSizeAnchor xmlns:cdr="http://schemas.openxmlformats.org/drawingml/2006/chartDrawing">
    <cdr:from>
      <cdr:x>0.59144</cdr:x>
      <cdr:y>0.27848</cdr:y>
    </cdr:from>
    <cdr:to>
      <cdr:x>0.64506</cdr:x>
      <cdr:y>0.33435</cdr:y>
    </cdr:to>
    <cdr:sp macro="" textlink="">
      <cdr:nvSpPr>
        <cdr:cNvPr id="11268" name="2 CuadroTexto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477650" y="1495613"/>
          <a:ext cx="496888" cy="300563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8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vertOverflow="clip" wrap="square" lIns="36576" tIns="36576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s-PE" sz="1400" b="1" i="0" u="none" strike="noStrike" baseline="0">
              <a:solidFill>
                <a:srgbClr val="FF0000"/>
              </a:solidFill>
              <a:latin typeface="Calibri"/>
            </a:rPr>
            <a:t>29%</a:t>
          </a:r>
          <a:endParaRPr lang="es-PE" sz="1400" b="0" i="0" u="none" strike="noStrike" baseline="0">
            <a:solidFill>
              <a:srgbClr val="000000"/>
            </a:solidFill>
            <a:latin typeface="Calibri"/>
          </a:endParaRPr>
        </a:p>
        <a:p xmlns:a="http://schemas.openxmlformats.org/drawingml/2006/main">
          <a:pPr algn="l" rtl="0">
            <a:defRPr sz="1000"/>
          </a:pPr>
          <a:endParaRPr lang="es-PE" sz="1400" b="0" i="0" u="none" strike="noStrike" baseline="0">
            <a:solidFill>
              <a:srgbClr val="000000"/>
            </a:solidFill>
            <a:latin typeface="Calibri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0CC9-E81A-47DB-9B21-A39373681F01}" type="datetimeFigureOut">
              <a:rPr lang="es-PE" smtClean="0"/>
              <a:t>26/09/2017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1EA63-3260-42DC-83DC-FF231881BE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938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0CC9-E81A-47DB-9B21-A39373681F01}" type="datetimeFigureOut">
              <a:rPr lang="es-PE" smtClean="0"/>
              <a:t>26/09/2017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1EA63-3260-42DC-83DC-FF231881BE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79527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0CC9-E81A-47DB-9B21-A39373681F01}" type="datetimeFigureOut">
              <a:rPr lang="es-PE" smtClean="0"/>
              <a:t>26/09/2017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1EA63-3260-42DC-83DC-FF231881BE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6595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0CC9-E81A-47DB-9B21-A39373681F01}" type="datetimeFigureOut">
              <a:rPr lang="es-PE" smtClean="0"/>
              <a:t>26/09/2017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1EA63-3260-42DC-83DC-FF231881BE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222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0CC9-E81A-47DB-9B21-A39373681F01}" type="datetimeFigureOut">
              <a:rPr lang="es-PE" smtClean="0"/>
              <a:t>26/09/2017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1EA63-3260-42DC-83DC-FF231881BE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515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0CC9-E81A-47DB-9B21-A39373681F01}" type="datetimeFigureOut">
              <a:rPr lang="es-PE" smtClean="0"/>
              <a:t>26/09/2017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1EA63-3260-42DC-83DC-FF231881BE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5919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0CC9-E81A-47DB-9B21-A39373681F01}" type="datetimeFigureOut">
              <a:rPr lang="es-PE" smtClean="0"/>
              <a:t>26/09/2017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1EA63-3260-42DC-83DC-FF231881BE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6843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0CC9-E81A-47DB-9B21-A39373681F01}" type="datetimeFigureOut">
              <a:rPr lang="es-PE" smtClean="0"/>
              <a:t>26/09/2017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1EA63-3260-42DC-83DC-FF231881BE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80843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0CC9-E81A-47DB-9B21-A39373681F01}" type="datetimeFigureOut">
              <a:rPr lang="es-PE" smtClean="0"/>
              <a:t>26/09/2017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1EA63-3260-42DC-83DC-FF231881BE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00729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0CC9-E81A-47DB-9B21-A39373681F01}" type="datetimeFigureOut">
              <a:rPr lang="es-PE" smtClean="0"/>
              <a:t>26/09/2017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1EA63-3260-42DC-83DC-FF231881BE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699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0CC9-E81A-47DB-9B21-A39373681F01}" type="datetimeFigureOut">
              <a:rPr lang="es-PE" smtClean="0"/>
              <a:t>26/09/2017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1EA63-3260-42DC-83DC-FF231881BE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112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50CC9-E81A-47DB-9B21-A39373681F01}" type="datetimeFigureOut">
              <a:rPr lang="es-PE" smtClean="0"/>
              <a:t>26/09/2017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1EA63-3260-42DC-83DC-FF231881BE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9544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2431449"/>
              </p:ext>
            </p:extLst>
          </p:nvPr>
        </p:nvGraphicFramePr>
        <p:xfrm>
          <a:off x="611560" y="260648"/>
          <a:ext cx="7200800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ángulo 16"/>
          <p:cNvSpPr/>
          <p:nvPr/>
        </p:nvSpPr>
        <p:spPr>
          <a:xfrm>
            <a:off x="283560" y="4581128"/>
            <a:ext cx="8640960" cy="203921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s-PR" sz="16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COMENTARIOS</a:t>
            </a:r>
            <a:endParaRPr lang="es-PR" sz="1600" dirty="0">
              <a:solidFill>
                <a:srgbClr val="C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 fontAlgn="auto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Verdana" panose="020B0604030504040204" pitchFamily="34" charset="0"/>
              <a:buChar char="-"/>
              <a:defRPr/>
            </a:pPr>
            <a:r>
              <a:rPr lang="es-PR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El ingreso a Diciembre 2017 solo corresponde al 74 % de lo Presupuestado.</a:t>
            </a:r>
          </a:p>
          <a:p>
            <a:pPr marL="342900" indent="-342900" algn="just" fontAlgn="auto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Verdana" panose="020B0604030504040204" pitchFamily="34" charset="0"/>
              <a:buChar char="-"/>
              <a:defRPr/>
            </a:pPr>
            <a:r>
              <a:rPr lang="es-PR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Los gastos a Diciembre de 2017 corresponden solo 80% del Ingreso a Diciembre 2017, teniendo un saldo de 20% adicional para gastar hast</a:t>
            </a:r>
            <a:r>
              <a:rPr lang="es-PR" sz="1600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s-PR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final de año. </a:t>
            </a:r>
          </a:p>
          <a:p>
            <a:pPr marL="342900" indent="-342900" algn="just" fontAlgn="auto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Verdana" panose="020B0604030504040204" pitchFamily="34" charset="0"/>
              <a:buChar char="-"/>
              <a:defRPr/>
            </a:pPr>
            <a:r>
              <a:rPr lang="es-PR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A junio de 2017 se tenia un saldo S/.620 000.00 </a:t>
            </a:r>
            <a:r>
              <a:rPr lang="es-PR" sz="16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aprox</a:t>
            </a:r>
            <a:r>
              <a:rPr lang="es-PR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, con la promulgación del DS 179-2017-EF, los Recursos Directamente Recaudados por IIAP al 31 diciembre de 2016 pasaron hacer parte del Tesoro Publico del Estado, restándonos un total de S/. 596 162.00  </a:t>
            </a:r>
            <a:endParaRPr lang="es-PR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502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16"/>
          <p:cNvSpPr/>
          <p:nvPr/>
        </p:nvSpPr>
        <p:spPr>
          <a:xfrm>
            <a:off x="283560" y="4581128"/>
            <a:ext cx="8640960" cy="98533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s-PR" sz="16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COMENTARIOS</a:t>
            </a:r>
            <a:endParaRPr lang="es-PR" sz="1600" dirty="0">
              <a:solidFill>
                <a:srgbClr val="C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 fontAlgn="auto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Verdana" panose="020B0604030504040204" pitchFamily="34" charset="0"/>
              <a:buChar char="-"/>
              <a:defRPr/>
            </a:pPr>
            <a:r>
              <a:rPr lang="es-PR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El ingreso a Diciembre 2017 solo corresponde al 74 % de lo Presupuestado.</a:t>
            </a:r>
          </a:p>
          <a:p>
            <a:pPr marL="342900" indent="-342900" algn="just" fontAlgn="auto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Verdana" panose="020B0604030504040204" pitchFamily="34" charset="0"/>
              <a:buChar char="-"/>
              <a:defRPr/>
            </a:pPr>
            <a:r>
              <a:rPr lang="es-PR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Los gastos a Diciembre de 2017 corresponden solo 80% del Ingreso a Diciembre 2017, teniendo un</a:t>
            </a:r>
            <a:endParaRPr lang="es-PR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6587843"/>
              </p:ext>
            </p:extLst>
          </p:nvPr>
        </p:nvGraphicFramePr>
        <p:xfrm>
          <a:off x="755576" y="116632"/>
          <a:ext cx="7560840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65146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16"/>
          <p:cNvSpPr/>
          <p:nvPr/>
        </p:nvSpPr>
        <p:spPr>
          <a:xfrm>
            <a:off x="273328" y="5445224"/>
            <a:ext cx="8640960" cy="98533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s-PR" sz="16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COMENTARIOS</a:t>
            </a:r>
            <a:endParaRPr lang="es-PR" sz="1600" dirty="0">
              <a:solidFill>
                <a:srgbClr val="C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 fontAlgn="auto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Verdana" panose="020B0604030504040204" pitchFamily="34" charset="0"/>
              <a:buChar char="-"/>
              <a:defRPr/>
            </a:pPr>
            <a:r>
              <a:rPr lang="es-PR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El ingreso a Diciembre 2017 solo corresponde al 74 % de lo Presupuestado.</a:t>
            </a:r>
          </a:p>
          <a:p>
            <a:pPr marL="342900" indent="-342900" algn="just" fontAlgn="auto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Verdana" panose="020B0604030504040204" pitchFamily="34" charset="0"/>
              <a:buChar char="-"/>
              <a:defRPr/>
            </a:pPr>
            <a:r>
              <a:rPr lang="es-PR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Los gastos a Diciembre de 2017 corresponden solo 80% del Ingreso a Diciembre 2017, teniendo un</a:t>
            </a:r>
            <a:endParaRPr lang="es-PR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4303697"/>
              </p:ext>
            </p:extLst>
          </p:nvPr>
        </p:nvGraphicFramePr>
        <p:xfrm>
          <a:off x="1187624" y="260648"/>
          <a:ext cx="6984776" cy="489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8446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16"/>
          <p:cNvSpPr/>
          <p:nvPr/>
        </p:nvSpPr>
        <p:spPr>
          <a:xfrm>
            <a:off x="179512" y="5301208"/>
            <a:ext cx="8640960" cy="98533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s-PR" sz="16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COMENTARIOS</a:t>
            </a:r>
            <a:endParaRPr lang="es-PR" sz="1600" dirty="0">
              <a:solidFill>
                <a:srgbClr val="C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 fontAlgn="auto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Verdana" panose="020B0604030504040204" pitchFamily="34" charset="0"/>
              <a:buChar char="-"/>
              <a:defRPr/>
            </a:pPr>
            <a:r>
              <a:rPr lang="es-PR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El ingreso a Diciembre 2017 solo corresponde al 74 % de lo Presupuestado.</a:t>
            </a:r>
          </a:p>
          <a:p>
            <a:pPr marL="342900" indent="-342900" algn="just" fontAlgn="auto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Verdana" panose="020B0604030504040204" pitchFamily="34" charset="0"/>
              <a:buChar char="-"/>
              <a:defRPr/>
            </a:pPr>
            <a:r>
              <a:rPr lang="es-PR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Los gastos a Diciembre de 2017 corresponden solo 80% del Ingreso a Diciembre 2017, teniendo un</a:t>
            </a:r>
            <a:endParaRPr lang="es-PR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2798872"/>
              </p:ext>
            </p:extLst>
          </p:nvPr>
        </p:nvGraphicFramePr>
        <p:xfrm>
          <a:off x="1043608" y="260647"/>
          <a:ext cx="7344816" cy="48131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8446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16"/>
          <p:cNvSpPr/>
          <p:nvPr/>
        </p:nvSpPr>
        <p:spPr>
          <a:xfrm>
            <a:off x="179512" y="5545940"/>
            <a:ext cx="8640960" cy="98533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s-PR" sz="16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COMENTARIOS</a:t>
            </a:r>
            <a:endParaRPr lang="es-PR" sz="1600" dirty="0">
              <a:solidFill>
                <a:srgbClr val="C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 fontAlgn="auto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Verdana" panose="020B0604030504040204" pitchFamily="34" charset="0"/>
              <a:buChar char="-"/>
              <a:defRPr/>
            </a:pPr>
            <a:r>
              <a:rPr lang="es-PR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El ingreso a Diciembre 2017 solo corresponde al 74 % de lo Presupuestado.</a:t>
            </a:r>
          </a:p>
          <a:p>
            <a:pPr marL="342900" indent="-342900" algn="just" fontAlgn="auto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Verdana" panose="020B0604030504040204" pitchFamily="34" charset="0"/>
              <a:buChar char="-"/>
              <a:defRPr/>
            </a:pPr>
            <a:r>
              <a:rPr lang="es-PR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Los gastos a Diciembre de 2017 corresponden solo 80% del Ingreso a Diciembre 2017, teniendo un</a:t>
            </a:r>
            <a:endParaRPr lang="es-PR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6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2959469"/>
              </p:ext>
            </p:extLst>
          </p:nvPr>
        </p:nvGraphicFramePr>
        <p:xfrm>
          <a:off x="-10533" y="0"/>
          <a:ext cx="9191045" cy="5157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8446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189427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343</Words>
  <Application>Microsoft Office PowerPoint</Application>
  <PresentationFormat>Presentación en pantalla 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R-Cardenas-NA</dc:creator>
  <cp:lastModifiedBy>R-Cardenas-NA</cp:lastModifiedBy>
  <cp:revision>8</cp:revision>
  <dcterms:created xsi:type="dcterms:W3CDTF">2017-09-26T16:43:05Z</dcterms:created>
  <dcterms:modified xsi:type="dcterms:W3CDTF">2017-09-26T18:04:55Z</dcterms:modified>
</cp:coreProperties>
</file>