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4"/>
  </p:sldMasterIdLst>
  <p:notesMasterIdLst>
    <p:notesMasterId r:id="rId18"/>
  </p:notesMasterIdLst>
  <p:handoutMasterIdLst>
    <p:handoutMasterId r:id="rId19"/>
  </p:handoutMasterIdLst>
  <p:sldIdLst>
    <p:sldId id="295" r:id="rId5"/>
    <p:sldId id="334" r:id="rId6"/>
    <p:sldId id="2147474046" r:id="rId7"/>
    <p:sldId id="2147474045" r:id="rId8"/>
    <p:sldId id="337" r:id="rId9"/>
    <p:sldId id="274" r:id="rId10"/>
    <p:sldId id="277" r:id="rId11"/>
    <p:sldId id="2147474047" r:id="rId12"/>
    <p:sldId id="2147474048" r:id="rId13"/>
    <p:sldId id="2147474049" r:id="rId14"/>
    <p:sldId id="2147474050" r:id="rId15"/>
    <p:sldId id="2147474051" r:id="rId16"/>
    <p:sldId id="257" r:id="rId17"/>
  </p:sldIdLst>
  <p:sldSz cx="9144000" cy="6858000" type="screen4x3"/>
  <p:notesSz cx="6797675" cy="9926638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38D0F0A-DE05-4A42-9708-06B99D495EB7}">
          <p14:sldIdLst>
            <p14:sldId id="295"/>
            <p14:sldId id="334"/>
            <p14:sldId id="2147474046"/>
            <p14:sldId id="2147474045"/>
            <p14:sldId id="337"/>
            <p14:sldId id="274"/>
            <p14:sldId id="277"/>
            <p14:sldId id="2147474047"/>
            <p14:sldId id="2147474048"/>
            <p14:sldId id="2147474049"/>
            <p14:sldId id="2147474050"/>
            <p14:sldId id="2147474051"/>
          </p14:sldIdLst>
        </p14:section>
        <p14:section name="Fin" id="{9CF3C226-B334-4E16-8AF2-95D0DE59AB66}">
          <p14:sldIdLst>
            <p14:sldId id="25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799" userDrawn="1">
          <p15:clr>
            <a:srgbClr val="A4A3A4"/>
          </p15:clr>
        </p15:guide>
        <p15:guide id="2" pos="249" userDrawn="1">
          <p15:clr>
            <a:srgbClr val="A4A3A4"/>
          </p15:clr>
        </p15:guide>
        <p15:guide id="3" pos="551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4A1E"/>
    <a:srgbClr val="CCAA00"/>
    <a:srgbClr val="FFD700"/>
    <a:srgbClr val="8A8A8A"/>
    <a:srgbClr val="C0C0C0"/>
    <a:srgbClr val="666666"/>
    <a:srgbClr val="BC9D00"/>
    <a:srgbClr val="888888"/>
    <a:srgbClr val="B87333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00" autoAdjust="0"/>
    <p:restoredTop sz="86925" autoAdjust="0"/>
  </p:normalViewPr>
  <p:slideViewPr>
    <p:cSldViewPr>
      <p:cViewPr varScale="1">
        <p:scale>
          <a:sx n="138" d="100"/>
          <a:sy n="138" d="100"/>
        </p:scale>
        <p:origin x="2838" y="126"/>
      </p:cViewPr>
      <p:guideLst>
        <p:guide orient="horz" pos="799"/>
        <p:guide pos="249"/>
        <p:guide pos="551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4B7E6F-32B6-4D71-B377-734A03E6F81B}" type="datetimeFigureOut">
              <a:rPr lang="es-ES" smtClean="0"/>
              <a:t>18/10/2025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ED2714-3170-454D-BDE7-33312AC0515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403692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6DFC6-7D9C-4B63-B8DE-A4BEF9511721}" type="datetimeFigureOut">
              <a:rPr lang="en-US" smtClean="0"/>
              <a:t>10/18/2025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1241425"/>
            <a:ext cx="44672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F8B64C-EDD0-41C9-AB7F-26F0E93D38A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6416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35ee5cc475b_0_15:notes"/>
          <p:cNvSpPr txBox="1">
            <a:spLocks noGrp="1"/>
          </p:cNvSpPr>
          <p:nvPr>
            <p:ph type="body" idx="1"/>
          </p:nvPr>
        </p:nvSpPr>
        <p:spPr>
          <a:xfrm>
            <a:off x="679450" y="4776788"/>
            <a:ext cx="5438700" cy="3908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g35ee5cc475b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1241425"/>
            <a:ext cx="44672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35ee5cc475b_0_63:notes"/>
          <p:cNvSpPr txBox="1">
            <a:spLocks noGrp="1"/>
          </p:cNvSpPr>
          <p:nvPr>
            <p:ph type="body" idx="1"/>
          </p:nvPr>
        </p:nvSpPr>
        <p:spPr>
          <a:xfrm>
            <a:off x="679450" y="4776788"/>
            <a:ext cx="5438700" cy="3908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g35ee5cc475b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1241425"/>
            <a:ext cx="44672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>
          <a:extLst>
            <a:ext uri="{FF2B5EF4-FFF2-40B4-BE49-F238E27FC236}">
              <a16:creationId xmlns:a16="http://schemas.microsoft.com/office/drawing/2014/main" id="{CD0B40A9-3560-4B1C-94B2-660B9D38ED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35ee5cc475b_0_63:notes">
            <a:extLst>
              <a:ext uri="{FF2B5EF4-FFF2-40B4-BE49-F238E27FC236}">
                <a16:creationId xmlns:a16="http://schemas.microsoft.com/office/drawing/2014/main" id="{6C76EB00-FE97-FEAB-45F0-2D7478C7C5A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9450" y="4776788"/>
            <a:ext cx="5438700" cy="3908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g35ee5cc475b_0_63:notes">
            <a:extLst>
              <a:ext uri="{FF2B5EF4-FFF2-40B4-BE49-F238E27FC236}">
                <a16:creationId xmlns:a16="http://schemas.microsoft.com/office/drawing/2014/main" id="{1AB3473E-D141-7579-2F76-1300EBC8F28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1241425"/>
            <a:ext cx="44672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799108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>
          <a:extLst>
            <a:ext uri="{FF2B5EF4-FFF2-40B4-BE49-F238E27FC236}">
              <a16:creationId xmlns:a16="http://schemas.microsoft.com/office/drawing/2014/main" id="{162F28DF-32F7-2CF4-468A-FC56279347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35ee5cc475b_0_63:notes">
            <a:extLst>
              <a:ext uri="{FF2B5EF4-FFF2-40B4-BE49-F238E27FC236}">
                <a16:creationId xmlns:a16="http://schemas.microsoft.com/office/drawing/2014/main" id="{087864BA-5345-135A-C1FE-72C8E3453A6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9450" y="4776788"/>
            <a:ext cx="5438700" cy="3908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s-E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Capa de bronce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(): Ingiere datos sin procesar del almacenamiento en la nube, Kafka y Salesforce. Aquí no se realiza ninguna limpieza ni validación de </a:t>
            </a:r>
            <a:r>
              <a:rPr lang="es-E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datos.ops.bronze</a:t>
            </a:r>
            <a:endParaRPr lang="es-E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E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Capa de plata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(): la limpieza y validación de datos se realizan en esta capa. </a:t>
            </a:r>
            <a:r>
              <a:rPr lang="es-E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ops.silver</a:t>
            </a:r>
            <a:endParaRPr lang="es-E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Los datos sobre clientes y transacciones se limpian eliminando valores NULL y poniendo en cuarentena los registros no válidos. Estos conjuntos de datos se unen en un nuevo conjunto de datos llamado . Los científicos de datos pueden usar este conjunto de datos para análisis </a:t>
            </a:r>
            <a:r>
              <a:rPr lang="es-E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predictivos.customer_transactions</a:t>
            </a:r>
            <a:endParaRPr lang="es-E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Del mismo modo, las cuentas y los conjuntos de datos de oportunidades de Salesforce se unen para crear , que se mejora con la información de la </a:t>
            </a:r>
            <a:r>
              <a:rPr lang="es-E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cuenta.account_opportunities</a:t>
            </a:r>
            <a:endParaRPr lang="es-E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Los datos se limpian en un conjunto de datos llamado .</a:t>
            </a:r>
            <a:r>
              <a:rPr lang="es-E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leads_rawleads_cleaned</a:t>
            </a:r>
            <a:endParaRPr lang="es-E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s-E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Capa dorada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(): Esta capa está diseñada para usuarios empresariales. Contiene menos conjuntos de datos que plata y bronce. </a:t>
            </a:r>
            <a:r>
              <a:rPr lang="es-E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ops.gold</a:t>
            </a:r>
            <a:endParaRPr lang="es-E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s-E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customer_spending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Gasto medio y total de cada cliente.</a:t>
            </a:r>
          </a:p>
          <a:p>
            <a:pPr lvl="1"/>
            <a:r>
              <a:rPr lang="es-E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account_performance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Rendimiento diario de cada cuenta.</a:t>
            </a:r>
          </a:p>
          <a:p>
            <a:pPr lvl="1"/>
            <a:r>
              <a:rPr lang="es-E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sales_pipeline_summary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Información sobre el pipeline de ventas de un extremo a otro.</a:t>
            </a:r>
          </a:p>
          <a:p>
            <a:pPr lvl="1"/>
            <a:r>
              <a:rPr lang="es-E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business_summary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Información altamente agregada para el personal ejecutivo.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00" name="Google Shape;300;g35ee5cc475b_0_63:notes">
            <a:extLst>
              <a:ext uri="{FF2B5EF4-FFF2-40B4-BE49-F238E27FC236}">
                <a16:creationId xmlns:a16="http://schemas.microsoft.com/office/drawing/2014/main" id="{A9711F62-0CF8-5F12-FC31-681A181FAA8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1241425"/>
            <a:ext cx="44672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779471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>
          <a:extLst>
            <a:ext uri="{FF2B5EF4-FFF2-40B4-BE49-F238E27FC236}">
              <a16:creationId xmlns:a16="http://schemas.microsoft.com/office/drawing/2014/main" id="{F85D675C-5610-0CDE-8034-2DAE0DF5DC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35ee5cc475b_0_63:notes">
            <a:extLst>
              <a:ext uri="{FF2B5EF4-FFF2-40B4-BE49-F238E27FC236}">
                <a16:creationId xmlns:a16="http://schemas.microsoft.com/office/drawing/2014/main" id="{D4CBC312-F9F4-5207-4E1C-791CC40CFAA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9450" y="4776788"/>
            <a:ext cx="5438700" cy="3908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g35ee5cc475b_0_63:notes">
            <a:extLst>
              <a:ext uri="{FF2B5EF4-FFF2-40B4-BE49-F238E27FC236}">
                <a16:creationId xmlns:a16="http://schemas.microsoft.com/office/drawing/2014/main" id="{2BBCED17-E18E-5D18-3AFD-3B1C0F90CC1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1241425"/>
            <a:ext cx="44672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780037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>
          <a:extLst>
            <a:ext uri="{FF2B5EF4-FFF2-40B4-BE49-F238E27FC236}">
              <a16:creationId xmlns:a16="http://schemas.microsoft.com/office/drawing/2014/main" id="{0B51B35A-739B-3E8F-C379-B618D5156D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35ee5cc475b_0_63:notes">
            <a:extLst>
              <a:ext uri="{FF2B5EF4-FFF2-40B4-BE49-F238E27FC236}">
                <a16:creationId xmlns:a16="http://schemas.microsoft.com/office/drawing/2014/main" id="{0615E589-D4DB-A8F6-97CE-D89E462065E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9450" y="4776788"/>
            <a:ext cx="5438700" cy="3908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g35ee5cc475b_0_63:notes">
            <a:extLst>
              <a:ext uri="{FF2B5EF4-FFF2-40B4-BE49-F238E27FC236}">
                <a16:creationId xmlns:a16="http://schemas.microsoft.com/office/drawing/2014/main" id="{A6F6B0EB-2838-510C-0E94-A65CD0AE6ED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1241425"/>
            <a:ext cx="44672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664016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>
          <a:extLst>
            <a:ext uri="{FF2B5EF4-FFF2-40B4-BE49-F238E27FC236}">
              <a16:creationId xmlns:a16="http://schemas.microsoft.com/office/drawing/2014/main" id="{E25AC038-E795-BE7A-EEB9-F19F97882B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35ee5cc475b_0_63:notes">
            <a:extLst>
              <a:ext uri="{FF2B5EF4-FFF2-40B4-BE49-F238E27FC236}">
                <a16:creationId xmlns:a16="http://schemas.microsoft.com/office/drawing/2014/main" id="{32E8D839-582A-BC28-0211-9360A75F846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9450" y="4776788"/>
            <a:ext cx="5438700" cy="3908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g35ee5cc475b_0_63:notes">
            <a:extLst>
              <a:ext uri="{FF2B5EF4-FFF2-40B4-BE49-F238E27FC236}">
                <a16:creationId xmlns:a16="http://schemas.microsoft.com/office/drawing/2014/main" id="{1EFADA3D-C8E5-D94E-643A-1AA7F29044A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1241425"/>
            <a:ext cx="44672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723112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697DD6-C3EF-4EDC-A764-DBBB13B38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44B237E-3366-49DC-A5B2-875AB14CB4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13 Rectángulo">
            <a:extLst>
              <a:ext uri="{FF2B5EF4-FFF2-40B4-BE49-F238E27FC236}">
                <a16:creationId xmlns:a16="http://schemas.microsoft.com/office/drawing/2014/main" id="{D6C32259-CF4F-40D9-87EA-B3A647A1591D}"/>
              </a:ext>
            </a:extLst>
          </p:cNvPr>
          <p:cNvSpPr/>
          <p:nvPr userDrawn="1"/>
        </p:nvSpPr>
        <p:spPr>
          <a:xfrm>
            <a:off x="0" y="6179372"/>
            <a:ext cx="9144000" cy="692696"/>
          </a:xfrm>
          <a:prstGeom prst="rect">
            <a:avLst/>
          </a:prstGeom>
          <a:solidFill>
            <a:srgbClr val="0035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8" name="Picture 4" descr="http://www.ceste.es/wp-content/uploads/2016/06/CESTE-Diamante.png">
            <a:extLst>
              <a:ext uri="{FF2B5EF4-FFF2-40B4-BE49-F238E27FC236}">
                <a16:creationId xmlns:a16="http://schemas.microsoft.com/office/drawing/2014/main" id="{B3E2DF03-2CE7-4A9C-A771-591251BBF9A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259632" y="5883964"/>
            <a:ext cx="602632" cy="604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19 Imagen" descr="CESTE blanco estrella roja sin coletilla.png">
            <a:extLst>
              <a:ext uri="{FF2B5EF4-FFF2-40B4-BE49-F238E27FC236}">
                <a16:creationId xmlns:a16="http://schemas.microsoft.com/office/drawing/2014/main" id="{AE4FCCDC-943C-4720-9545-D9B580615FA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452320" y="6184800"/>
            <a:ext cx="1368152" cy="654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577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5EA877-320E-4E53-A0C7-FC3A97FFA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62BCAAD-0433-4C53-959E-D88902C1DF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196752"/>
            <a:ext cx="3867150" cy="4351338"/>
          </a:xfrm>
        </p:spPr>
        <p:txBody>
          <a:bodyPr/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45E6915-382E-4217-ACD9-6D01360622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196752"/>
            <a:ext cx="386715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8" name="13 Rectángulo">
            <a:extLst>
              <a:ext uri="{FF2B5EF4-FFF2-40B4-BE49-F238E27FC236}">
                <a16:creationId xmlns:a16="http://schemas.microsoft.com/office/drawing/2014/main" id="{C0036AAF-5A53-4151-90BE-48F07F7AB8C7}"/>
              </a:ext>
            </a:extLst>
          </p:cNvPr>
          <p:cNvSpPr/>
          <p:nvPr userDrawn="1"/>
        </p:nvSpPr>
        <p:spPr>
          <a:xfrm>
            <a:off x="0" y="6179372"/>
            <a:ext cx="9144000" cy="692696"/>
          </a:xfrm>
          <a:prstGeom prst="rect">
            <a:avLst/>
          </a:prstGeom>
          <a:solidFill>
            <a:srgbClr val="0035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9" name="Picture 4" descr="http://www.ceste.es/wp-content/uploads/2016/06/CESTE-Diamante.png">
            <a:extLst>
              <a:ext uri="{FF2B5EF4-FFF2-40B4-BE49-F238E27FC236}">
                <a16:creationId xmlns:a16="http://schemas.microsoft.com/office/drawing/2014/main" id="{B0E4B335-D332-4E06-AE4D-5E17D86033F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259632" y="5883964"/>
            <a:ext cx="602632" cy="604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19 Imagen" descr="CESTE blanco estrella roja sin coletilla.png">
            <a:extLst>
              <a:ext uri="{FF2B5EF4-FFF2-40B4-BE49-F238E27FC236}">
                <a16:creationId xmlns:a16="http://schemas.microsoft.com/office/drawing/2014/main" id="{13C02505-FECE-4A29-9F34-42CD3910D90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452320" y="6184800"/>
            <a:ext cx="1368152" cy="654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249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4EEDE8-238D-431B-9E02-ECEA5C508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543595"/>
          </a:xfrm>
        </p:spPr>
        <p:txBody>
          <a:bodyPr/>
          <a:lstStyle/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94FC885-D21E-4C6F-92A4-7DF46EB72A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152748"/>
            <a:ext cx="3868737" cy="692076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dirty="0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6430F69-62A4-47BE-B8E1-BDB77F91F1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976660"/>
            <a:ext cx="386873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336B7D7-2137-443B-B8F2-2827DBA756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152748"/>
            <a:ext cx="3887788" cy="692076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dirty="0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A41CAA0-A338-4726-AD36-E9CAB2E329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976660"/>
            <a:ext cx="38877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0" name="13 Rectángulo">
            <a:extLst>
              <a:ext uri="{FF2B5EF4-FFF2-40B4-BE49-F238E27FC236}">
                <a16:creationId xmlns:a16="http://schemas.microsoft.com/office/drawing/2014/main" id="{CADFFFF2-D07E-48B3-B746-4C1E4E0D3EE7}"/>
              </a:ext>
            </a:extLst>
          </p:cNvPr>
          <p:cNvSpPr/>
          <p:nvPr userDrawn="1"/>
        </p:nvSpPr>
        <p:spPr>
          <a:xfrm>
            <a:off x="0" y="6179372"/>
            <a:ext cx="9144000" cy="692696"/>
          </a:xfrm>
          <a:prstGeom prst="rect">
            <a:avLst/>
          </a:prstGeom>
          <a:solidFill>
            <a:srgbClr val="0035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1" name="Picture 4" descr="http://www.ceste.es/wp-content/uploads/2016/06/CESTE-Diamante.png">
            <a:extLst>
              <a:ext uri="{FF2B5EF4-FFF2-40B4-BE49-F238E27FC236}">
                <a16:creationId xmlns:a16="http://schemas.microsoft.com/office/drawing/2014/main" id="{926C383A-DA23-4774-90AB-96458016A66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259632" y="5883964"/>
            <a:ext cx="602632" cy="604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19 Imagen" descr="CESTE blanco estrella roja sin coletilla.png">
            <a:extLst>
              <a:ext uri="{FF2B5EF4-FFF2-40B4-BE49-F238E27FC236}">
                <a16:creationId xmlns:a16="http://schemas.microsoft.com/office/drawing/2014/main" id="{372DB351-4074-41B1-8D78-45083290FCE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7452320" y="6184800"/>
            <a:ext cx="1368152" cy="654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715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2334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E6F0CB5-4C9C-47CC-9AC6-73C1D182B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5435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08939DD-6314-46C2-B153-796562A400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124744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2572454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7" r:id="rId2"/>
    <p:sldLayoutId id="2147483658" r:id="rId3"/>
    <p:sldLayoutId id="2147483659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jpe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Una mujer en frente de laptop&#10;&#10;Descripción generada automáticamente">
            <a:extLst>
              <a:ext uri="{FF2B5EF4-FFF2-40B4-BE49-F238E27FC236}">
                <a16:creationId xmlns:a16="http://schemas.microsoft.com/office/drawing/2014/main" id="{1B2DE7D5-11AB-4593-8E63-D175747460F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3" r="9979"/>
          <a:stretch/>
        </p:blipFill>
        <p:spPr>
          <a:xfrm>
            <a:off x="0" y="-20033"/>
            <a:ext cx="9144000" cy="6905417"/>
          </a:xfrm>
          <a:prstGeom prst="rect">
            <a:avLst/>
          </a:prstGeom>
        </p:spPr>
      </p:pic>
      <p:sp>
        <p:nvSpPr>
          <p:cNvPr id="5" name="12 Rectángulo">
            <a:extLst>
              <a:ext uri="{FF2B5EF4-FFF2-40B4-BE49-F238E27FC236}">
                <a16:creationId xmlns:a16="http://schemas.microsoft.com/office/drawing/2014/main" id="{16DA3BB4-B192-47D7-B785-553D283516FF}"/>
              </a:ext>
            </a:extLst>
          </p:cNvPr>
          <p:cNvSpPr/>
          <p:nvPr/>
        </p:nvSpPr>
        <p:spPr>
          <a:xfrm>
            <a:off x="1282604" y="519466"/>
            <a:ext cx="3816424" cy="2549494"/>
          </a:xfrm>
          <a:prstGeom prst="rect">
            <a:avLst/>
          </a:prstGeom>
          <a:solidFill>
            <a:srgbClr val="003594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739E4FC8-D959-4548-BC2D-FFB66F30D630}"/>
              </a:ext>
            </a:extLst>
          </p:cNvPr>
          <p:cNvGrpSpPr/>
          <p:nvPr/>
        </p:nvGrpSpPr>
        <p:grpSpPr>
          <a:xfrm>
            <a:off x="1358758" y="1068907"/>
            <a:ext cx="4365370" cy="1915534"/>
            <a:chOff x="560503" y="937402"/>
            <a:chExt cx="4365370" cy="1915534"/>
          </a:xfrm>
        </p:grpSpPr>
        <p:sp>
          <p:nvSpPr>
            <p:cNvPr id="7" name="1 Título">
              <a:extLst>
                <a:ext uri="{FF2B5EF4-FFF2-40B4-BE49-F238E27FC236}">
                  <a16:creationId xmlns:a16="http://schemas.microsoft.com/office/drawing/2014/main" id="{69E1C32A-6BA1-4445-86AA-71F7AA080899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560503" y="937402"/>
              <a:ext cx="4365370" cy="581961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algn="l">
                <a:defRPr sz="3600" b="1">
                  <a:solidFill>
                    <a:schemeClr val="bg1"/>
                  </a:solidFill>
                  <a:latin typeface="+mn-lt"/>
                  <a:cs typeface="Arial" pitchFamily="34" charset="0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36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j-ea"/>
                  <a:cs typeface="Arial" pitchFamily="34" charset="0"/>
                </a:rPr>
                <a:t>CESTE</a:t>
              </a:r>
            </a:p>
          </p:txBody>
        </p:sp>
        <p:sp>
          <p:nvSpPr>
            <p:cNvPr id="8" name="2 Subtítulo">
              <a:extLst>
                <a:ext uri="{FF2B5EF4-FFF2-40B4-BE49-F238E27FC236}">
                  <a16:creationId xmlns:a16="http://schemas.microsoft.com/office/drawing/2014/main" id="{52C02F8F-E868-4CC8-9231-CE3B8698C2ED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560503" y="2383459"/>
              <a:ext cx="4365370" cy="469477"/>
            </a:xfrm>
            <a:prstGeom prst="rect">
              <a:avLst/>
            </a:prstGeom>
          </p:spPr>
          <p:txBody>
            <a:bodyPr>
              <a:normAutofit/>
            </a:bodyPr>
            <a:lstStyle>
              <a:lvl1pPr marL="0" indent="0" algn="l">
                <a:buNone/>
                <a:defRPr sz="2000" baseline="0">
                  <a:solidFill>
                    <a:schemeClr val="bg1"/>
                  </a:solidFill>
                  <a:latin typeface="+mn-lt"/>
                  <a:cs typeface="Arial" pitchFamily="34" charset="0"/>
                </a:defRPr>
              </a:lvl1pPr>
              <a:lvl2pPr marL="457200" indent="0" algn="ctr">
                <a:buNone/>
                <a:defRPr>
                  <a:solidFill>
                    <a:schemeClr val="tx1">
                      <a:tint val="75000"/>
                    </a:schemeClr>
                  </a:solidFill>
                </a:defRPr>
              </a:lvl2pPr>
              <a:lvl3pPr marL="914400" indent="0" algn="ctr">
                <a:buNone/>
                <a:defRPr>
                  <a:solidFill>
                    <a:schemeClr val="tx1">
                      <a:tint val="75000"/>
                    </a:schemeClr>
                  </a:solidFill>
                </a:defRPr>
              </a:lvl3pPr>
              <a:lvl4pPr marL="1371600" indent="0" algn="ctr">
                <a:buNone/>
                <a:defRPr>
                  <a:solidFill>
                    <a:schemeClr val="tx1">
                      <a:tint val="75000"/>
                    </a:schemeClr>
                  </a:solidFill>
                </a:defRPr>
              </a:lvl4pPr>
              <a:lvl5pPr marL="1828800" indent="0" algn="ctr">
                <a:buNone/>
                <a:defRPr>
                  <a:solidFill>
                    <a:schemeClr val="tx1">
                      <a:tint val="75000"/>
                    </a:schemeClr>
                  </a:solidFill>
                </a:defRPr>
              </a:lvl5pPr>
              <a:lvl6pPr marL="2286000" indent="0" algn="ctr">
                <a:buNone/>
                <a:defRPr>
                  <a:solidFill>
                    <a:schemeClr val="tx1">
                      <a:tint val="75000"/>
                    </a:schemeClr>
                  </a:solidFill>
                </a:defRPr>
              </a:lvl6pPr>
              <a:lvl7pPr marL="2743200" indent="0" algn="ctr">
                <a:buNone/>
                <a:defRPr>
                  <a:solidFill>
                    <a:schemeClr val="tx1">
                      <a:tint val="75000"/>
                    </a:schemeClr>
                  </a:solidFill>
                </a:defRPr>
              </a:lvl7pPr>
              <a:lvl8pPr marL="3200400" indent="0" algn="ctr">
                <a:buNone/>
                <a:defRPr>
                  <a:solidFill>
                    <a:schemeClr val="tx1">
                      <a:tint val="75000"/>
                    </a:schemeClr>
                  </a:solidFill>
                </a:defRPr>
              </a:lvl8pPr>
              <a:lvl9pPr marL="3657600" indent="0" algn="ctr">
                <a:buNone/>
                <a:defRPr>
                  <a:solidFill>
                    <a:schemeClr val="tx1">
                      <a:tint val="75000"/>
                    </a:schemeClr>
                  </a:solidFill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s-ES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n-ea"/>
                  <a:cs typeface="Arial" pitchFamily="34" charset="0"/>
                </a:rPr>
                <a:t>Zaragoza (España)</a:t>
              </a:r>
            </a:p>
          </p:txBody>
        </p:sp>
        <p:sp>
          <p:nvSpPr>
            <p:cNvPr id="9" name="1 Título">
              <a:extLst>
                <a:ext uri="{FF2B5EF4-FFF2-40B4-BE49-F238E27FC236}">
                  <a16:creationId xmlns:a16="http://schemas.microsoft.com/office/drawing/2014/main" id="{FFCCC8ED-BFDD-40C2-9384-6051B135D316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560503" y="1087315"/>
              <a:ext cx="3501770" cy="163405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>
              <a:lvl1pPr algn="l">
                <a:defRPr sz="2800" b="1">
                  <a:solidFill>
                    <a:schemeClr val="bg1"/>
                  </a:solidFill>
                  <a:latin typeface="+mn-lt"/>
                  <a:cs typeface="Arial" pitchFamily="34" charset="0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E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n-lt"/>
                  <a:ea typeface="+mj-ea"/>
                  <a:cs typeface="Arial" pitchFamily="34" charset="0"/>
                </a:rPr>
                <a:t>Escuela Internacional de Negocios</a:t>
              </a:r>
            </a:p>
          </p:txBody>
        </p:sp>
      </p:grpSp>
      <p:sp>
        <p:nvSpPr>
          <p:cNvPr id="11" name="7 Rectángulo">
            <a:extLst>
              <a:ext uri="{FF2B5EF4-FFF2-40B4-BE49-F238E27FC236}">
                <a16:creationId xmlns:a16="http://schemas.microsoft.com/office/drawing/2014/main" id="{EA4F64AD-90F0-48AB-9FF8-1C33D6875C8F}"/>
              </a:ext>
            </a:extLst>
          </p:cNvPr>
          <p:cNvSpPr/>
          <p:nvPr/>
        </p:nvSpPr>
        <p:spPr>
          <a:xfrm>
            <a:off x="895446" y="6682676"/>
            <a:ext cx="8248554" cy="202708"/>
          </a:xfrm>
          <a:prstGeom prst="rect">
            <a:avLst/>
          </a:prstGeom>
          <a:solidFill>
            <a:srgbClr val="0035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2" name="Picture 4" descr="http://www.ceste.es/wp-content/uploads/2016/06/CESTE-Diamante.png">
            <a:extLst>
              <a:ext uri="{FF2B5EF4-FFF2-40B4-BE49-F238E27FC236}">
                <a16:creationId xmlns:a16="http://schemas.microsoft.com/office/drawing/2014/main" id="{29C61ABE-ECA3-4141-A971-81B9DEAA27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94130" y="6582971"/>
            <a:ext cx="602632" cy="604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7 Rectángulo">
            <a:extLst>
              <a:ext uri="{FF2B5EF4-FFF2-40B4-BE49-F238E27FC236}">
                <a16:creationId xmlns:a16="http://schemas.microsoft.com/office/drawing/2014/main" id="{AA627398-F4D7-4381-808D-80D5F1F3EB48}"/>
              </a:ext>
            </a:extLst>
          </p:cNvPr>
          <p:cNvSpPr/>
          <p:nvPr/>
        </p:nvSpPr>
        <p:spPr>
          <a:xfrm>
            <a:off x="0" y="-14102"/>
            <a:ext cx="8248554" cy="202708"/>
          </a:xfrm>
          <a:prstGeom prst="rect">
            <a:avLst/>
          </a:prstGeom>
          <a:solidFill>
            <a:srgbClr val="0035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4" name="Picture 4" descr="http://www.ceste.es/wp-content/uploads/2016/06/CESTE-Diamante.png">
            <a:extLst>
              <a:ext uri="{FF2B5EF4-FFF2-40B4-BE49-F238E27FC236}">
                <a16:creationId xmlns:a16="http://schemas.microsoft.com/office/drawing/2014/main" id="{0A8F8B0D-2FAA-485C-9D78-273EB1B0AE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947238" y="-316515"/>
            <a:ext cx="602632" cy="604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n 2" descr="Logotipo&#10;&#10;Descripción generada automáticamente">
            <a:extLst>
              <a:ext uri="{FF2B5EF4-FFF2-40B4-BE49-F238E27FC236}">
                <a16:creationId xmlns:a16="http://schemas.microsoft.com/office/drawing/2014/main" id="{EC902A68-A05E-4C30-9FDE-A0B9A7E87B8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908" y="614880"/>
            <a:ext cx="1512664" cy="739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411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>
          <a:extLst>
            <a:ext uri="{FF2B5EF4-FFF2-40B4-BE49-F238E27FC236}">
              <a16:creationId xmlns:a16="http://schemas.microsoft.com/office/drawing/2014/main" id="{B6146B7F-C561-A1FD-E0F9-6A5E22D26A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35ee5cc475b_0_63">
            <a:extLst>
              <a:ext uri="{FF2B5EF4-FFF2-40B4-BE49-F238E27FC236}">
                <a16:creationId xmlns:a16="http://schemas.microsoft.com/office/drawing/2014/main" id="{43EE58CB-5896-8649-F6C5-4C914CC9FAD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5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s-ES" dirty="0">
                <a:latin typeface="Montserrat" panose="00000500000000000000" pitchFamily="2" charset="0"/>
              </a:rPr>
              <a:t>4.3 Estructura Medallón I </a:t>
            </a:r>
            <a:r>
              <a:rPr lang="es-ES" dirty="0">
                <a:solidFill>
                  <a:schemeClr val="accent1"/>
                </a:solidFill>
                <a:latin typeface="Montserrat" panose="00000500000000000000" pitchFamily="2" charset="0"/>
              </a:rPr>
              <a:t>| </a:t>
            </a:r>
            <a:r>
              <a:rPr lang="es-ES" dirty="0" err="1">
                <a:solidFill>
                  <a:schemeClr val="accent1"/>
                </a:solidFill>
                <a:latin typeface="Montserrat" panose="00000500000000000000" pitchFamily="2" charset="0"/>
              </a:rPr>
              <a:t>Bronze</a:t>
            </a:r>
            <a:r>
              <a:rPr lang="es-ES" dirty="0">
                <a:solidFill>
                  <a:schemeClr val="accent1"/>
                </a:solidFill>
                <a:latin typeface="Montserrat" panose="00000500000000000000" pitchFamily="2" charset="0"/>
              </a:rPr>
              <a:t> </a:t>
            </a:r>
            <a:r>
              <a:rPr lang="es-ES" dirty="0" err="1">
                <a:solidFill>
                  <a:schemeClr val="accent1"/>
                </a:solidFill>
                <a:latin typeface="Montserrat" panose="00000500000000000000" pitchFamily="2" charset="0"/>
              </a:rPr>
              <a:t>Layer</a:t>
            </a:r>
            <a:endParaRPr dirty="0">
              <a:solidFill>
                <a:schemeClr val="accent1"/>
              </a:solidFill>
              <a:latin typeface="Montserrat" panose="00000500000000000000" pitchFamily="2" charset="0"/>
            </a:endParaRP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DF7D68BF-6606-6D8D-1A07-BEEF57EFEB18}"/>
              </a:ext>
            </a:extLst>
          </p:cNvPr>
          <p:cNvGrpSpPr/>
          <p:nvPr/>
        </p:nvGrpSpPr>
        <p:grpSpPr>
          <a:xfrm>
            <a:off x="265915" y="1164305"/>
            <a:ext cx="2131449" cy="697548"/>
            <a:chOff x="387954" y="2325414"/>
            <a:chExt cx="2131449" cy="697548"/>
          </a:xfrm>
        </p:grpSpPr>
        <p:sp>
          <p:nvSpPr>
            <p:cNvPr id="24" name="Google Shape;2204;p106">
              <a:extLst>
                <a:ext uri="{FF2B5EF4-FFF2-40B4-BE49-F238E27FC236}">
                  <a16:creationId xmlns:a16="http://schemas.microsoft.com/office/drawing/2014/main" id="{E134F76B-F3ED-9732-1925-086D5B11D91A}"/>
                </a:ext>
              </a:extLst>
            </p:cNvPr>
            <p:cNvSpPr/>
            <p:nvPr/>
          </p:nvSpPr>
          <p:spPr>
            <a:xfrm>
              <a:off x="387954" y="2397881"/>
              <a:ext cx="1245300" cy="590700"/>
            </a:xfrm>
            <a:prstGeom prst="rect">
              <a:avLst/>
            </a:prstGeom>
            <a:solidFill>
              <a:srgbClr val="B87333"/>
            </a:solidFill>
            <a:ln>
              <a:noFill/>
            </a:ln>
          </p:spPr>
          <p:txBody>
            <a:bodyPr spcFirstLastPara="1" wrap="square" lIns="91425" tIns="38100" rIns="1097275" bIns="381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dirty="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6" name="Google Shape;2207;p106">
              <a:extLst>
                <a:ext uri="{FF2B5EF4-FFF2-40B4-BE49-F238E27FC236}">
                  <a16:creationId xmlns:a16="http://schemas.microsoft.com/office/drawing/2014/main" id="{9D327496-5416-D4E9-9A94-DE0C045B9820}"/>
                </a:ext>
              </a:extLst>
            </p:cNvPr>
            <p:cNvSpPr/>
            <p:nvPr/>
          </p:nvSpPr>
          <p:spPr>
            <a:xfrm>
              <a:off x="1615599" y="2325414"/>
              <a:ext cx="737616" cy="697548"/>
            </a:xfrm>
            <a:custGeom>
              <a:avLst/>
              <a:gdLst/>
              <a:ahLst/>
              <a:cxnLst/>
              <a:rect l="l" t="t" r="r" b="b"/>
              <a:pathLst>
                <a:path w="2438401" h="1073151" extrusionOk="0">
                  <a:moveTo>
                    <a:pt x="758192" y="0"/>
                  </a:moveTo>
                  <a:lnTo>
                    <a:pt x="762001" y="0"/>
                  </a:lnTo>
                  <a:lnTo>
                    <a:pt x="2438401" y="374659"/>
                  </a:lnTo>
                  <a:lnTo>
                    <a:pt x="2438401" y="1073151"/>
                  </a:lnTo>
                  <a:lnTo>
                    <a:pt x="2419370" y="1072402"/>
                  </a:lnTo>
                  <a:lnTo>
                    <a:pt x="2434592" y="1073151"/>
                  </a:lnTo>
                  <a:lnTo>
                    <a:pt x="1948237" y="1073151"/>
                  </a:lnTo>
                  <a:lnTo>
                    <a:pt x="0" y="1023621"/>
                  </a:lnTo>
                  <a:lnTo>
                    <a:pt x="1" y="1023621"/>
                  </a:lnTo>
                  <a:lnTo>
                    <a:pt x="1" y="111745"/>
                  </a:lnTo>
                  <a:lnTo>
                    <a:pt x="758192" y="0"/>
                  </a:lnTo>
                  <a:close/>
                </a:path>
              </a:pathLst>
            </a:custGeom>
            <a:solidFill>
              <a:srgbClr val="3B4A1E"/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95A5A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208;p106">
              <a:extLst>
                <a:ext uri="{FF2B5EF4-FFF2-40B4-BE49-F238E27FC236}">
                  <a16:creationId xmlns:a16="http://schemas.microsoft.com/office/drawing/2014/main" id="{471540E5-6C00-AAFD-1ACE-6AD28B3ED21C}"/>
                </a:ext>
              </a:extLst>
            </p:cNvPr>
            <p:cNvSpPr/>
            <p:nvPr/>
          </p:nvSpPr>
          <p:spPr>
            <a:xfrm>
              <a:off x="1847019" y="2325414"/>
              <a:ext cx="509112" cy="69638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600" y="21600"/>
                  </a:moveTo>
                  <a:lnTo>
                    <a:pt x="0" y="20271"/>
                  </a:lnTo>
                  <a:lnTo>
                    <a:pt x="0" y="0"/>
                  </a:lnTo>
                  <a:lnTo>
                    <a:pt x="21600" y="7541"/>
                  </a:lnTo>
                  <a:close/>
                </a:path>
              </a:pathLst>
            </a:custGeom>
            <a:solidFill>
              <a:srgbClr val="B87333"/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1" name="CuadroTexto 30">
              <a:extLst>
                <a:ext uri="{FF2B5EF4-FFF2-40B4-BE49-F238E27FC236}">
                  <a16:creationId xmlns:a16="http://schemas.microsoft.com/office/drawing/2014/main" id="{D3D62BAC-FE1F-4099-0B42-FD56D1C3E3B5}"/>
                </a:ext>
              </a:extLst>
            </p:cNvPr>
            <p:cNvSpPr txBox="1"/>
            <p:nvPr/>
          </p:nvSpPr>
          <p:spPr>
            <a:xfrm>
              <a:off x="571089" y="2487530"/>
              <a:ext cx="937627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s-ES" sz="1200" b="1" i="0" dirty="0">
                  <a:solidFill>
                    <a:schemeClr val="bg1"/>
                  </a:solidFill>
                  <a:effectLst/>
                  <a:latin typeface="Montserrat" panose="00000500000000000000" pitchFamily="2" charset="0"/>
                </a:rPr>
                <a:t>BRONZE LAYER</a:t>
              </a:r>
              <a:endParaRPr lang="es-ES" sz="1200" b="1" dirty="0">
                <a:solidFill>
                  <a:schemeClr val="bg1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48" name="CuadroTexto 47">
              <a:extLst>
                <a:ext uri="{FF2B5EF4-FFF2-40B4-BE49-F238E27FC236}">
                  <a16:creationId xmlns:a16="http://schemas.microsoft.com/office/drawing/2014/main" id="{B2E5E850-B66B-C29C-39EC-4639380A61DB}"/>
                </a:ext>
              </a:extLst>
            </p:cNvPr>
            <p:cNvSpPr txBox="1"/>
            <p:nvPr/>
          </p:nvSpPr>
          <p:spPr>
            <a:xfrm>
              <a:off x="1810359" y="2548532"/>
              <a:ext cx="709044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ES" sz="800" dirty="0">
                  <a:solidFill>
                    <a:schemeClr val="bg1"/>
                  </a:solidFill>
                  <a:latin typeface="Montserrat" panose="00000500000000000000" pitchFamily="2" charset="0"/>
                </a:rPr>
                <a:t>Ingesta Cruda</a:t>
              </a:r>
            </a:p>
          </p:txBody>
        </p:sp>
      </p:grpSp>
      <p:sp>
        <p:nvSpPr>
          <p:cNvPr id="50" name="CuadroTexto 49">
            <a:extLst>
              <a:ext uri="{FF2B5EF4-FFF2-40B4-BE49-F238E27FC236}">
                <a16:creationId xmlns:a16="http://schemas.microsoft.com/office/drawing/2014/main" id="{36410E45-A888-FE55-1488-E97AC3A0F252}"/>
              </a:ext>
            </a:extLst>
          </p:cNvPr>
          <p:cNvSpPr txBox="1"/>
          <p:nvPr/>
        </p:nvSpPr>
        <p:spPr>
          <a:xfrm>
            <a:off x="1791769" y="3512529"/>
            <a:ext cx="82349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800" dirty="0">
                <a:solidFill>
                  <a:schemeClr val="bg1"/>
                </a:solidFill>
                <a:latin typeface="Montserrat" panose="00000500000000000000" pitchFamily="2" charset="0"/>
              </a:rPr>
              <a:t>Datos</a:t>
            </a:r>
          </a:p>
          <a:p>
            <a:r>
              <a:rPr lang="es-ES" sz="800" dirty="0">
                <a:solidFill>
                  <a:schemeClr val="bg1"/>
                </a:solidFill>
                <a:latin typeface="Montserrat" panose="00000500000000000000" pitchFamily="2" charset="0"/>
              </a:rPr>
              <a:t>Depurados</a:t>
            </a:r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9120634B-8688-2668-5308-DEA6E863B92A}"/>
              </a:ext>
            </a:extLst>
          </p:cNvPr>
          <p:cNvSpPr txBox="1"/>
          <p:nvPr/>
        </p:nvSpPr>
        <p:spPr>
          <a:xfrm>
            <a:off x="1810359" y="4572887"/>
            <a:ext cx="82349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800" dirty="0">
                <a:solidFill>
                  <a:schemeClr val="bg1"/>
                </a:solidFill>
                <a:latin typeface="Montserrat" panose="00000500000000000000" pitchFamily="2" charset="0"/>
              </a:rPr>
              <a:t>Valor</a:t>
            </a:r>
          </a:p>
          <a:p>
            <a:r>
              <a:rPr lang="es-ES" sz="800" dirty="0">
                <a:solidFill>
                  <a:schemeClr val="bg1"/>
                </a:solidFill>
                <a:latin typeface="Montserrat" panose="00000500000000000000" pitchFamily="2" charset="0"/>
              </a:rPr>
              <a:t>Negocio</a:t>
            </a:r>
          </a:p>
        </p:txBody>
      </p:sp>
      <p:sp>
        <p:nvSpPr>
          <p:cNvPr id="5" name="Google Shape;2110;p105">
            <a:extLst>
              <a:ext uri="{FF2B5EF4-FFF2-40B4-BE49-F238E27FC236}">
                <a16:creationId xmlns:a16="http://schemas.microsoft.com/office/drawing/2014/main" id="{CE35AE8C-FB88-1567-0C34-307CEC2690E1}"/>
              </a:ext>
            </a:extLst>
          </p:cNvPr>
          <p:cNvSpPr/>
          <p:nvPr/>
        </p:nvSpPr>
        <p:spPr>
          <a:xfrm>
            <a:off x="2738860" y="1280328"/>
            <a:ext cx="5238612" cy="5907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A27A68C-93EE-142A-A5DF-0AB10BFFF235}"/>
              </a:ext>
            </a:extLst>
          </p:cNvPr>
          <p:cNvSpPr txBox="1"/>
          <p:nvPr/>
        </p:nvSpPr>
        <p:spPr>
          <a:xfrm>
            <a:off x="2819158" y="1349907"/>
            <a:ext cx="49932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>
                <a:latin typeface="Montserrat" panose="00000500000000000000" pitchFamily="2" charset="0"/>
              </a:rPr>
              <a:t>La capa de bronce contiene datos </a:t>
            </a:r>
            <a:r>
              <a:rPr lang="es-ES" sz="900" b="1" dirty="0">
                <a:latin typeface="Montserrat" panose="00000500000000000000" pitchFamily="2" charset="0"/>
              </a:rPr>
              <a:t>sin procesar y no validados</a:t>
            </a:r>
            <a:r>
              <a:rPr lang="es-ES" sz="900" dirty="0">
                <a:latin typeface="Montserrat" panose="00000500000000000000" pitchFamily="2" charset="0"/>
              </a:rPr>
              <a:t>. Los datos ingeridos en la capa de bronce suelen tener las siguientes características:</a:t>
            </a:r>
          </a:p>
          <a:p>
            <a:endParaRPr lang="es-ES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72FDD64-D793-3888-4996-34A9885B33E0}"/>
              </a:ext>
            </a:extLst>
          </p:cNvPr>
          <p:cNvSpPr txBox="1"/>
          <p:nvPr/>
        </p:nvSpPr>
        <p:spPr>
          <a:xfrm>
            <a:off x="2734490" y="2204061"/>
            <a:ext cx="51105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>
                <a:solidFill>
                  <a:srgbClr val="161616"/>
                </a:solidFill>
                <a:latin typeface="Montserrat" panose="00000500000000000000" pitchFamily="2" charset="0"/>
              </a:rPr>
              <a:t>Contiene y mantiene el estado sin procesar del origen de datos en sus formatos originales</a:t>
            </a:r>
            <a:endParaRPr lang="es-ES" sz="1000" dirty="0">
              <a:latin typeface="Montserrat" panose="00000500000000000000" pitchFamily="2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324ECE83-BF7E-0738-4315-81F4AA373CFD}"/>
              </a:ext>
            </a:extLst>
          </p:cNvPr>
          <p:cNvSpPr txBox="1"/>
          <p:nvPr/>
        </p:nvSpPr>
        <p:spPr>
          <a:xfrm>
            <a:off x="2734490" y="3032973"/>
            <a:ext cx="49523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>
                <a:solidFill>
                  <a:srgbClr val="161616"/>
                </a:solidFill>
                <a:latin typeface="Montserrat" panose="00000500000000000000" pitchFamily="2" charset="0"/>
              </a:rPr>
              <a:t>Se agrega gradualmente con el tiempo</a:t>
            </a:r>
            <a:endParaRPr lang="es-ES" sz="1000" dirty="0">
              <a:latin typeface="Montserrat" panose="00000500000000000000" pitchFamily="2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18DBA941-0612-5FE2-37C1-F853C6116976}"/>
              </a:ext>
            </a:extLst>
          </p:cNvPr>
          <p:cNvSpPr txBox="1"/>
          <p:nvPr/>
        </p:nvSpPr>
        <p:spPr>
          <a:xfrm>
            <a:off x="2738860" y="3707996"/>
            <a:ext cx="493999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>
                <a:solidFill>
                  <a:srgbClr val="161616"/>
                </a:solidFill>
                <a:latin typeface="Montserrat" panose="00000500000000000000" pitchFamily="2" charset="0"/>
              </a:rPr>
              <a:t>Está pensado para el consumo de cargas de trabajo que enriquecen los datos de las tablas </a:t>
            </a:r>
            <a:r>
              <a:rPr lang="es-ES" sz="1000" dirty="0" err="1">
                <a:solidFill>
                  <a:srgbClr val="161616"/>
                </a:solidFill>
                <a:latin typeface="Montserrat" panose="00000500000000000000" pitchFamily="2" charset="0"/>
              </a:rPr>
              <a:t>silver</a:t>
            </a:r>
            <a:r>
              <a:rPr lang="es-ES" sz="1000" dirty="0">
                <a:solidFill>
                  <a:srgbClr val="161616"/>
                </a:solidFill>
                <a:latin typeface="Montserrat" panose="00000500000000000000" pitchFamily="2" charset="0"/>
              </a:rPr>
              <a:t>, no para el acceso de analistas y científicos de datos.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F1FD5A8-1B52-8D25-F82A-00E61EA562E9}"/>
              </a:ext>
            </a:extLst>
          </p:cNvPr>
          <p:cNvSpPr txBox="1"/>
          <p:nvPr/>
        </p:nvSpPr>
        <p:spPr>
          <a:xfrm>
            <a:off x="2738860" y="4599077"/>
            <a:ext cx="49523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>
                <a:solidFill>
                  <a:srgbClr val="161616"/>
                </a:solidFill>
                <a:latin typeface="Montserrat" panose="00000500000000000000" pitchFamily="2" charset="0"/>
              </a:rPr>
              <a:t>Sirve como única fuente de verdad, preservando la fidelidad de los datos.</a:t>
            </a:r>
          </a:p>
          <a:p>
            <a:endParaRPr lang="es-ES" sz="1000" dirty="0">
              <a:solidFill>
                <a:srgbClr val="161616"/>
              </a:solidFill>
              <a:latin typeface="Montserrat" panose="00000500000000000000" pitchFamily="2" charset="0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75274F4B-312D-63C1-C912-843EF11441A1}"/>
              </a:ext>
            </a:extLst>
          </p:cNvPr>
          <p:cNvSpPr txBox="1"/>
          <p:nvPr/>
        </p:nvSpPr>
        <p:spPr>
          <a:xfrm>
            <a:off x="2819158" y="5357461"/>
            <a:ext cx="486772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>
                <a:solidFill>
                  <a:srgbClr val="161616"/>
                </a:solidFill>
                <a:latin typeface="Montserrat" panose="00000500000000000000" pitchFamily="2" charset="0"/>
              </a:rPr>
              <a:t>Permite el reprocesamiento y la auditoría al conservar todos los datos históricos.</a:t>
            </a:r>
          </a:p>
          <a:p>
            <a:endParaRPr lang="es-ES" sz="1000" dirty="0">
              <a:solidFill>
                <a:srgbClr val="161616"/>
              </a:solidFill>
              <a:latin typeface="Montserrat" panose="00000500000000000000" pitchFamily="2" charset="0"/>
            </a:endParaRPr>
          </a:p>
        </p:txBody>
      </p:sp>
      <p:pic>
        <p:nvPicPr>
          <p:cNvPr id="19" name="Imagen 18" descr="Forma&#10;&#10;El contenido generado por IA puede ser incorrecto.">
            <a:extLst>
              <a:ext uri="{FF2B5EF4-FFF2-40B4-BE49-F238E27FC236}">
                <a16:creationId xmlns:a16="http://schemas.microsoft.com/office/drawing/2014/main" id="{ADAC4E21-B621-8843-688F-1D4BEA1019F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637496" y="4402468"/>
            <a:ext cx="593680" cy="593680"/>
          </a:xfrm>
          <a:prstGeom prst="rect">
            <a:avLst/>
          </a:prstGeom>
        </p:spPr>
      </p:pic>
      <p:pic>
        <p:nvPicPr>
          <p:cNvPr id="21" name="Imagen 20" descr="Logotipo&#10;&#10;El contenido generado por IA puede ser incorrecto.">
            <a:extLst>
              <a:ext uri="{FF2B5EF4-FFF2-40B4-BE49-F238E27FC236}">
                <a16:creationId xmlns:a16="http://schemas.microsoft.com/office/drawing/2014/main" id="{E248FD82-70BE-71D8-572F-88C1097D72A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744826" y="3649713"/>
            <a:ext cx="494384" cy="494384"/>
          </a:xfrm>
          <a:prstGeom prst="rect">
            <a:avLst/>
          </a:prstGeom>
        </p:spPr>
      </p:pic>
      <p:pic>
        <p:nvPicPr>
          <p:cNvPr id="52" name="Imagen 51" descr="Forma&#10;&#10;El contenido generado por IA puede ser incorrecto.">
            <a:extLst>
              <a:ext uri="{FF2B5EF4-FFF2-40B4-BE49-F238E27FC236}">
                <a16:creationId xmlns:a16="http://schemas.microsoft.com/office/drawing/2014/main" id="{1707698E-7083-9BBF-0E68-E357A8E0822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631638" y="2148756"/>
            <a:ext cx="505975" cy="505975"/>
          </a:xfrm>
          <a:prstGeom prst="rect">
            <a:avLst/>
          </a:prstGeom>
        </p:spPr>
      </p:pic>
      <p:pic>
        <p:nvPicPr>
          <p:cNvPr id="54" name="Imagen 53" descr="Forma, Círculo&#10;&#10;El contenido generado por IA puede ser incorrecto.">
            <a:extLst>
              <a:ext uri="{FF2B5EF4-FFF2-40B4-BE49-F238E27FC236}">
                <a16:creationId xmlns:a16="http://schemas.microsoft.com/office/drawing/2014/main" id="{4FF4DD35-8706-845A-793F-E55F5F94956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496" y="2859200"/>
            <a:ext cx="551883" cy="550635"/>
          </a:xfrm>
          <a:prstGeom prst="rect">
            <a:avLst/>
          </a:prstGeom>
        </p:spPr>
      </p:pic>
      <p:pic>
        <p:nvPicPr>
          <p:cNvPr id="56" name="Imagen 55" descr="Icono&#10;&#10;El contenido generado por IA puede ser incorrecto.">
            <a:extLst>
              <a:ext uri="{FF2B5EF4-FFF2-40B4-BE49-F238E27FC236}">
                <a16:creationId xmlns:a16="http://schemas.microsoft.com/office/drawing/2014/main" id="{5012016F-9A86-7E9B-E329-C0996FA803B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4980" y="5289557"/>
            <a:ext cx="571517" cy="571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195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>
          <a:extLst>
            <a:ext uri="{FF2B5EF4-FFF2-40B4-BE49-F238E27FC236}">
              <a16:creationId xmlns:a16="http://schemas.microsoft.com/office/drawing/2014/main" id="{A06F0683-0424-B7B2-7230-C7536F5B1E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35ee5cc475b_0_63">
            <a:extLst>
              <a:ext uri="{FF2B5EF4-FFF2-40B4-BE49-F238E27FC236}">
                <a16:creationId xmlns:a16="http://schemas.microsoft.com/office/drawing/2014/main" id="{4539EFA8-E8DA-5A4C-4E1E-E27BB022F18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5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s-ES" dirty="0">
                <a:latin typeface="Montserrat" panose="00000500000000000000" pitchFamily="2" charset="0"/>
              </a:rPr>
              <a:t>4.4 Estructura Medallón I</a:t>
            </a:r>
            <a:r>
              <a:rPr lang="es-ES" dirty="0">
                <a:solidFill>
                  <a:schemeClr val="accent1"/>
                </a:solidFill>
                <a:latin typeface="Montserrat" panose="00000500000000000000" pitchFamily="2" charset="0"/>
              </a:rPr>
              <a:t>| Silver </a:t>
            </a:r>
            <a:r>
              <a:rPr lang="es-ES" dirty="0" err="1">
                <a:solidFill>
                  <a:schemeClr val="accent1"/>
                </a:solidFill>
                <a:latin typeface="Montserrat" panose="00000500000000000000" pitchFamily="2" charset="0"/>
              </a:rPr>
              <a:t>Layer</a:t>
            </a:r>
            <a:endParaRPr dirty="0">
              <a:solidFill>
                <a:schemeClr val="accent1"/>
              </a:solidFill>
              <a:latin typeface="Montserrat" panose="00000500000000000000" pitchFamily="2" charset="0"/>
            </a:endParaRP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215EF5E0-5E3F-E3A9-2CFE-5257BFB89AE1}"/>
              </a:ext>
            </a:extLst>
          </p:cNvPr>
          <p:cNvGrpSpPr/>
          <p:nvPr/>
        </p:nvGrpSpPr>
        <p:grpSpPr>
          <a:xfrm>
            <a:off x="265915" y="1164305"/>
            <a:ext cx="2200471" cy="697548"/>
            <a:chOff x="387954" y="2325414"/>
            <a:chExt cx="2200471" cy="697548"/>
          </a:xfrm>
        </p:grpSpPr>
        <p:sp>
          <p:nvSpPr>
            <p:cNvPr id="24" name="Google Shape;2204;p106">
              <a:extLst>
                <a:ext uri="{FF2B5EF4-FFF2-40B4-BE49-F238E27FC236}">
                  <a16:creationId xmlns:a16="http://schemas.microsoft.com/office/drawing/2014/main" id="{3AB40E2E-7BD0-529A-E140-865294C77C78}"/>
                </a:ext>
              </a:extLst>
            </p:cNvPr>
            <p:cNvSpPr/>
            <p:nvPr/>
          </p:nvSpPr>
          <p:spPr>
            <a:xfrm>
              <a:off x="387954" y="2397881"/>
              <a:ext cx="1245300" cy="590700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</p:spPr>
          <p:txBody>
            <a:bodyPr spcFirstLastPara="1" wrap="square" lIns="91425" tIns="38100" rIns="1097275" bIns="381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dirty="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6" name="Google Shape;2207;p106">
              <a:extLst>
                <a:ext uri="{FF2B5EF4-FFF2-40B4-BE49-F238E27FC236}">
                  <a16:creationId xmlns:a16="http://schemas.microsoft.com/office/drawing/2014/main" id="{60263553-310E-2C0F-8A72-A3F73FFA4AB6}"/>
                </a:ext>
              </a:extLst>
            </p:cNvPr>
            <p:cNvSpPr/>
            <p:nvPr/>
          </p:nvSpPr>
          <p:spPr>
            <a:xfrm>
              <a:off x="1615599" y="2325414"/>
              <a:ext cx="737616" cy="697548"/>
            </a:xfrm>
            <a:custGeom>
              <a:avLst/>
              <a:gdLst/>
              <a:ahLst/>
              <a:cxnLst/>
              <a:rect l="l" t="t" r="r" b="b"/>
              <a:pathLst>
                <a:path w="2438401" h="1073151" extrusionOk="0">
                  <a:moveTo>
                    <a:pt x="758192" y="0"/>
                  </a:moveTo>
                  <a:lnTo>
                    <a:pt x="762001" y="0"/>
                  </a:lnTo>
                  <a:lnTo>
                    <a:pt x="2438401" y="374659"/>
                  </a:lnTo>
                  <a:lnTo>
                    <a:pt x="2438401" y="1073151"/>
                  </a:lnTo>
                  <a:lnTo>
                    <a:pt x="2419370" y="1072402"/>
                  </a:lnTo>
                  <a:lnTo>
                    <a:pt x="2434592" y="1073151"/>
                  </a:lnTo>
                  <a:lnTo>
                    <a:pt x="1948237" y="1073151"/>
                  </a:lnTo>
                  <a:lnTo>
                    <a:pt x="0" y="1023621"/>
                  </a:lnTo>
                  <a:lnTo>
                    <a:pt x="1" y="1023621"/>
                  </a:lnTo>
                  <a:lnTo>
                    <a:pt x="1" y="111745"/>
                  </a:lnTo>
                  <a:lnTo>
                    <a:pt x="758192" y="0"/>
                  </a:lnTo>
                  <a:close/>
                </a:path>
              </a:pathLst>
            </a:custGeom>
            <a:solidFill>
              <a:srgbClr val="8A8A8A"/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95A5A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208;p106">
              <a:extLst>
                <a:ext uri="{FF2B5EF4-FFF2-40B4-BE49-F238E27FC236}">
                  <a16:creationId xmlns:a16="http://schemas.microsoft.com/office/drawing/2014/main" id="{0D4FFB1B-5A00-447C-F45C-145D3FFB6DFB}"/>
                </a:ext>
              </a:extLst>
            </p:cNvPr>
            <p:cNvSpPr/>
            <p:nvPr/>
          </p:nvSpPr>
          <p:spPr>
            <a:xfrm>
              <a:off x="1847019" y="2325414"/>
              <a:ext cx="509112" cy="69638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600" y="21600"/>
                  </a:moveTo>
                  <a:lnTo>
                    <a:pt x="0" y="20271"/>
                  </a:lnTo>
                  <a:lnTo>
                    <a:pt x="0" y="0"/>
                  </a:lnTo>
                  <a:lnTo>
                    <a:pt x="21600" y="7541"/>
                  </a:lnTo>
                  <a:close/>
                </a:path>
              </a:pathLst>
            </a:custGeom>
            <a:solidFill>
              <a:srgbClr val="C0C0C0"/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1" name="CuadroTexto 30">
              <a:extLst>
                <a:ext uri="{FF2B5EF4-FFF2-40B4-BE49-F238E27FC236}">
                  <a16:creationId xmlns:a16="http://schemas.microsoft.com/office/drawing/2014/main" id="{3B913DE4-46EC-B842-A120-10FEC54B47D3}"/>
                </a:ext>
              </a:extLst>
            </p:cNvPr>
            <p:cNvSpPr txBox="1"/>
            <p:nvPr/>
          </p:nvSpPr>
          <p:spPr>
            <a:xfrm>
              <a:off x="571089" y="2487530"/>
              <a:ext cx="937627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s-ES" sz="1200" b="1" i="0" dirty="0">
                  <a:solidFill>
                    <a:schemeClr val="bg1"/>
                  </a:solidFill>
                  <a:effectLst/>
                  <a:latin typeface="Montserrat" panose="00000500000000000000" pitchFamily="2" charset="0"/>
                </a:rPr>
                <a:t>SILVER LAYER</a:t>
              </a:r>
              <a:endParaRPr lang="es-ES" sz="1200" b="1" dirty="0">
                <a:solidFill>
                  <a:schemeClr val="bg1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48" name="CuadroTexto 47">
              <a:extLst>
                <a:ext uri="{FF2B5EF4-FFF2-40B4-BE49-F238E27FC236}">
                  <a16:creationId xmlns:a16="http://schemas.microsoft.com/office/drawing/2014/main" id="{EE20B9F2-79FE-61B6-BA35-264B15B76757}"/>
                </a:ext>
              </a:extLst>
            </p:cNvPr>
            <p:cNvSpPr txBox="1"/>
            <p:nvPr/>
          </p:nvSpPr>
          <p:spPr>
            <a:xfrm>
              <a:off x="1764932" y="2566938"/>
              <a:ext cx="823493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ES" sz="700" dirty="0">
                  <a:solidFill>
                    <a:schemeClr val="bg1"/>
                  </a:solidFill>
                  <a:latin typeface="Montserrat" panose="00000500000000000000" pitchFamily="2" charset="0"/>
                </a:rPr>
                <a:t>Datos</a:t>
              </a:r>
            </a:p>
            <a:p>
              <a:r>
                <a:rPr lang="es-ES" sz="700" dirty="0">
                  <a:solidFill>
                    <a:schemeClr val="bg1"/>
                  </a:solidFill>
                  <a:latin typeface="Montserrat" panose="00000500000000000000" pitchFamily="2" charset="0"/>
                </a:rPr>
                <a:t>Depurados</a:t>
              </a:r>
            </a:p>
          </p:txBody>
        </p:sp>
      </p:grpSp>
      <p:sp>
        <p:nvSpPr>
          <p:cNvPr id="50" name="CuadroTexto 49">
            <a:extLst>
              <a:ext uri="{FF2B5EF4-FFF2-40B4-BE49-F238E27FC236}">
                <a16:creationId xmlns:a16="http://schemas.microsoft.com/office/drawing/2014/main" id="{C7E02F43-F1B8-CBEF-CF4F-0498FAB5D446}"/>
              </a:ext>
            </a:extLst>
          </p:cNvPr>
          <p:cNvSpPr txBox="1"/>
          <p:nvPr/>
        </p:nvSpPr>
        <p:spPr>
          <a:xfrm>
            <a:off x="1791769" y="3512529"/>
            <a:ext cx="82349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800" dirty="0">
                <a:solidFill>
                  <a:schemeClr val="bg1"/>
                </a:solidFill>
                <a:latin typeface="Montserrat" panose="00000500000000000000" pitchFamily="2" charset="0"/>
              </a:rPr>
              <a:t>Datos</a:t>
            </a:r>
          </a:p>
          <a:p>
            <a:r>
              <a:rPr lang="es-ES" sz="800" dirty="0">
                <a:solidFill>
                  <a:schemeClr val="bg1"/>
                </a:solidFill>
                <a:latin typeface="Montserrat" panose="00000500000000000000" pitchFamily="2" charset="0"/>
              </a:rPr>
              <a:t>Depurados</a:t>
            </a:r>
          </a:p>
        </p:txBody>
      </p:sp>
      <p:sp>
        <p:nvSpPr>
          <p:cNvPr id="5" name="Google Shape;2110;p105">
            <a:extLst>
              <a:ext uri="{FF2B5EF4-FFF2-40B4-BE49-F238E27FC236}">
                <a16:creationId xmlns:a16="http://schemas.microsoft.com/office/drawing/2014/main" id="{52FA8AB3-9AB6-3BB4-F6E7-6D627B3066C1}"/>
              </a:ext>
            </a:extLst>
          </p:cNvPr>
          <p:cNvSpPr/>
          <p:nvPr/>
        </p:nvSpPr>
        <p:spPr>
          <a:xfrm>
            <a:off x="2738860" y="1280328"/>
            <a:ext cx="5577556" cy="5907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7EB710B-E624-93A5-D34B-AA2DA775CBDE}"/>
              </a:ext>
            </a:extLst>
          </p:cNvPr>
          <p:cNvSpPr txBox="1"/>
          <p:nvPr/>
        </p:nvSpPr>
        <p:spPr>
          <a:xfrm>
            <a:off x="2819158" y="1416706"/>
            <a:ext cx="53162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>
                <a:latin typeface="Montserrat" panose="00000500000000000000" pitchFamily="2" charset="0"/>
              </a:rPr>
              <a:t>La </a:t>
            </a:r>
            <a:r>
              <a:rPr lang="es-ES" sz="900" b="1" dirty="0">
                <a:latin typeface="Montserrat" panose="00000500000000000000" pitchFamily="2" charset="0"/>
              </a:rPr>
              <a:t>limpieza y validación </a:t>
            </a:r>
            <a:r>
              <a:rPr lang="es-ES" sz="900" dirty="0">
                <a:latin typeface="Montserrat" panose="00000500000000000000" pitchFamily="2" charset="0"/>
              </a:rPr>
              <a:t>de datos se realizan en capa plateada.</a:t>
            </a:r>
            <a:endParaRPr lang="es-ES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C452DED8-90B9-D010-B8C3-47DCD7B3C7F6}"/>
              </a:ext>
            </a:extLst>
          </p:cNvPr>
          <p:cNvSpPr txBox="1"/>
          <p:nvPr/>
        </p:nvSpPr>
        <p:spPr>
          <a:xfrm>
            <a:off x="2734490" y="2096179"/>
            <a:ext cx="565393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>
                <a:solidFill>
                  <a:srgbClr val="161616"/>
                </a:solidFill>
                <a:latin typeface="Montserrat" panose="00000500000000000000" pitchFamily="2" charset="0"/>
              </a:rPr>
              <a:t>Siempre debe incluir al menos una representación válida y no agregada de cada registro. </a:t>
            </a:r>
          </a:p>
          <a:p>
            <a:r>
              <a:rPr lang="es-ES" sz="1000" dirty="0">
                <a:solidFill>
                  <a:srgbClr val="161616"/>
                </a:solidFill>
                <a:latin typeface="Montserrat" panose="00000500000000000000" pitchFamily="2" charset="0"/>
              </a:rPr>
              <a:t>Si las representaciones agregadas impulsan muchas cargas de trabajo descendentes, esas representaciones pueden estar en la capa plateada, pero normalmente están en la capa dorada.</a:t>
            </a:r>
            <a:endParaRPr lang="es-ES" sz="1000" dirty="0">
              <a:latin typeface="Montserrat" panose="00000500000000000000" pitchFamily="2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D3018483-E802-135D-43BA-331B4117EFDF}"/>
              </a:ext>
            </a:extLst>
          </p:cNvPr>
          <p:cNvSpPr txBox="1"/>
          <p:nvPr/>
        </p:nvSpPr>
        <p:spPr>
          <a:xfrm>
            <a:off x="2734490" y="3089954"/>
            <a:ext cx="49523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>
                <a:solidFill>
                  <a:srgbClr val="161616"/>
                </a:solidFill>
                <a:latin typeface="Montserrat" panose="00000500000000000000" pitchFamily="2" charset="0"/>
              </a:rPr>
              <a:t>Es donde se realiza la limpieza, la </a:t>
            </a:r>
            <a:r>
              <a:rPr lang="es-ES" sz="1000" dirty="0" err="1">
                <a:solidFill>
                  <a:srgbClr val="161616"/>
                </a:solidFill>
                <a:latin typeface="Montserrat" panose="00000500000000000000" pitchFamily="2" charset="0"/>
              </a:rPr>
              <a:t>deduplicación</a:t>
            </a:r>
            <a:r>
              <a:rPr lang="es-ES" sz="1000" dirty="0">
                <a:solidFill>
                  <a:srgbClr val="161616"/>
                </a:solidFill>
                <a:latin typeface="Montserrat" panose="00000500000000000000" pitchFamily="2" charset="0"/>
              </a:rPr>
              <a:t> y la normalización de datos</a:t>
            </a:r>
            <a:endParaRPr lang="es-ES" sz="1000" dirty="0">
              <a:latin typeface="Montserrat" panose="00000500000000000000" pitchFamily="2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1A6C7A7-D986-9BD7-6545-E9A6E93CF67C}"/>
              </a:ext>
            </a:extLst>
          </p:cNvPr>
          <p:cNvSpPr txBox="1"/>
          <p:nvPr/>
        </p:nvSpPr>
        <p:spPr>
          <a:xfrm>
            <a:off x="2734490" y="3816752"/>
            <a:ext cx="49399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>
                <a:solidFill>
                  <a:srgbClr val="161616"/>
                </a:solidFill>
                <a:latin typeface="Montserrat" panose="00000500000000000000" pitchFamily="2" charset="0"/>
              </a:rPr>
              <a:t>Mejora la calidad de los datos al corregir errores e inconsistencias.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20559B99-3A19-FE40-BF72-50A5755F2B47}"/>
              </a:ext>
            </a:extLst>
          </p:cNvPr>
          <p:cNvSpPr txBox="1"/>
          <p:nvPr/>
        </p:nvSpPr>
        <p:spPr>
          <a:xfrm>
            <a:off x="2812587" y="4446642"/>
            <a:ext cx="49523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>
                <a:solidFill>
                  <a:srgbClr val="161616"/>
                </a:solidFill>
                <a:latin typeface="Montserrat" panose="00000500000000000000" pitchFamily="2" charset="0"/>
              </a:rPr>
              <a:t>Estructura los datos en un formato más consumible para el procesamiento posterior.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9167A91-B761-46B8-20EF-E88990E6D7DD}"/>
              </a:ext>
            </a:extLst>
          </p:cNvPr>
          <p:cNvSpPr txBox="1"/>
          <p:nvPr/>
        </p:nvSpPr>
        <p:spPr>
          <a:xfrm>
            <a:off x="2734490" y="5149121"/>
            <a:ext cx="56539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>
                <a:solidFill>
                  <a:srgbClr val="161616"/>
                </a:solidFill>
                <a:latin typeface="Montserrat" panose="00000500000000000000" pitchFamily="2" charset="0"/>
              </a:rPr>
              <a:t>Las siguientes operaciones se realizan en las tablas de plata: Aplicación de esquemas, Manejo de valores nulos y faltantes, </a:t>
            </a:r>
            <a:r>
              <a:rPr lang="es-ES" sz="1000" dirty="0" err="1">
                <a:solidFill>
                  <a:srgbClr val="161616"/>
                </a:solidFill>
                <a:latin typeface="Montserrat" panose="00000500000000000000" pitchFamily="2" charset="0"/>
              </a:rPr>
              <a:t>Deduplicación</a:t>
            </a:r>
            <a:r>
              <a:rPr lang="es-ES" sz="1000" dirty="0">
                <a:solidFill>
                  <a:srgbClr val="161616"/>
                </a:solidFill>
                <a:latin typeface="Montserrat" panose="00000500000000000000" pitchFamily="2" charset="0"/>
              </a:rPr>
              <a:t> de datos, Resolución de problemas de datos fuera de servicio y de llegada tardía, Controles de calidad de los datos y aplicación, Evolución del esquema, Fundición de tipos, Uniones</a:t>
            </a:r>
          </a:p>
        </p:txBody>
      </p:sp>
      <p:pic>
        <p:nvPicPr>
          <p:cNvPr id="8" name="Imagen 7" descr="Logotipo&#10;&#10;El contenido generado por IA puede ser incorrecto.">
            <a:extLst>
              <a:ext uri="{FF2B5EF4-FFF2-40B4-BE49-F238E27FC236}">
                <a16:creationId xmlns:a16="http://schemas.microsoft.com/office/drawing/2014/main" id="{9900F09D-ADED-7408-CE93-37E7F1093FC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022" y="3013296"/>
            <a:ext cx="435027" cy="435027"/>
          </a:xfrm>
          <a:prstGeom prst="rect">
            <a:avLst/>
          </a:prstGeom>
        </p:spPr>
      </p:pic>
      <p:pic>
        <p:nvPicPr>
          <p:cNvPr id="15" name="Imagen 14" descr="Icono&#10;&#10;El contenido generado por IA puede ser incorrecto.">
            <a:extLst>
              <a:ext uri="{FF2B5EF4-FFF2-40B4-BE49-F238E27FC236}">
                <a16:creationId xmlns:a16="http://schemas.microsoft.com/office/drawing/2014/main" id="{7302F0DA-BBC2-F42F-4EBE-A85A11E2666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6692" y="2223810"/>
            <a:ext cx="413200" cy="413200"/>
          </a:xfrm>
          <a:prstGeom prst="rect">
            <a:avLst/>
          </a:prstGeom>
        </p:spPr>
      </p:pic>
      <p:pic>
        <p:nvPicPr>
          <p:cNvPr id="17" name="Imagen 16" descr="Icono&#10;&#10;El contenido generado por IA puede ser incorrecto.">
            <a:extLst>
              <a:ext uri="{FF2B5EF4-FFF2-40B4-BE49-F238E27FC236}">
                <a16:creationId xmlns:a16="http://schemas.microsoft.com/office/drawing/2014/main" id="{C25C0091-297A-8DE9-A7C9-5390A78AA5A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721296" y="3687306"/>
            <a:ext cx="506196" cy="506196"/>
          </a:xfrm>
          <a:prstGeom prst="rect">
            <a:avLst/>
          </a:prstGeom>
        </p:spPr>
      </p:pic>
      <p:pic>
        <p:nvPicPr>
          <p:cNvPr id="20" name="Imagen 19" descr="Imagen que contiene Calendario&#10;&#10;El contenido generado por IA puede ser incorrecto.">
            <a:extLst>
              <a:ext uri="{FF2B5EF4-FFF2-40B4-BE49-F238E27FC236}">
                <a16:creationId xmlns:a16="http://schemas.microsoft.com/office/drawing/2014/main" id="{2C73DBCE-CDE1-B1BF-2F2C-F7530E67B49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511215" y="5240814"/>
            <a:ext cx="1046584" cy="697548"/>
          </a:xfrm>
          <a:prstGeom prst="rect">
            <a:avLst/>
          </a:prstGeom>
        </p:spPr>
      </p:pic>
      <p:pic>
        <p:nvPicPr>
          <p:cNvPr id="28" name="Imagen 27" descr="Un dibujo de una persona&#10;&#10;El contenido generado por IA puede ser incorrecto.">
            <a:extLst>
              <a:ext uri="{FF2B5EF4-FFF2-40B4-BE49-F238E27FC236}">
                <a16:creationId xmlns:a16="http://schemas.microsoft.com/office/drawing/2014/main" id="{9DFC5CBF-0A3F-DC7B-A48B-A630D8E38F0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1296" y="4416022"/>
            <a:ext cx="541752" cy="541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706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>
          <a:extLst>
            <a:ext uri="{FF2B5EF4-FFF2-40B4-BE49-F238E27FC236}">
              <a16:creationId xmlns:a16="http://schemas.microsoft.com/office/drawing/2014/main" id="{98FBEA37-2EF2-7718-10AA-849B54E849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35ee5cc475b_0_63">
            <a:extLst>
              <a:ext uri="{FF2B5EF4-FFF2-40B4-BE49-F238E27FC236}">
                <a16:creationId xmlns:a16="http://schemas.microsoft.com/office/drawing/2014/main" id="{B57217EF-CF27-3C40-DA56-711BE5B272D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5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s-ES" dirty="0">
                <a:latin typeface="Montserrat" panose="00000500000000000000" pitchFamily="2" charset="0"/>
              </a:rPr>
              <a:t>4.3 Estructura Medallón I </a:t>
            </a:r>
            <a:r>
              <a:rPr lang="es-ES" dirty="0">
                <a:solidFill>
                  <a:schemeClr val="accent1"/>
                </a:solidFill>
                <a:latin typeface="Montserrat" panose="00000500000000000000" pitchFamily="2" charset="0"/>
              </a:rPr>
              <a:t>| </a:t>
            </a:r>
            <a:r>
              <a:rPr lang="es-ES" dirty="0" err="1">
                <a:solidFill>
                  <a:schemeClr val="accent1"/>
                </a:solidFill>
                <a:latin typeface="Montserrat" panose="00000500000000000000" pitchFamily="2" charset="0"/>
              </a:rPr>
              <a:t>Bronze</a:t>
            </a:r>
            <a:r>
              <a:rPr lang="es-ES" dirty="0">
                <a:solidFill>
                  <a:schemeClr val="accent1"/>
                </a:solidFill>
                <a:latin typeface="Montserrat" panose="00000500000000000000" pitchFamily="2" charset="0"/>
              </a:rPr>
              <a:t> </a:t>
            </a:r>
            <a:r>
              <a:rPr lang="es-ES" dirty="0" err="1">
                <a:solidFill>
                  <a:schemeClr val="accent1"/>
                </a:solidFill>
                <a:latin typeface="Montserrat" panose="00000500000000000000" pitchFamily="2" charset="0"/>
              </a:rPr>
              <a:t>Layer</a:t>
            </a:r>
            <a:endParaRPr dirty="0">
              <a:solidFill>
                <a:schemeClr val="accent1"/>
              </a:solidFill>
              <a:latin typeface="Montserrat" panose="00000500000000000000" pitchFamily="2" charset="0"/>
            </a:endParaRP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50FB99D1-E406-FDD5-7622-3CEF44CBF84C}"/>
              </a:ext>
            </a:extLst>
          </p:cNvPr>
          <p:cNvGrpSpPr/>
          <p:nvPr/>
        </p:nvGrpSpPr>
        <p:grpSpPr>
          <a:xfrm>
            <a:off x="265915" y="1164305"/>
            <a:ext cx="2131449" cy="697548"/>
            <a:chOff x="387954" y="2325414"/>
            <a:chExt cx="2131449" cy="697548"/>
          </a:xfrm>
        </p:grpSpPr>
        <p:sp>
          <p:nvSpPr>
            <p:cNvPr id="24" name="Google Shape;2204;p106">
              <a:extLst>
                <a:ext uri="{FF2B5EF4-FFF2-40B4-BE49-F238E27FC236}">
                  <a16:creationId xmlns:a16="http://schemas.microsoft.com/office/drawing/2014/main" id="{B7DB9B9F-D6F6-D2CD-95C9-B23C4F994B29}"/>
                </a:ext>
              </a:extLst>
            </p:cNvPr>
            <p:cNvSpPr/>
            <p:nvPr/>
          </p:nvSpPr>
          <p:spPr>
            <a:xfrm>
              <a:off x="387954" y="2397881"/>
              <a:ext cx="1245300" cy="590700"/>
            </a:xfrm>
            <a:prstGeom prst="rect">
              <a:avLst/>
            </a:prstGeom>
            <a:solidFill>
              <a:srgbClr val="FFD700"/>
            </a:solidFill>
            <a:ln>
              <a:noFill/>
            </a:ln>
          </p:spPr>
          <p:txBody>
            <a:bodyPr spcFirstLastPara="1" wrap="square" lIns="91425" tIns="38100" rIns="1097275" bIns="381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dirty="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6" name="Google Shape;2207;p106">
              <a:extLst>
                <a:ext uri="{FF2B5EF4-FFF2-40B4-BE49-F238E27FC236}">
                  <a16:creationId xmlns:a16="http://schemas.microsoft.com/office/drawing/2014/main" id="{8BF2D50E-D241-21C0-3567-261DE04B1642}"/>
                </a:ext>
              </a:extLst>
            </p:cNvPr>
            <p:cNvSpPr/>
            <p:nvPr/>
          </p:nvSpPr>
          <p:spPr>
            <a:xfrm>
              <a:off x="1615599" y="2325414"/>
              <a:ext cx="737616" cy="697548"/>
            </a:xfrm>
            <a:custGeom>
              <a:avLst/>
              <a:gdLst/>
              <a:ahLst/>
              <a:cxnLst/>
              <a:rect l="l" t="t" r="r" b="b"/>
              <a:pathLst>
                <a:path w="2438401" h="1073151" extrusionOk="0">
                  <a:moveTo>
                    <a:pt x="758192" y="0"/>
                  </a:moveTo>
                  <a:lnTo>
                    <a:pt x="762001" y="0"/>
                  </a:lnTo>
                  <a:lnTo>
                    <a:pt x="2438401" y="374659"/>
                  </a:lnTo>
                  <a:lnTo>
                    <a:pt x="2438401" y="1073151"/>
                  </a:lnTo>
                  <a:lnTo>
                    <a:pt x="2419370" y="1072402"/>
                  </a:lnTo>
                  <a:lnTo>
                    <a:pt x="2434592" y="1073151"/>
                  </a:lnTo>
                  <a:lnTo>
                    <a:pt x="1948237" y="1073151"/>
                  </a:lnTo>
                  <a:lnTo>
                    <a:pt x="0" y="1023621"/>
                  </a:lnTo>
                  <a:lnTo>
                    <a:pt x="1" y="1023621"/>
                  </a:lnTo>
                  <a:lnTo>
                    <a:pt x="1" y="111745"/>
                  </a:lnTo>
                  <a:lnTo>
                    <a:pt x="758192" y="0"/>
                  </a:lnTo>
                  <a:close/>
                </a:path>
              </a:pathLst>
            </a:custGeom>
            <a:solidFill>
              <a:srgbClr val="CCAA00"/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95A5A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208;p106">
              <a:extLst>
                <a:ext uri="{FF2B5EF4-FFF2-40B4-BE49-F238E27FC236}">
                  <a16:creationId xmlns:a16="http://schemas.microsoft.com/office/drawing/2014/main" id="{01DB51FE-443D-CAB6-70D2-D2DB2603AE00}"/>
                </a:ext>
              </a:extLst>
            </p:cNvPr>
            <p:cNvSpPr/>
            <p:nvPr/>
          </p:nvSpPr>
          <p:spPr>
            <a:xfrm>
              <a:off x="1847019" y="2325414"/>
              <a:ext cx="509112" cy="696384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600" y="21600"/>
                  </a:moveTo>
                  <a:lnTo>
                    <a:pt x="0" y="20271"/>
                  </a:lnTo>
                  <a:lnTo>
                    <a:pt x="0" y="0"/>
                  </a:lnTo>
                  <a:lnTo>
                    <a:pt x="21600" y="7541"/>
                  </a:lnTo>
                  <a:close/>
                </a:path>
              </a:pathLst>
            </a:custGeom>
            <a:solidFill>
              <a:srgbClr val="FFD700"/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1" name="CuadroTexto 30">
              <a:extLst>
                <a:ext uri="{FF2B5EF4-FFF2-40B4-BE49-F238E27FC236}">
                  <a16:creationId xmlns:a16="http://schemas.microsoft.com/office/drawing/2014/main" id="{2DA424DF-9645-74F7-2C02-1F2BACCD162C}"/>
                </a:ext>
              </a:extLst>
            </p:cNvPr>
            <p:cNvSpPr txBox="1"/>
            <p:nvPr/>
          </p:nvSpPr>
          <p:spPr>
            <a:xfrm>
              <a:off x="571089" y="2487530"/>
              <a:ext cx="937627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s-ES" sz="1200" b="1" i="0" dirty="0">
                  <a:solidFill>
                    <a:schemeClr val="bg1"/>
                  </a:solidFill>
                  <a:effectLst/>
                  <a:latin typeface="Montserrat" panose="00000500000000000000" pitchFamily="2" charset="0"/>
                </a:rPr>
                <a:t>GOLD LAYER</a:t>
              </a:r>
              <a:endParaRPr lang="es-ES" sz="1200" b="1" dirty="0">
                <a:solidFill>
                  <a:schemeClr val="bg1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48" name="CuadroTexto 47">
              <a:extLst>
                <a:ext uri="{FF2B5EF4-FFF2-40B4-BE49-F238E27FC236}">
                  <a16:creationId xmlns:a16="http://schemas.microsoft.com/office/drawing/2014/main" id="{80DF4428-37FD-7F6D-C91F-93DB5753BD5E}"/>
                </a:ext>
              </a:extLst>
            </p:cNvPr>
            <p:cNvSpPr txBox="1"/>
            <p:nvPr/>
          </p:nvSpPr>
          <p:spPr>
            <a:xfrm>
              <a:off x="1810359" y="2548532"/>
              <a:ext cx="709044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ES" sz="800" dirty="0">
                  <a:solidFill>
                    <a:schemeClr val="bg1"/>
                  </a:solidFill>
                  <a:latin typeface="Montserrat" panose="00000500000000000000" pitchFamily="2" charset="0"/>
                </a:rPr>
                <a:t>Valor</a:t>
              </a:r>
            </a:p>
            <a:p>
              <a:r>
                <a:rPr lang="es-ES" sz="800" dirty="0">
                  <a:solidFill>
                    <a:schemeClr val="bg1"/>
                  </a:solidFill>
                  <a:latin typeface="Montserrat" panose="00000500000000000000" pitchFamily="2" charset="0"/>
                </a:rPr>
                <a:t>Negocio</a:t>
              </a:r>
            </a:p>
          </p:txBody>
        </p:sp>
      </p:grpSp>
      <p:sp>
        <p:nvSpPr>
          <p:cNvPr id="50" name="CuadroTexto 49">
            <a:extLst>
              <a:ext uri="{FF2B5EF4-FFF2-40B4-BE49-F238E27FC236}">
                <a16:creationId xmlns:a16="http://schemas.microsoft.com/office/drawing/2014/main" id="{F7B795A2-0612-CE96-3387-519154B14E23}"/>
              </a:ext>
            </a:extLst>
          </p:cNvPr>
          <p:cNvSpPr txBox="1"/>
          <p:nvPr/>
        </p:nvSpPr>
        <p:spPr>
          <a:xfrm>
            <a:off x="1791769" y="3512529"/>
            <a:ext cx="82349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800" dirty="0">
                <a:solidFill>
                  <a:schemeClr val="bg1"/>
                </a:solidFill>
                <a:latin typeface="Montserrat" panose="00000500000000000000" pitchFamily="2" charset="0"/>
              </a:rPr>
              <a:t>Datos</a:t>
            </a:r>
          </a:p>
          <a:p>
            <a:r>
              <a:rPr lang="es-ES" sz="800" dirty="0">
                <a:solidFill>
                  <a:schemeClr val="bg1"/>
                </a:solidFill>
                <a:latin typeface="Montserrat" panose="00000500000000000000" pitchFamily="2" charset="0"/>
              </a:rPr>
              <a:t>Depurados</a:t>
            </a:r>
          </a:p>
        </p:txBody>
      </p:sp>
      <p:sp>
        <p:nvSpPr>
          <p:cNvPr id="5" name="Google Shape;2110;p105">
            <a:extLst>
              <a:ext uri="{FF2B5EF4-FFF2-40B4-BE49-F238E27FC236}">
                <a16:creationId xmlns:a16="http://schemas.microsoft.com/office/drawing/2014/main" id="{37F8A2AA-AA3F-98FA-3003-310235901CE6}"/>
              </a:ext>
            </a:extLst>
          </p:cNvPr>
          <p:cNvSpPr/>
          <p:nvPr/>
        </p:nvSpPr>
        <p:spPr>
          <a:xfrm>
            <a:off x="2738860" y="1280328"/>
            <a:ext cx="5238612" cy="5907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75FB16F-0D5D-78B8-14EC-7BF548A3E35E}"/>
              </a:ext>
            </a:extLst>
          </p:cNvPr>
          <p:cNvSpPr txBox="1"/>
          <p:nvPr/>
        </p:nvSpPr>
        <p:spPr>
          <a:xfrm>
            <a:off x="2699792" y="1252512"/>
            <a:ext cx="5328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>
                <a:latin typeface="Montserrat" panose="00000500000000000000" pitchFamily="2" charset="0"/>
              </a:rPr>
              <a:t>La capa dorada representa </a:t>
            </a:r>
            <a:r>
              <a:rPr lang="es-ES" sz="900" b="1" dirty="0">
                <a:latin typeface="Montserrat" panose="00000500000000000000" pitchFamily="2" charset="0"/>
              </a:rPr>
              <a:t>vistas altamente refinadas </a:t>
            </a:r>
            <a:r>
              <a:rPr lang="es-ES" sz="900" dirty="0">
                <a:latin typeface="Montserrat" panose="00000500000000000000" pitchFamily="2" charset="0"/>
              </a:rPr>
              <a:t>de los datos que impulsan el análisis, los paneles, el ML y las aplicaciones posteriores. Los datos de la capa de oro suelen estar altamente agregados y filtrados para períodos de tiempo o regiones geográficas específicos. </a:t>
            </a:r>
            <a:endParaRPr lang="es-ES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A54478FE-AE78-18D5-1CBD-70EAD045AD8B}"/>
              </a:ext>
            </a:extLst>
          </p:cNvPr>
          <p:cNvSpPr txBox="1"/>
          <p:nvPr/>
        </p:nvSpPr>
        <p:spPr>
          <a:xfrm>
            <a:off x="2734490" y="2302949"/>
            <a:ext cx="51105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>
                <a:solidFill>
                  <a:srgbClr val="161616"/>
                </a:solidFill>
                <a:latin typeface="Montserrat" panose="00000500000000000000" pitchFamily="2" charset="0"/>
              </a:rPr>
              <a:t>Datos agregados listos para análisis y decisiones. Información ya resumida y preparada para responder preguntas.</a:t>
            </a:r>
            <a:endParaRPr lang="es-ES" sz="1000" dirty="0">
              <a:latin typeface="Montserrat" panose="00000500000000000000" pitchFamily="2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ABCACE5F-9FB7-9DCF-36B6-4D5A1AB1C042}"/>
              </a:ext>
            </a:extLst>
          </p:cNvPr>
          <p:cNvSpPr txBox="1"/>
          <p:nvPr/>
        </p:nvSpPr>
        <p:spPr>
          <a:xfrm>
            <a:off x="2734490" y="3131861"/>
            <a:ext cx="49523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>
                <a:latin typeface="Montserrat" panose="00000500000000000000" pitchFamily="2" charset="0"/>
              </a:rPr>
              <a:t>Totalmente alineado con la lógica del negocio. Refleja procesos reales de la empresa (ventas, HR, finanzas…).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03A11CBD-783C-56F6-FB85-F95DE606E27F}"/>
              </a:ext>
            </a:extLst>
          </p:cNvPr>
          <p:cNvSpPr txBox="1"/>
          <p:nvPr/>
        </p:nvSpPr>
        <p:spPr>
          <a:xfrm>
            <a:off x="2740689" y="3876774"/>
            <a:ext cx="49399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>
                <a:solidFill>
                  <a:srgbClr val="161616"/>
                </a:solidFill>
                <a:latin typeface="Montserrat" panose="00000500000000000000" pitchFamily="2" charset="0"/>
              </a:rPr>
              <a:t>Modelado dimensional para su consumo. Tablas modelo estrella, métricas definidas, relaciones claras.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EF2C1145-91F8-2B41-1C95-70ACAA3C2EDA}"/>
              </a:ext>
            </a:extLst>
          </p:cNvPr>
          <p:cNvSpPr txBox="1"/>
          <p:nvPr/>
        </p:nvSpPr>
        <p:spPr>
          <a:xfrm>
            <a:off x="2738860" y="4697965"/>
            <a:ext cx="49523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>
                <a:solidFill>
                  <a:srgbClr val="161616"/>
                </a:solidFill>
                <a:latin typeface="Montserrat" panose="00000500000000000000" pitchFamily="2" charset="0"/>
              </a:rPr>
              <a:t>Orientado al usuario final / analistas de negocio. Destinado a analistas, autoservicio, tomar decisiones.</a:t>
            </a:r>
          </a:p>
        </p:txBody>
      </p:sp>
      <p:pic>
        <p:nvPicPr>
          <p:cNvPr id="4" name="Imagen 3" descr="Icono&#10;&#10;El contenido generado por IA puede ser incorrecto.">
            <a:extLst>
              <a:ext uri="{FF2B5EF4-FFF2-40B4-BE49-F238E27FC236}">
                <a16:creationId xmlns:a16="http://schemas.microsoft.com/office/drawing/2014/main" id="{FF7ED54B-8881-7369-6526-8814711A9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496" y="2204864"/>
            <a:ext cx="593680" cy="593680"/>
          </a:xfrm>
          <a:prstGeom prst="rect">
            <a:avLst/>
          </a:prstGeom>
        </p:spPr>
      </p:pic>
      <p:pic>
        <p:nvPicPr>
          <p:cNvPr id="8" name="Imagen 7" descr="Icono&#10;&#10;El contenido generado por IA puede ser incorrecto.">
            <a:extLst>
              <a:ext uri="{FF2B5EF4-FFF2-40B4-BE49-F238E27FC236}">
                <a16:creationId xmlns:a16="http://schemas.microsoft.com/office/drawing/2014/main" id="{78414149-1352-2611-0E04-38E9079077D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9639" y="3064978"/>
            <a:ext cx="533876" cy="533876"/>
          </a:xfrm>
          <a:prstGeom prst="rect">
            <a:avLst/>
          </a:prstGeom>
        </p:spPr>
      </p:pic>
      <p:pic>
        <p:nvPicPr>
          <p:cNvPr id="15" name="Imagen 14" descr="Icono&#10;&#10;El contenido generado por IA puede ser incorrecto.">
            <a:extLst>
              <a:ext uri="{FF2B5EF4-FFF2-40B4-BE49-F238E27FC236}">
                <a16:creationId xmlns:a16="http://schemas.microsoft.com/office/drawing/2014/main" id="{3C7E8FF0-658B-FBC4-443D-273BF01FE51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0950" y="3892609"/>
            <a:ext cx="437172" cy="437172"/>
          </a:xfrm>
          <a:prstGeom prst="rect">
            <a:avLst/>
          </a:prstGeom>
        </p:spPr>
      </p:pic>
      <p:pic>
        <p:nvPicPr>
          <p:cNvPr id="17" name="Imagen 16" descr="Logotipo&#10;&#10;El contenido generado por IA puede ser incorrecto.">
            <a:extLst>
              <a:ext uri="{FF2B5EF4-FFF2-40B4-BE49-F238E27FC236}">
                <a16:creationId xmlns:a16="http://schemas.microsoft.com/office/drawing/2014/main" id="{CB0CFC4F-5A8F-26E2-CB5B-041F3A14942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215" y="4616758"/>
            <a:ext cx="885001" cy="885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949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379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CuadroTexto"/>
          <p:cNvSpPr txBox="1"/>
          <p:nvPr/>
        </p:nvSpPr>
        <p:spPr>
          <a:xfrm>
            <a:off x="3833047" y="5507940"/>
            <a:ext cx="1477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www.ceste.es</a:t>
            </a:r>
          </a:p>
        </p:txBody>
      </p:sp>
      <p:pic>
        <p:nvPicPr>
          <p:cNvPr id="12" name="11 Imagen" descr="CESTE blanco estrella roja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64000" y="2348880"/>
            <a:ext cx="3816424" cy="182598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07CA8ACE-8229-462D-A48C-A7D84E241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Montserrat" panose="00000500000000000000" pitchFamily="2" charset="0"/>
              </a:rPr>
              <a:t>¿Quién soy?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8484274-BA79-4C9E-8923-FD8913A6A8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799288"/>
            <a:ext cx="7886700" cy="3036537"/>
          </a:xfrm>
        </p:spPr>
        <p:txBody>
          <a:bodyPr>
            <a:normAutofit/>
          </a:bodyPr>
          <a:lstStyle/>
          <a:p>
            <a:r>
              <a:rPr lang="es-ES" sz="1800" dirty="0">
                <a:latin typeface="Montserrat" panose="00000500000000000000" pitchFamily="2" charset="0"/>
              </a:rPr>
              <a:t>Javier Martínez Morales</a:t>
            </a:r>
          </a:p>
          <a:p>
            <a:endParaRPr lang="es-ES" sz="1800" dirty="0">
              <a:latin typeface="Montserrat" panose="00000500000000000000" pitchFamily="2" charset="0"/>
            </a:endParaRPr>
          </a:p>
          <a:p>
            <a:pPr lvl="0">
              <a:buClr>
                <a:schemeClr val="dk1"/>
              </a:buClr>
              <a:buSzPts val="2000"/>
            </a:pPr>
            <a:r>
              <a:rPr lang="es-ES" sz="1800" dirty="0">
                <a:latin typeface="Montserrat" panose="00000500000000000000" pitchFamily="2" charset="0"/>
              </a:rPr>
              <a:t>Licenciado en Finanzas &amp; Master en Ciencia de Datos e Inteligencia Artificial</a:t>
            </a:r>
          </a:p>
          <a:p>
            <a:pPr marL="0" indent="0">
              <a:buNone/>
            </a:pPr>
            <a:endParaRPr lang="es-ES" sz="1800" dirty="0">
              <a:latin typeface="Montserrat" panose="00000500000000000000" pitchFamily="2" charset="0"/>
            </a:endParaRPr>
          </a:p>
          <a:p>
            <a:r>
              <a:rPr lang="es-ES" sz="1800" dirty="0">
                <a:latin typeface="Montserrat" panose="00000500000000000000" pitchFamily="2" charset="0"/>
              </a:rPr>
              <a:t>Profesional con más de 3 años de experiencia entorno al mundo de los datos.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B5301FA-022B-9DAA-2979-7B704D9BA4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800" y="5721635"/>
            <a:ext cx="278160" cy="278160"/>
          </a:xfrm>
          <a:prstGeom prst="rect">
            <a:avLst/>
          </a:prstGeom>
        </p:spPr>
      </p:pic>
      <p:pic>
        <p:nvPicPr>
          <p:cNvPr id="2" name="Google Shape;57;p2" title="1743344964993 - copia.jpg">
            <a:extLst>
              <a:ext uri="{FF2B5EF4-FFF2-40B4-BE49-F238E27FC236}">
                <a16:creationId xmlns:a16="http://schemas.microsoft.com/office/drawing/2014/main" id="{5117CC59-8759-0B19-DAE7-5D36CBA12E91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34625" y="460931"/>
            <a:ext cx="1086825" cy="13276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48622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394CD7-D7F7-AE54-0F22-1530548225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A8595164-E0E4-B454-B468-93EBD689C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>
                <a:latin typeface="Montserrat" panose="00000500000000000000" pitchFamily="2" charset="0"/>
              </a:rPr>
              <a:t>Indice</a:t>
            </a:r>
            <a:r>
              <a:rPr lang="es-ES" dirty="0">
                <a:latin typeface="Montserrat" panose="00000500000000000000" pitchFamily="2" charset="0"/>
              </a:rPr>
              <a:t> de la Sesión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CC1ACA4-4464-3BA7-795E-7B87D8B535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2" y="1556792"/>
            <a:ext cx="7886700" cy="4680520"/>
          </a:xfrm>
        </p:spPr>
        <p:txBody>
          <a:bodyPr>
            <a:normAutofit/>
          </a:bodyPr>
          <a:lstStyle/>
          <a:p>
            <a:pPr marL="800100" lvl="1" indent="-342900">
              <a:buFont typeface="+mj-lt"/>
              <a:buAutoNum type="arabicPeriod"/>
            </a:pPr>
            <a:r>
              <a:rPr lang="es-ES" sz="1400" dirty="0">
                <a:latin typeface="Montserrat" panose="00000500000000000000" pitchFamily="2" charset="0"/>
              </a:rPr>
              <a:t>Presentación PowerPoint</a:t>
            </a:r>
          </a:p>
          <a:p>
            <a:pPr marL="1257300" lvl="2" indent="-342900">
              <a:buFont typeface="+mj-lt"/>
              <a:buAutoNum type="arabicPeriod"/>
            </a:pPr>
            <a:r>
              <a:rPr lang="es-ES" sz="1400" dirty="0">
                <a:latin typeface="Montserrat" panose="00000500000000000000" pitchFamily="2" charset="0"/>
              </a:rPr>
              <a:t>Temario Talleres Previos</a:t>
            </a:r>
          </a:p>
          <a:p>
            <a:pPr marL="1257300" lvl="2" indent="-342900">
              <a:buFont typeface="+mj-lt"/>
              <a:buAutoNum type="arabicPeriod"/>
            </a:pPr>
            <a:r>
              <a:rPr lang="es-ES" sz="1400" dirty="0">
                <a:latin typeface="Montserrat" panose="00000500000000000000" pitchFamily="2" charset="0"/>
              </a:rPr>
              <a:t>Temario Nuevo Curso</a:t>
            </a:r>
          </a:p>
          <a:p>
            <a:pPr marL="1257300" lvl="2" indent="-342900">
              <a:buFont typeface="+mj-lt"/>
              <a:buAutoNum type="arabicPeriod"/>
            </a:pPr>
            <a:r>
              <a:rPr lang="es-ES" sz="1400" dirty="0">
                <a:latin typeface="Montserrat" panose="00000500000000000000" pitchFamily="2" charset="0"/>
              </a:rPr>
              <a:t>Fundamentales de </a:t>
            </a:r>
            <a:r>
              <a:rPr lang="es-ES" sz="1400" dirty="0" err="1">
                <a:latin typeface="Montserrat" panose="00000500000000000000" pitchFamily="2" charset="0"/>
              </a:rPr>
              <a:t>Databricks</a:t>
            </a:r>
            <a:endParaRPr lang="es-ES" sz="1400" dirty="0">
              <a:latin typeface="Montserrat" panose="00000500000000000000" pitchFamily="2" charset="0"/>
            </a:endParaRPr>
          </a:p>
          <a:p>
            <a:pPr marL="1257300" lvl="2" indent="-342900">
              <a:buFont typeface="+mj-lt"/>
              <a:buAutoNum type="arabicPeriod"/>
            </a:pPr>
            <a:r>
              <a:rPr lang="es-ES" sz="1400" dirty="0">
                <a:latin typeface="Montserrat" panose="00000500000000000000" pitchFamily="2" charset="0"/>
              </a:rPr>
              <a:t>Estructura </a:t>
            </a:r>
            <a:r>
              <a:rPr lang="es-ES" sz="1400" dirty="0" err="1">
                <a:latin typeface="Montserrat" panose="00000500000000000000" pitchFamily="2" charset="0"/>
              </a:rPr>
              <a:t>Medallon</a:t>
            </a:r>
            <a:br>
              <a:rPr lang="es-ES" sz="1400" dirty="0">
                <a:latin typeface="Montserrat" panose="00000500000000000000" pitchFamily="2" charset="0"/>
              </a:rPr>
            </a:br>
            <a:endParaRPr lang="es-ES" sz="1400" dirty="0">
              <a:latin typeface="Montserrat" panose="00000500000000000000" pitchFamily="2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s-ES" sz="1400" dirty="0" err="1">
                <a:latin typeface="Montserrat" panose="00000500000000000000" pitchFamily="2" charset="0"/>
              </a:rPr>
              <a:t>Workflow</a:t>
            </a:r>
            <a:r>
              <a:rPr lang="es-ES" sz="1400" dirty="0">
                <a:latin typeface="Montserrat" panose="00000500000000000000" pitchFamily="2" charset="0"/>
              </a:rPr>
              <a:t> en </a:t>
            </a:r>
            <a:r>
              <a:rPr lang="es-ES" sz="1400" dirty="0" err="1">
                <a:latin typeface="Montserrat" panose="00000500000000000000" pitchFamily="2" charset="0"/>
              </a:rPr>
              <a:t>Databricks</a:t>
            </a:r>
            <a:endParaRPr lang="es-ES" sz="1400" dirty="0">
              <a:latin typeface="Montserrat" panose="00000500000000000000" pitchFamily="2" charset="0"/>
            </a:endParaRPr>
          </a:p>
          <a:p>
            <a:pPr marL="1257300" lvl="2" indent="-342900">
              <a:buFont typeface="+mj-lt"/>
              <a:buAutoNum type="arabicPeriod"/>
            </a:pPr>
            <a:r>
              <a:rPr lang="es-ES" sz="1400" dirty="0">
                <a:latin typeface="Montserrat" panose="00000500000000000000" pitchFamily="2" charset="0"/>
              </a:rPr>
              <a:t>Revisar los Jobs de Ingesta y </a:t>
            </a:r>
            <a:r>
              <a:rPr lang="es-ES" sz="1400" dirty="0" err="1">
                <a:latin typeface="Montserrat" panose="00000500000000000000" pitchFamily="2" charset="0"/>
              </a:rPr>
              <a:t>Validacion</a:t>
            </a:r>
            <a:endParaRPr lang="es-ES" sz="1400" dirty="0">
              <a:latin typeface="Montserrat" panose="00000500000000000000" pitchFamily="2" charset="0"/>
            </a:endParaRPr>
          </a:p>
          <a:p>
            <a:pPr marL="1257300" lvl="2" indent="-342900">
              <a:buFont typeface="+mj-lt"/>
              <a:buAutoNum type="arabicPeriod"/>
            </a:pPr>
            <a:r>
              <a:rPr lang="es-ES" sz="1400" dirty="0">
                <a:latin typeface="Montserrat" panose="00000500000000000000" pitchFamily="2" charset="0"/>
              </a:rPr>
              <a:t>Completar un Notebook de Arreglos</a:t>
            </a:r>
          </a:p>
          <a:p>
            <a:pPr marL="1257300" lvl="2" indent="-342900">
              <a:buFont typeface="+mj-lt"/>
              <a:buAutoNum type="arabicPeriod"/>
            </a:pPr>
            <a:r>
              <a:rPr lang="es-ES" sz="1400" dirty="0">
                <a:latin typeface="Montserrat" panose="00000500000000000000" pitchFamily="2" charset="0"/>
              </a:rPr>
              <a:t>Crear el </a:t>
            </a:r>
            <a:r>
              <a:rPr lang="es-ES" sz="1400" dirty="0" err="1">
                <a:latin typeface="Montserrat" panose="00000500000000000000" pitchFamily="2" charset="0"/>
              </a:rPr>
              <a:t>Workflow</a:t>
            </a:r>
            <a:endParaRPr lang="es-ES" sz="1400" dirty="0">
              <a:latin typeface="Montserrat" panose="00000500000000000000" pitchFamily="2" charset="0"/>
            </a:endParaRPr>
          </a:p>
          <a:p>
            <a:pPr marL="1257300" lvl="2" indent="-342900">
              <a:buFont typeface="+mj-lt"/>
              <a:buAutoNum type="arabicPeriod"/>
            </a:pPr>
            <a:endParaRPr lang="es-ES" sz="1400" dirty="0">
              <a:latin typeface="Montserrat" panose="00000500000000000000" pitchFamily="2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s-ES" sz="1400" dirty="0">
                <a:latin typeface="Montserrat" panose="00000500000000000000" pitchFamily="2" charset="0"/>
              </a:rPr>
              <a:t>Quiz</a:t>
            </a:r>
          </a:p>
        </p:txBody>
      </p:sp>
    </p:spTree>
    <p:extLst>
      <p:ext uri="{BB962C8B-B14F-4D97-AF65-F5344CB8AC3E}">
        <p14:creationId xmlns:p14="http://schemas.microsoft.com/office/powerpoint/2010/main" val="3630072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F78A3B-EBEF-2937-5F18-E7A8CBD4E0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58EC55B4-899F-FB48-8CCF-14E1949EA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Montserrat" panose="00000500000000000000" pitchFamily="2" charset="0"/>
              </a:rPr>
              <a:t>1. Temario Talleres Previos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1C07B0C-F255-6CB0-8C60-DE9B14108C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1833529"/>
            <a:ext cx="7886700" cy="3456384"/>
          </a:xfrm>
        </p:spPr>
        <p:txBody>
          <a:bodyPr>
            <a:normAutofit/>
          </a:bodyPr>
          <a:lstStyle/>
          <a:p>
            <a:pPr lvl="1"/>
            <a:r>
              <a:rPr lang="es-ES" sz="1400" dirty="0">
                <a:latin typeface="Montserrat" panose="00000500000000000000" pitchFamily="2" charset="0"/>
              </a:rPr>
              <a:t>Curso 1: Introducción a Spark</a:t>
            </a:r>
            <a:br>
              <a:rPr lang="es-ES" sz="1400" dirty="0">
                <a:latin typeface="Montserrat" panose="00000500000000000000" pitchFamily="2" charset="0"/>
              </a:rPr>
            </a:br>
            <a:endParaRPr lang="es-ES" sz="1400" dirty="0">
              <a:latin typeface="Montserrat" panose="00000500000000000000" pitchFamily="2" charset="0"/>
            </a:endParaRPr>
          </a:p>
          <a:p>
            <a:pPr lvl="1"/>
            <a:r>
              <a:rPr lang="es-ES" sz="1400" dirty="0">
                <a:latin typeface="Montserrat" panose="00000500000000000000" pitchFamily="2" charset="0"/>
              </a:rPr>
              <a:t>Curso 2: Orquestación I</a:t>
            </a:r>
            <a:br>
              <a:rPr lang="es-ES" sz="1400" dirty="0">
                <a:latin typeface="Montserrat" panose="00000500000000000000" pitchFamily="2" charset="0"/>
              </a:rPr>
            </a:br>
            <a:endParaRPr lang="es-ES" sz="1400" dirty="0">
              <a:latin typeface="Montserrat" panose="00000500000000000000" pitchFamily="2" charset="0"/>
            </a:endParaRPr>
          </a:p>
          <a:p>
            <a:pPr lvl="1"/>
            <a:r>
              <a:rPr lang="es-ES" sz="1400" dirty="0">
                <a:latin typeface="Montserrat" panose="00000500000000000000" pitchFamily="2" charset="0"/>
              </a:rPr>
              <a:t>Curso 3: Optimización en </a:t>
            </a:r>
            <a:r>
              <a:rPr lang="es-ES" sz="1400" dirty="0" err="1">
                <a:latin typeface="Montserrat" panose="00000500000000000000" pitchFamily="2" charset="0"/>
              </a:rPr>
              <a:t>Databricks</a:t>
            </a:r>
            <a:endParaRPr lang="es-ES" sz="1400" dirty="0">
              <a:latin typeface="Montserrat" panose="00000500000000000000" pitchFamily="2" charset="0"/>
            </a:endParaRPr>
          </a:p>
          <a:p>
            <a:pPr lvl="1"/>
            <a:endParaRPr lang="es-ES" sz="1400" dirty="0">
              <a:latin typeface="Montserrat" panose="00000500000000000000" pitchFamily="2" charset="0"/>
            </a:endParaRPr>
          </a:p>
          <a:p>
            <a:pPr lvl="1"/>
            <a:r>
              <a:rPr lang="es-ES" sz="1400" dirty="0">
                <a:latin typeface="Montserrat" panose="00000500000000000000" pitchFamily="2" charset="0"/>
              </a:rPr>
              <a:t>NEW Curso 4: Orquestación II y Gobernanza</a:t>
            </a:r>
          </a:p>
        </p:txBody>
      </p:sp>
    </p:spTree>
    <p:extLst>
      <p:ext uri="{BB962C8B-B14F-4D97-AF65-F5344CB8AC3E}">
        <p14:creationId xmlns:p14="http://schemas.microsoft.com/office/powerpoint/2010/main" val="2801198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1474E8-D16A-CFA7-E7A8-13AAFACCFA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24FF5068-6A5D-D1FD-DC71-FBC5CED52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Montserrat" panose="00000500000000000000" pitchFamily="2" charset="0"/>
              </a:rPr>
              <a:t>2. Temario del Nuevo Curso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1FFDE6A-4AB1-ACA8-1D45-1A1FAD3257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24744"/>
            <a:ext cx="7886700" cy="4680520"/>
          </a:xfrm>
        </p:spPr>
        <p:txBody>
          <a:bodyPr>
            <a:normAutofit/>
          </a:bodyPr>
          <a:lstStyle/>
          <a:p>
            <a:pPr marL="266700" indent="-266700">
              <a:buFont typeface="+mj-lt"/>
              <a:buAutoNum type="arabicPeriod"/>
            </a:pPr>
            <a:r>
              <a:rPr lang="es-ES" sz="1400" dirty="0">
                <a:latin typeface="Montserrat" panose="00000500000000000000" pitchFamily="2" charset="0"/>
              </a:rPr>
              <a:t>Jobs y </a:t>
            </a:r>
            <a:r>
              <a:rPr lang="es-ES" sz="1400" dirty="0" err="1">
                <a:latin typeface="Montserrat" panose="00000500000000000000" pitchFamily="2" charset="0"/>
              </a:rPr>
              <a:t>Workflows</a:t>
            </a:r>
            <a:r>
              <a:rPr lang="es-ES" sz="1400" dirty="0">
                <a:latin typeface="Montserrat" panose="00000500000000000000" pitchFamily="2" charset="0"/>
              </a:rPr>
              <a:t>  - Avanzado con estructura </a:t>
            </a:r>
            <a:r>
              <a:rPr lang="es-ES" sz="1400" dirty="0" err="1">
                <a:latin typeface="Montserrat" panose="00000500000000000000" pitchFamily="2" charset="0"/>
              </a:rPr>
              <a:t>Medallon</a:t>
            </a:r>
            <a:endParaRPr lang="es-ES" sz="1400" dirty="0">
              <a:latin typeface="Montserrat" panose="00000500000000000000" pitchFamily="2" charset="0"/>
            </a:endParaRPr>
          </a:p>
          <a:p>
            <a:pPr lvl="1"/>
            <a:r>
              <a:rPr lang="en-US" sz="1400" dirty="0" err="1">
                <a:latin typeface="Montserrat" panose="00000500000000000000" pitchFamily="2" charset="0"/>
              </a:rPr>
              <a:t>Modularización</a:t>
            </a:r>
            <a:r>
              <a:rPr lang="en-US" sz="1400" dirty="0">
                <a:latin typeface="Montserrat" panose="00000500000000000000" pitchFamily="2" charset="0"/>
              </a:rPr>
              <a:t> y </a:t>
            </a:r>
            <a:r>
              <a:rPr lang="es-ES" sz="1400" dirty="0">
                <a:latin typeface="Montserrat" panose="00000500000000000000" pitchFamily="2" charset="0"/>
              </a:rPr>
              <a:t>parámetros</a:t>
            </a:r>
          </a:p>
          <a:p>
            <a:pPr lvl="1"/>
            <a:r>
              <a:rPr lang="es-ES" sz="1400" dirty="0">
                <a:latin typeface="Montserrat" panose="00000500000000000000" pitchFamily="2" charset="0"/>
              </a:rPr>
              <a:t>Manejo de errores con Tabla Cuarentena</a:t>
            </a:r>
          </a:p>
          <a:p>
            <a:pPr lvl="1"/>
            <a:r>
              <a:rPr lang="es-ES" sz="1400" dirty="0">
                <a:latin typeface="Montserrat" panose="00000500000000000000" pitchFamily="2" charset="0"/>
              </a:rPr>
              <a:t>Orquestación con </a:t>
            </a:r>
            <a:r>
              <a:rPr lang="es-ES" sz="1400" dirty="0" err="1">
                <a:latin typeface="Montserrat" panose="00000500000000000000" pitchFamily="2" charset="0"/>
              </a:rPr>
              <a:t>Databricks</a:t>
            </a:r>
            <a:r>
              <a:rPr lang="es-ES" sz="1400" dirty="0">
                <a:latin typeface="Montserrat" panose="00000500000000000000" pitchFamily="2" charset="0"/>
              </a:rPr>
              <a:t> </a:t>
            </a:r>
            <a:r>
              <a:rPr lang="es-ES" sz="1400" dirty="0" err="1">
                <a:latin typeface="Montserrat" panose="00000500000000000000" pitchFamily="2" charset="0"/>
              </a:rPr>
              <a:t>Workflows</a:t>
            </a:r>
            <a:br>
              <a:rPr lang="es-ES" sz="1400" dirty="0">
                <a:latin typeface="Montserrat" panose="00000500000000000000" pitchFamily="2" charset="0"/>
              </a:rPr>
            </a:br>
            <a:endParaRPr lang="es-ES" sz="1400" dirty="0">
              <a:latin typeface="Montserrat" panose="00000500000000000000" pitchFamily="2" charset="0"/>
            </a:endParaRPr>
          </a:p>
          <a:p>
            <a:pPr marL="266700" indent="-266700">
              <a:buFont typeface="+mj-lt"/>
              <a:buAutoNum type="arabicPeriod" startAt="2"/>
            </a:pPr>
            <a:r>
              <a:rPr lang="es-ES" sz="1400" dirty="0">
                <a:latin typeface="Montserrat" panose="00000500000000000000" pitchFamily="2" charset="0"/>
              </a:rPr>
              <a:t>Expansión de Unity </a:t>
            </a:r>
            <a:r>
              <a:rPr lang="es-ES" sz="1400" dirty="0" err="1">
                <a:latin typeface="Montserrat" panose="00000500000000000000" pitchFamily="2" charset="0"/>
              </a:rPr>
              <a:t>Catalog</a:t>
            </a:r>
            <a:r>
              <a:rPr lang="es-ES" sz="1400" dirty="0">
                <a:latin typeface="Montserrat" panose="00000500000000000000" pitchFamily="2" charset="0"/>
              </a:rPr>
              <a:t> (UC)</a:t>
            </a:r>
          </a:p>
          <a:p>
            <a:pPr lvl="1"/>
            <a:r>
              <a:rPr lang="es-ES" sz="1400" dirty="0">
                <a:latin typeface="Montserrat" panose="00000500000000000000" pitchFamily="2" charset="0"/>
              </a:rPr>
              <a:t>Introducción a Gobernanza</a:t>
            </a:r>
          </a:p>
          <a:p>
            <a:pPr lvl="1"/>
            <a:r>
              <a:rPr lang="es-ES" sz="1400" dirty="0">
                <a:latin typeface="Montserrat" panose="00000500000000000000" pitchFamily="2" charset="0"/>
              </a:rPr>
              <a:t>Arquitectura de UC</a:t>
            </a:r>
          </a:p>
          <a:p>
            <a:pPr lvl="1"/>
            <a:r>
              <a:rPr lang="es-ES" sz="1400" dirty="0">
                <a:latin typeface="Montserrat" panose="00000500000000000000" pitchFamily="2" charset="0"/>
              </a:rPr>
              <a:t>Tipos de grupos, tipos de accesos y tipos de permisos</a:t>
            </a:r>
          </a:p>
          <a:p>
            <a:pPr lvl="1"/>
            <a:r>
              <a:rPr lang="es-ES" sz="1400" dirty="0">
                <a:latin typeface="Montserrat" panose="00000500000000000000" pitchFamily="2" charset="0"/>
              </a:rPr>
              <a:t>Seguridad en fila y columna</a:t>
            </a:r>
          </a:p>
          <a:p>
            <a:endParaRPr lang="es-ES" sz="1400" dirty="0">
              <a:latin typeface="Montserrat" panose="00000500000000000000" pitchFamily="2" charset="0"/>
            </a:endParaRPr>
          </a:p>
          <a:p>
            <a:pPr marL="266700" indent="-266700">
              <a:buFont typeface="+mj-lt"/>
              <a:buAutoNum type="arabicPeriod" startAt="3"/>
            </a:pPr>
            <a:r>
              <a:rPr lang="es-ES" sz="1400" dirty="0">
                <a:latin typeface="Montserrat" panose="00000500000000000000" pitchFamily="2" charset="0"/>
              </a:rPr>
              <a:t>Costes en </a:t>
            </a:r>
            <a:r>
              <a:rPr lang="es-ES" sz="1400" dirty="0" err="1">
                <a:latin typeface="Montserrat" panose="00000500000000000000" pitchFamily="2" charset="0"/>
              </a:rPr>
              <a:t>Databricks</a:t>
            </a:r>
            <a:endParaRPr lang="es-ES" sz="1400" dirty="0">
              <a:latin typeface="Montserrat" panose="00000500000000000000" pitchFamily="2" charset="0"/>
            </a:endParaRPr>
          </a:p>
          <a:p>
            <a:pPr lvl="1"/>
            <a:r>
              <a:rPr lang="es-ES" sz="1400" dirty="0" err="1">
                <a:latin typeface="Montserrat" panose="00000500000000000000" pitchFamily="2" charset="0"/>
              </a:rPr>
              <a:t>Introuducción</a:t>
            </a:r>
            <a:r>
              <a:rPr lang="es-ES" sz="1400" dirty="0">
                <a:latin typeface="Montserrat" panose="00000500000000000000" pitchFamily="2" charset="0"/>
              </a:rPr>
              <a:t> a costes en </a:t>
            </a:r>
            <a:r>
              <a:rPr lang="es-ES" sz="1400" dirty="0" err="1">
                <a:latin typeface="Montserrat" panose="00000500000000000000" pitchFamily="2" charset="0"/>
              </a:rPr>
              <a:t>Databricks</a:t>
            </a:r>
            <a:endParaRPr lang="es-ES" sz="1400" dirty="0">
              <a:latin typeface="Montserrat" panose="00000500000000000000" pitchFamily="2" charset="0"/>
            </a:endParaRPr>
          </a:p>
          <a:p>
            <a:pPr lvl="1"/>
            <a:r>
              <a:rPr lang="es-ES" sz="1400" dirty="0">
                <a:latin typeface="Montserrat" panose="00000500000000000000" pitchFamily="2" charset="0"/>
              </a:rPr>
              <a:t>Desarrollo de un </a:t>
            </a:r>
            <a:r>
              <a:rPr lang="es-ES" sz="1400" dirty="0" err="1">
                <a:latin typeface="Montserrat" panose="00000500000000000000" pitchFamily="2" charset="0"/>
              </a:rPr>
              <a:t>Dashboard</a:t>
            </a:r>
            <a:r>
              <a:rPr lang="es-ES" sz="1400" dirty="0">
                <a:latin typeface="Montserrat" panose="00000500000000000000" pitchFamily="2" charset="0"/>
              </a:rPr>
              <a:t> con información de costes de uso</a:t>
            </a:r>
          </a:p>
          <a:p>
            <a:pPr lvl="1"/>
            <a:endParaRPr lang="es-ES" sz="1400" dirty="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0241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35ee5cc475b_0_15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5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s-ES" dirty="0">
                <a:latin typeface="Montserrat" panose="00000500000000000000" pitchFamily="2" charset="0"/>
              </a:rPr>
              <a:t>3.1 DB </a:t>
            </a:r>
            <a:r>
              <a:rPr lang="es-ES" dirty="0" err="1">
                <a:latin typeface="Montserrat" panose="00000500000000000000" pitchFamily="2" charset="0"/>
              </a:rPr>
              <a:t>Fundmentales</a:t>
            </a:r>
            <a:r>
              <a:rPr lang="es-ES" dirty="0">
                <a:latin typeface="Montserrat" panose="00000500000000000000" pitchFamily="2" charset="0"/>
              </a:rPr>
              <a:t> I</a:t>
            </a:r>
            <a:r>
              <a:rPr lang="es-ES" dirty="0">
                <a:solidFill>
                  <a:schemeClr val="accent1"/>
                </a:solidFill>
                <a:latin typeface="Montserrat" panose="00000500000000000000" pitchFamily="2" charset="0"/>
              </a:rPr>
              <a:t>| Los 3 pilares de </a:t>
            </a:r>
            <a:r>
              <a:rPr lang="es-ES" dirty="0" err="1">
                <a:solidFill>
                  <a:schemeClr val="accent1"/>
                </a:solidFill>
                <a:latin typeface="Montserrat" panose="00000500000000000000" pitchFamily="2" charset="0"/>
              </a:rPr>
              <a:t>Databricks</a:t>
            </a:r>
            <a:endParaRPr dirty="0">
              <a:solidFill>
                <a:schemeClr val="accent1"/>
              </a:solidFill>
              <a:latin typeface="Montserrat" panose="00000500000000000000" pitchFamily="2" charset="0"/>
            </a:endParaRPr>
          </a:p>
        </p:txBody>
      </p:sp>
      <p:pic>
        <p:nvPicPr>
          <p:cNvPr id="275" name="Google Shape;275;g35ee5cc475b_0_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175" y="1545283"/>
            <a:ext cx="2263150" cy="1191942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g35ee5cc475b_0_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54575" y="1290000"/>
            <a:ext cx="1954625" cy="135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g35ee5cc475b_0_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52200" y="1744944"/>
            <a:ext cx="2263150" cy="1053150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g35ee5cc475b_0_15"/>
          <p:cNvSpPr txBox="1"/>
          <p:nvPr/>
        </p:nvSpPr>
        <p:spPr>
          <a:xfrm>
            <a:off x="719640" y="2783942"/>
            <a:ext cx="1536600" cy="1884300"/>
          </a:xfrm>
          <a:prstGeom prst="rect">
            <a:avLst/>
          </a:prstGeom>
          <a:solidFill>
            <a:schemeClr val="accent1">
              <a:alpha val="298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200025" marR="0" lvl="0" indent="-109537" algn="l" rtl="0">
              <a:spcBef>
                <a:spcPts val="0"/>
              </a:spcBef>
              <a:spcAft>
                <a:spcPts val="0"/>
              </a:spcAft>
              <a:buClr>
                <a:srgbClr val="323F4F"/>
              </a:buClr>
              <a:buSzPts val="1100"/>
              <a:buFont typeface="Arial"/>
              <a:buChar char="•"/>
            </a:pPr>
            <a:r>
              <a:rPr lang="es-ES" sz="1100" dirty="0">
                <a:solidFill>
                  <a:srgbClr val="323F4F"/>
                </a:solidFill>
                <a:latin typeface="Montserrat" panose="00000500000000000000" pitchFamily="2" charset="0"/>
                <a:ea typeface="Calibri"/>
                <a:cs typeface="Calibri"/>
                <a:sym typeface="Calibri"/>
              </a:rPr>
              <a:t>Motor de procesamiento distribuido</a:t>
            </a:r>
            <a:endParaRPr sz="1100" dirty="0">
              <a:latin typeface="Montserrat" panose="00000500000000000000" pitchFamily="2" charset="0"/>
            </a:endParaRPr>
          </a:p>
          <a:p>
            <a:pPr marL="200025" marR="0" lvl="0" indent="-39687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endParaRPr sz="1300" b="0" i="0" u="none" strike="noStrike" cap="none" dirty="0">
              <a:solidFill>
                <a:srgbClr val="323F4F"/>
              </a:solidFill>
              <a:latin typeface="Montserrat" panose="00000500000000000000" pitchFamily="2" charset="0"/>
              <a:ea typeface="Calibri"/>
              <a:cs typeface="Calibri"/>
              <a:sym typeface="Calibri"/>
            </a:endParaRPr>
          </a:p>
          <a:p>
            <a:pPr marL="200025" marR="0" lvl="0" indent="-109537" algn="l" rtl="0">
              <a:spcBef>
                <a:spcPts val="0"/>
              </a:spcBef>
              <a:spcAft>
                <a:spcPts val="0"/>
              </a:spcAft>
              <a:buClr>
                <a:srgbClr val="323F4F"/>
              </a:buClr>
              <a:buSzPts val="1100"/>
              <a:buFont typeface="Arial"/>
              <a:buChar char="•"/>
            </a:pPr>
            <a:r>
              <a:rPr lang="es-ES" sz="1100" b="1" dirty="0">
                <a:solidFill>
                  <a:schemeClr val="dk1"/>
                </a:solidFill>
                <a:latin typeface="Montserrat" panose="00000500000000000000" pitchFamily="2" charset="0"/>
                <a:ea typeface="Calibri"/>
                <a:cs typeface="Calibri"/>
                <a:sym typeface="Calibri"/>
              </a:rPr>
              <a:t>Corazón de </a:t>
            </a:r>
            <a:r>
              <a:rPr lang="es-ES" sz="1100" b="1" dirty="0" err="1">
                <a:solidFill>
                  <a:schemeClr val="dk1"/>
                </a:solidFill>
                <a:latin typeface="Montserrat" panose="00000500000000000000" pitchFamily="2" charset="0"/>
                <a:ea typeface="Calibri"/>
                <a:cs typeface="Calibri"/>
                <a:sym typeface="Calibri"/>
              </a:rPr>
              <a:t>Databricks</a:t>
            </a:r>
            <a:r>
              <a:rPr lang="es-ES" sz="1100" dirty="0">
                <a:solidFill>
                  <a:schemeClr val="dk1"/>
                </a:solidFill>
                <a:latin typeface="Montserrat" panose="00000500000000000000" pitchFamily="2" charset="0"/>
                <a:ea typeface="Calibri"/>
                <a:cs typeface="Calibri"/>
                <a:sym typeface="Calibri"/>
              </a:rPr>
              <a:t>: ejecuta todo (ETL, SQL, ML, </a:t>
            </a:r>
            <a:r>
              <a:rPr lang="es-ES" sz="1100" dirty="0" err="1">
                <a:solidFill>
                  <a:schemeClr val="dk1"/>
                </a:solidFill>
                <a:latin typeface="Montserrat" panose="00000500000000000000" pitchFamily="2" charset="0"/>
                <a:ea typeface="Calibri"/>
                <a:cs typeface="Calibri"/>
                <a:sym typeface="Calibri"/>
              </a:rPr>
              <a:t>streaming</a:t>
            </a:r>
            <a:r>
              <a:rPr lang="es-ES" sz="1100" dirty="0">
                <a:solidFill>
                  <a:schemeClr val="dk1"/>
                </a:solidFill>
                <a:latin typeface="Montserrat" panose="00000500000000000000" pitchFamily="2" charset="0"/>
                <a:ea typeface="Calibri"/>
                <a:cs typeface="Calibri"/>
                <a:sym typeface="Calibri"/>
              </a:rPr>
              <a:t>…)</a:t>
            </a:r>
            <a:endParaRPr i="0" u="none" strike="noStrike" cap="none" dirty="0">
              <a:solidFill>
                <a:srgbClr val="323F4F"/>
              </a:solidFill>
              <a:latin typeface="Montserrat" panose="00000500000000000000" pitchFamily="2" charset="0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g35ee5cc475b_0_15"/>
          <p:cNvSpPr txBox="1"/>
          <p:nvPr/>
        </p:nvSpPr>
        <p:spPr>
          <a:xfrm>
            <a:off x="3763578" y="2783942"/>
            <a:ext cx="1536600" cy="1884300"/>
          </a:xfrm>
          <a:prstGeom prst="rect">
            <a:avLst/>
          </a:prstGeom>
          <a:solidFill>
            <a:schemeClr val="accent1">
              <a:alpha val="298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200025" marR="0" lvl="0" indent="-96837" algn="l" rtl="0">
              <a:spcBef>
                <a:spcPts val="0"/>
              </a:spcBef>
              <a:spcAft>
                <a:spcPts val="0"/>
              </a:spcAft>
              <a:buClr>
                <a:srgbClr val="323F4F"/>
              </a:buClr>
              <a:buSzPts val="900"/>
              <a:buFont typeface="Calibri"/>
              <a:buChar char="•"/>
            </a:pPr>
            <a:r>
              <a:rPr lang="es-ES" sz="1100" dirty="0">
                <a:solidFill>
                  <a:srgbClr val="323F4F"/>
                </a:solidFill>
                <a:latin typeface="Montserrat" panose="00000500000000000000" pitchFamily="2" charset="0"/>
                <a:ea typeface="Calibri"/>
                <a:cs typeface="Calibri"/>
                <a:sym typeface="Calibri"/>
              </a:rPr>
              <a:t>Capa de almacenamiento transaccional sobre Spark</a:t>
            </a:r>
            <a:endParaRPr sz="1100" dirty="0">
              <a:latin typeface="Montserrat" panose="00000500000000000000" pitchFamily="2" charset="0"/>
              <a:ea typeface="Calibri"/>
              <a:cs typeface="Calibri"/>
              <a:sym typeface="Calibri"/>
            </a:endParaRPr>
          </a:p>
          <a:p>
            <a:pPr marL="200025" marR="0" lvl="0" indent="-39687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endParaRPr sz="1100" i="0" u="none" strike="noStrike" cap="none" dirty="0">
              <a:solidFill>
                <a:srgbClr val="323F4F"/>
              </a:solidFill>
              <a:latin typeface="Montserrat" panose="00000500000000000000" pitchFamily="2" charset="0"/>
              <a:ea typeface="Calibri"/>
              <a:cs typeface="Calibri"/>
              <a:sym typeface="Calibri"/>
            </a:endParaRPr>
          </a:p>
          <a:p>
            <a:pPr marL="200025" marR="0" lvl="0" indent="-109537" algn="l" rtl="0">
              <a:spcBef>
                <a:spcPts val="0"/>
              </a:spcBef>
              <a:spcAft>
                <a:spcPts val="0"/>
              </a:spcAft>
              <a:buClr>
                <a:srgbClr val="323F4F"/>
              </a:buClr>
              <a:buSzPts val="1100"/>
              <a:buFont typeface="Arial"/>
              <a:buChar char="•"/>
            </a:pPr>
            <a:r>
              <a:rPr lang="es-ES" sz="1100" b="1" dirty="0">
                <a:solidFill>
                  <a:schemeClr val="dk1"/>
                </a:solidFill>
                <a:latin typeface="Montserrat" panose="00000500000000000000" pitchFamily="2" charset="0"/>
                <a:ea typeface="Calibri"/>
                <a:cs typeface="Calibri"/>
                <a:sym typeface="Calibri"/>
              </a:rPr>
              <a:t>Sistema de archivos confiable</a:t>
            </a:r>
            <a:r>
              <a:rPr lang="es-ES" sz="1100" dirty="0">
                <a:solidFill>
                  <a:schemeClr val="dk1"/>
                </a:solidFill>
                <a:latin typeface="Montserrat" panose="00000500000000000000" pitchFamily="2" charset="0"/>
                <a:ea typeface="Calibri"/>
                <a:cs typeface="Calibri"/>
                <a:sym typeface="Calibri"/>
              </a:rPr>
              <a:t>: añade ACID, versionado, time </a:t>
            </a:r>
            <a:r>
              <a:rPr lang="es-ES" sz="1100" dirty="0" err="1">
                <a:solidFill>
                  <a:schemeClr val="dk1"/>
                </a:solidFill>
                <a:latin typeface="Montserrat" panose="00000500000000000000" pitchFamily="2" charset="0"/>
                <a:ea typeface="Calibri"/>
                <a:cs typeface="Calibri"/>
                <a:sym typeface="Calibri"/>
              </a:rPr>
              <a:t>travel</a:t>
            </a:r>
            <a:endParaRPr sz="1100" i="0" u="none" strike="noStrike" cap="none" dirty="0">
              <a:solidFill>
                <a:srgbClr val="323F4F"/>
              </a:solidFill>
              <a:latin typeface="Montserrat" panose="00000500000000000000" pitchFamily="2" charset="0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g35ee5cc475b_0_15"/>
          <p:cNvSpPr txBox="1"/>
          <p:nvPr/>
        </p:nvSpPr>
        <p:spPr>
          <a:xfrm>
            <a:off x="6567203" y="2783942"/>
            <a:ext cx="1536600" cy="1884300"/>
          </a:xfrm>
          <a:prstGeom prst="rect">
            <a:avLst/>
          </a:prstGeom>
          <a:solidFill>
            <a:schemeClr val="accent1">
              <a:alpha val="298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200025" marR="0" lvl="0" indent="-96837" algn="l" rtl="0">
              <a:spcBef>
                <a:spcPts val="0"/>
              </a:spcBef>
              <a:spcAft>
                <a:spcPts val="0"/>
              </a:spcAft>
              <a:buClr>
                <a:srgbClr val="323F4F"/>
              </a:buClr>
              <a:buSzPts val="900"/>
              <a:buFont typeface="Calibri"/>
              <a:buChar char="•"/>
            </a:pPr>
            <a:r>
              <a:rPr lang="es-ES" sz="1100" dirty="0">
                <a:solidFill>
                  <a:srgbClr val="323F4F"/>
                </a:solidFill>
                <a:latin typeface="Montserrat" panose="00000500000000000000" pitchFamily="2" charset="0"/>
                <a:ea typeface="Calibri"/>
                <a:cs typeface="Calibri"/>
                <a:sym typeface="Calibri"/>
              </a:rPr>
              <a:t>Plataforma de gestión del ciclo de vida del ML</a:t>
            </a:r>
            <a:br>
              <a:rPr lang="es-ES" sz="1100" dirty="0">
                <a:solidFill>
                  <a:srgbClr val="323F4F"/>
                </a:solidFill>
                <a:latin typeface="Montserrat" panose="00000500000000000000" pitchFamily="2" charset="0"/>
                <a:ea typeface="Calibri"/>
                <a:cs typeface="Calibri"/>
                <a:sym typeface="Calibri"/>
              </a:rPr>
            </a:br>
            <a:endParaRPr sz="1100" i="0" u="none" strike="noStrike" cap="none" dirty="0">
              <a:solidFill>
                <a:srgbClr val="323F4F"/>
              </a:solidFill>
              <a:latin typeface="Montserrat" panose="00000500000000000000" pitchFamily="2" charset="0"/>
              <a:ea typeface="Calibri"/>
              <a:cs typeface="Calibri"/>
              <a:sym typeface="Calibri"/>
            </a:endParaRPr>
          </a:p>
          <a:p>
            <a:pPr marL="200025" marR="0" lvl="0" indent="-109537" algn="l" rtl="0">
              <a:spcBef>
                <a:spcPts val="0"/>
              </a:spcBef>
              <a:spcAft>
                <a:spcPts val="0"/>
              </a:spcAft>
              <a:buClr>
                <a:srgbClr val="323F4F"/>
              </a:buClr>
              <a:buSzPts val="1100"/>
              <a:buFont typeface="Arial"/>
              <a:buChar char="•"/>
            </a:pPr>
            <a:r>
              <a:rPr lang="es-ES" sz="1100" b="1" dirty="0">
                <a:solidFill>
                  <a:schemeClr val="dk1"/>
                </a:solidFill>
                <a:latin typeface="Montserrat" panose="00000500000000000000" pitchFamily="2" charset="0"/>
                <a:ea typeface="Calibri"/>
                <a:cs typeface="Calibri"/>
                <a:sym typeface="Calibri"/>
              </a:rPr>
              <a:t>Gestor de modelos ML</a:t>
            </a:r>
            <a:r>
              <a:rPr lang="es-ES" sz="1100" dirty="0">
                <a:solidFill>
                  <a:schemeClr val="dk1"/>
                </a:solidFill>
                <a:latin typeface="Montserrat" panose="00000500000000000000" pitchFamily="2" charset="0"/>
                <a:ea typeface="Calibri"/>
                <a:cs typeface="Calibri"/>
                <a:sym typeface="Calibri"/>
              </a:rPr>
              <a:t>: tracking, experimentación, despliegue</a:t>
            </a:r>
            <a:endParaRPr sz="1100" i="0" u="none" strike="noStrike" cap="none" dirty="0">
              <a:solidFill>
                <a:srgbClr val="323F4F"/>
              </a:solidFill>
              <a:latin typeface="Montserrat" panose="00000500000000000000" pitchFamily="2" charset="0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35ee5cc475b_0_63"/>
          <p:cNvSpPr txBox="1"/>
          <p:nvPr/>
        </p:nvSpPr>
        <p:spPr>
          <a:xfrm>
            <a:off x="1129500" y="4835775"/>
            <a:ext cx="6885000" cy="811500"/>
          </a:xfrm>
          <a:prstGeom prst="rect">
            <a:avLst/>
          </a:prstGeom>
          <a:solidFill>
            <a:schemeClr val="accent1">
              <a:alpha val="29800"/>
            </a:schemeClr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 dirty="0">
                <a:solidFill>
                  <a:schemeClr val="dk1"/>
                </a:solidFill>
                <a:latin typeface="Montserrat" panose="00000500000000000000" pitchFamily="2" charset="0"/>
                <a:ea typeface="Calibri"/>
                <a:cs typeface="Calibri"/>
                <a:sym typeface="Calibri"/>
              </a:rPr>
              <a:t>El </a:t>
            </a:r>
            <a:r>
              <a:rPr lang="es-ES" sz="1000" b="1" dirty="0">
                <a:solidFill>
                  <a:schemeClr val="dk1"/>
                </a:solidFill>
                <a:latin typeface="Montserrat" panose="00000500000000000000" pitchFamily="2" charset="0"/>
                <a:ea typeface="Calibri"/>
                <a:cs typeface="Calibri"/>
                <a:sym typeface="Calibri"/>
              </a:rPr>
              <a:t>Data</a:t>
            </a:r>
            <a:r>
              <a:rPr lang="es-ES" sz="1000" dirty="0">
                <a:solidFill>
                  <a:schemeClr val="dk1"/>
                </a:solidFill>
                <a:latin typeface="Montserrat" panose="00000500000000000000" pitchFamily="2" charset="0"/>
                <a:ea typeface="Calibri"/>
                <a:cs typeface="Calibri"/>
                <a:sym typeface="Calibri"/>
              </a:rPr>
              <a:t> </a:t>
            </a:r>
            <a:r>
              <a:rPr lang="es-ES" sz="1000" b="1" dirty="0" err="1">
                <a:solidFill>
                  <a:schemeClr val="dk1"/>
                </a:solidFill>
                <a:latin typeface="Montserrat" panose="00000500000000000000" pitchFamily="2" charset="0"/>
                <a:ea typeface="Calibri"/>
                <a:cs typeface="Calibri"/>
                <a:sym typeface="Calibri"/>
              </a:rPr>
              <a:t>Lakehouse</a:t>
            </a:r>
            <a:r>
              <a:rPr lang="es-ES" sz="1000" dirty="0">
                <a:solidFill>
                  <a:schemeClr val="dk1"/>
                </a:solidFill>
                <a:latin typeface="Montserrat" panose="00000500000000000000" pitchFamily="2" charset="0"/>
                <a:ea typeface="Calibri"/>
                <a:cs typeface="Calibri"/>
                <a:sym typeface="Calibri"/>
              </a:rPr>
              <a:t> es la </a:t>
            </a:r>
            <a:r>
              <a:rPr lang="es-ES" sz="1000" b="1" dirty="0">
                <a:solidFill>
                  <a:schemeClr val="dk1"/>
                </a:solidFill>
                <a:latin typeface="Montserrat" panose="00000500000000000000" pitchFamily="2" charset="0"/>
                <a:ea typeface="Calibri"/>
                <a:cs typeface="Calibri"/>
                <a:sym typeface="Calibri"/>
              </a:rPr>
              <a:t>evolución natural</a:t>
            </a:r>
            <a:r>
              <a:rPr lang="es-ES" sz="1000" dirty="0">
                <a:solidFill>
                  <a:schemeClr val="dk1"/>
                </a:solidFill>
                <a:latin typeface="Montserrat" panose="00000500000000000000" pitchFamily="2" charset="0"/>
                <a:ea typeface="Calibri"/>
                <a:cs typeface="Calibri"/>
                <a:sym typeface="Calibri"/>
              </a:rPr>
              <a:t> que:</a:t>
            </a:r>
            <a:br>
              <a:rPr lang="es-ES" sz="1000" dirty="0">
                <a:solidFill>
                  <a:schemeClr val="dk1"/>
                </a:solidFill>
                <a:latin typeface="Montserrat" panose="00000500000000000000" pitchFamily="2" charset="0"/>
                <a:ea typeface="Calibri"/>
                <a:cs typeface="Calibri"/>
                <a:sym typeface="Calibri"/>
              </a:rPr>
            </a:br>
            <a:br>
              <a:rPr lang="es-ES" sz="1000" dirty="0">
                <a:solidFill>
                  <a:schemeClr val="dk1"/>
                </a:solidFill>
                <a:latin typeface="Montserrat" panose="00000500000000000000" pitchFamily="2" charset="0"/>
                <a:ea typeface="Calibri"/>
                <a:cs typeface="Calibri"/>
                <a:sym typeface="Calibri"/>
              </a:rPr>
            </a:br>
            <a:r>
              <a:rPr lang="es-ES" sz="1000" dirty="0">
                <a:solidFill>
                  <a:schemeClr val="dk1"/>
                </a:solidFill>
                <a:latin typeface="Montserrat" panose="00000500000000000000" pitchFamily="2" charset="0"/>
                <a:ea typeface="Calibri"/>
                <a:cs typeface="Calibri"/>
                <a:sym typeface="Calibri"/>
              </a:rPr>
              <a:t>1. Une lo </a:t>
            </a:r>
            <a:r>
              <a:rPr lang="es-ES" sz="1000" b="1" dirty="0">
                <a:solidFill>
                  <a:schemeClr val="dk1"/>
                </a:solidFill>
                <a:latin typeface="Montserrat" panose="00000500000000000000" pitchFamily="2" charset="0"/>
                <a:ea typeface="Calibri"/>
                <a:cs typeface="Calibri"/>
                <a:sym typeface="Calibri"/>
              </a:rPr>
              <a:t>mejor del Data </a:t>
            </a:r>
            <a:r>
              <a:rPr lang="es-ES" sz="1000" b="1" dirty="0" err="1">
                <a:solidFill>
                  <a:schemeClr val="dk1"/>
                </a:solidFill>
                <a:latin typeface="Montserrat" panose="00000500000000000000" pitchFamily="2" charset="0"/>
                <a:ea typeface="Calibri"/>
                <a:cs typeface="Calibri"/>
                <a:sym typeface="Calibri"/>
              </a:rPr>
              <a:t>Warehouse</a:t>
            </a:r>
            <a:r>
              <a:rPr lang="es-ES" sz="1000" dirty="0">
                <a:solidFill>
                  <a:schemeClr val="dk1"/>
                </a:solidFill>
                <a:latin typeface="Montserrat" panose="00000500000000000000" pitchFamily="2" charset="0"/>
                <a:ea typeface="Calibri"/>
                <a:cs typeface="Calibri"/>
                <a:sym typeface="Calibri"/>
              </a:rPr>
              <a:t> (gobierno, fiabilidad, rendimiento)</a:t>
            </a:r>
            <a:br>
              <a:rPr lang="es-ES" sz="1000" dirty="0">
                <a:solidFill>
                  <a:schemeClr val="dk1"/>
                </a:solidFill>
                <a:latin typeface="Montserrat" panose="00000500000000000000" pitchFamily="2" charset="0"/>
                <a:ea typeface="Calibri"/>
                <a:cs typeface="Calibri"/>
                <a:sym typeface="Calibri"/>
              </a:rPr>
            </a:br>
            <a:r>
              <a:rPr lang="es-ES" sz="1000" dirty="0">
                <a:solidFill>
                  <a:schemeClr val="dk1"/>
                </a:solidFill>
                <a:latin typeface="Montserrat" panose="00000500000000000000" pitchFamily="2" charset="0"/>
                <a:ea typeface="Calibri"/>
                <a:cs typeface="Calibri"/>
                <a:sym typeface="Calibri"/>
              </a:rPr>
              <a:t>2. Con lo </a:t>
            </a:r>
            <a:r>
              <a:rPr lang="es-ES" sz="1000" b="1" dirty="0">
                <a:solidFill>
                  <a:schemeClr val="dk1"/>
                </a:solidFill>
                <a:latin typeface="Montserrat" panose="00000500000000000000" pitchFamily="2" charset="0"/>
                <a:ea typeface="Calibri"/>
                <a:cs typeface="Calibri"/>
                <a:sym typeface="Calibri"/>
              </a:rPr>
              <a:t>mejor del Data Lake</a:t>
            </a:r>
            <a:r>
              <a:rPr lang="es-ES" sz="1000" dirty="0">
                <a:solidFill>
                  <a:schemeClr val="dk1"/>
                </a:solidFill>
                <a:latin typeface="Montserrat" panose="00000500000000000000" pitchFamily="2" charset="0"/>
                <a:ea typeface="Calibri"/>
                <a:cs typeface="Calibri"/>
                <a:sym typeface="Calibri"/>
              </a:rPr>
              <a:t> (flexibilidad, diversidad, escalabilidad)</a:t>
            </a:r>
            <a:endParaRPr sz="1000" dirty="0">
              <a:solidFill>
                <a:schemeClr val="dk1"/>
              </a:solidFill>
              <a:latin typeface="Montserrat" panose="00000500000000000000" pitchFamily="2" charset="0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323F4F"/>
              </a:solidFill>
              <a:latin typeface="Montserrat" panose="00000500000000000000" pitchFamily="2" charset="0"/>
              <a:ea typeface="Calibri"/>
              <a:cs typeface="Calibri"/>
              <a:sym typeface="Calibri"/>
            </a:endParaRPr>
          </a:p>
        </p:txBody>
      </p:sp>
      <p:sp>
        <p:nvSpPr>
          <p:cNvPr id="303" name="Google Shape;303;g35ee5cc475b_0_63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5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s-ES" dirty="0">
                <a:latin typeface="Montserrat" panose="00000500000000000000" pitchFamily="2" charset="0"/>
              </a:rPr>
              <a:t>3.2 DB Fundamentales II</a:t>
            </a:r>
            <a:r>
              <a:rPr lang="es-ES" dirty="0">
                <a:solidFill>
                  <a:schemeClr val="accent1"/>
                </a:solidFill>
                <a:latin typeface="Montserrat" panose="00000500000000000000" pitchFamily="2" charset="0"/>
              </a:rPr>
              <a:t>| Data </a:t>
            </a:r>
            <a:r>
              <a:rPr lang="es-ES" dirty="0" err="1">
                <a:solidFill>
                  <a:schemeClr val="accent1"/>
                </a:solidFill>
                <a:latin typeface="Montserrat" panose="00000500000000000000" pitchFamily="2" charset="0"/>
              </a:rPr>
              <a:t>Lakehouse</a:t>
            </a:r>
            <a:endParaRPr dirty="0">
              <a:solidFill>
                <a:schemeClr val="accent1"/>
              </a:solidFill>
              <a:latin typeface="Montserrat" panose="00000500000000000000" pitchFamily="2" charset="0"/>
            </a:endParaRPr>
          </a:p>
        </p:txBody>
      </p:sp>
      <p:pic>
        <p:nvPicPr>
          <p:cNvPr id="304" name="Google Shape;304;g35ee5cc475b_0_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5438" y="1217625"/>
            <a:ext cx="7193124" cy="301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>
          <a:extLst>
            <a:ext uri="{FF2B5EF4-FFF2-40B4-BE49-F238E27FC236}">
              <a16:creationId xmlns:a16="http://schemas.microsoft.com/office/drawing/2014/main" id="{581ED92F-1552-F25D-4E17-E36ABFCA7C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35ee5cc475b_0_63">
            <a:extLst>
              <a:ext uri="{FF2B5EF4-FFF2-40B4-BE49-F238E27FC236}">
                <a16:creationId xmlns:a16="http://schemas.microsoft.com/office/drawing/2014/main" id="{8EADD7F0-2803-7DA7-71F4-3A611A5D624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5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s-ES" dirty="0">
                <a:latin typeface="Montserrat" panose="00000500000000000000" pitchFamily="2" charset="0"/>
              </a:rPr>
              <a:t>4.1 Estructura Medallón I</a:t>
            </a:r>
            <a:r>
              <a:rPr lang="es-ES" dirty="0">
                <a:solidFill>
                  <a:schemeClr val="accent1"/>
                </a:solidFill>
                <a:latin typeface="Montserrat" panose="00000500000000000000" pitchFamily="2" charset="0"/>
              </a:rPr>
              <a:t>| </a:t>
            </a:r>
            <a:r>
              <a:rPr lang="es-ES" dirty="0" err="1">
                <a:solidFill>
                  <a:schemeClr val="accent1"/>
                </a:solidFill>
                <a:latin typeface="Montserrat" panose="00000500000000000000" pitchFamily="2" charset="0"/>
              </a:rPr>
              <a:t>Ampliacion</a:t>
            </a:r>
            <a:r>
              <a:rPr lang="es-ES" dirty="0">
                <a:solidFill>
                  <a:schemeClr val="accent1"/>
                </a:solidFill>
                <a:latin typeface="Montserrat" panose="00000500000000000000" pitchFamily="2" charset="0"/>
              </a:rPr>
              <a:t> de conceptos</a:t>
            </a:r>
            <a:endParaRPr dirty="0">
              <a:solidFill>
                <a:schemeClr val="accent1"/>
              </a:solidFill>
              <a:latin typeface="Montserrat" panose="00000500000000000000" pitchFamily="2" charset="0"/>
            </a:endParaRPr>
          </a:p>
        </p:txBody>
      </p:sp>
      <p:sp>
        <p:nvSpPr>
          <p:cNvPr id="24" name="Google Shape;2204;p106">
            <a:extLst>
              <a:ext uri="{FF2B5EF4-FFF2-40B4-BE49-F238E27FC236}">
                <a16:creationId xmlns:a16="http://schemas.microsoft.com/office/drawing/2014/main" id="{B26261BF-3875-5BD4-6173-EB4ED0152B71}"/>
              </a:ext>
            </a:extLst>
          </p:cNvPr>
          <p:cNvSpPr/>
          <p:nvPr/>
        </p:nvSpPr>
        <p:spPr>
          <a:xfrm>
            <a:off x="387954" y="2397881"/>
            <a:ext cx="1245300" cy="590700"/>
          </a:xfrm>
          <a:prstGeom prst="rect">
            <a:avLst/>
          </a:prstGeom>
          <a:solidFill>
            <a:srgbClr val="B87333"/>
          </a:solidFill>
          <a:ln>
            <a:noFill/>
          </a:ln>
        </p:spPr>
        <p:txBody>
          <a:bodyPr spcFirstLastPara="1" wrap="square" lIns="91425" tIns="38100" rIns="1097275" bIns="381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" name="Google Shape;2207;p106">
            <a:extLst>
              <a:ext uri="{FF2B5EF4-FFF2-40B4-BE49-F238E27FC236}">
                <a16:creationId xmlns:a16="http://schemas.microsoft.com/office/drawing/2014/main" id="{F49B2AAA-0B02-B430-AC7E-6E31F8AC5182}"/>
              </a:ext>
            </a:extLst>
          </p:cNvPr>
          <p:cNvSpPr/>
          <p:nvPr/>
        </p:nvSpPr>
        <p:spPr>
          <a:xfrm>
            <a:off x="1615599" y="2325414"/>
            <a:ext cx="737616" cy="697548"/>
          </a:xfrm>
          <a:custGeom>
            <a:avLst/>
            <a:gdLst/>
            <a:ahLst/>
            <a:cxnLst/>
            <a:rect l="l" t="t" r="r" b="b"/>
            <a:pathLst>
              <a:path w="2438401" h="1073151" extrusionOk="0">
                <a:moveTo>
                  <a:pt x="758192" y="0"/>
                </a:moveTo>
                <a:lnTo>
                  <a:pt x="762001" y="0"/>
                </a:lnTo>
                <a:lnTo>
                  <a:pt x="2438401" y="374659"/>
                </a:lnTo>
                <a:lnTo>
                  <a:pt x="2438401" y="1073151"/>
                </a:lnTo>
                <a:lnTo>
                  <a:pt x="2419370" y="1072402"/>
                </a:lnTo>
                <a:lnTo>
                  <a:pt x="2434592" y="1073151"/>
                </a:lnTo>
                <a:lnTo>
                  <a:pt x="1948237" y="1073151"/>
                </a:lnTo>
                <a:lnTo>
                  <a:pt x="0" y="1023621"/>
                </a:lnTo>
                <a:lnTo>
                  <a:pt x="1" y="1023621"/>
                </a:lnTo>
                <a:lnTo>
                  <a:pt x="1" y="111745"/>
                </a:lnTo>
                <a:lnTo>
                  <a:pt x="758192" y="0"/>
                </a:lnTo>
                <a:close/>
              </a:path>
            </a:pathLst>
          </a:custGeom>
          <a:solidFill>
            <a:srgbClr val="76923C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95A5A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208;p106">
            <a:extLst>
              <a:ext uri="{FF2B5EF4-FFF2-40B4-BE49-F238E27FC236}">
                <a16:creationId xmlns:a16="http://schemas.microsoft.com/office/drawing/2014/main" id="{D162D7FC-BE11-B708-3D2A-3C4B75779770}"/>
              </a:ext>
            </a:extLst>
          </p:cNvPr>
          <p:cNvSpPr/>
          <p:nvPr/>
        </p:nvSpPr>
        <p:spPr>
          <a:xfrm>
            <a:off x="1847019" y="2325414"/>
            <a:ext cx="509112" cy="696384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600" y="21600"/>
                </a:moveTo>
                <a:lnTo>
                  <a:pt x="0" y="20271"/>
                </a:lnTo>
                <a:lnTo>
                  <a:pt x="0" y="0"/>
                </a:lnTo>
                <a:lnTo>
                  <a:pt x="21600" y="7541"/>
                </a:lnTo>
                <a:close/>
              </a:path>
            </a:pathLst>
          </a:custGeom>
          <a:solidFill>
            <a:srgbClr val="B87333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3C2A596B-91C4-6D59-9841-676634AF4AF0}"/>
              </a:ext>
            </a:extLst>
          </p:cNvPr>
          <p:cNvSpPr txBox="1"/>
          <p:nvPr/>
        </p:nvSpPr>
        <p:spPr>
          <a:xfrm>
            <a:off x="571089" y="2487530"/>
            <a:ext cx="93762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200" b="1" i="0" dirty="0">
                <a:solidFill>
                  <a:schemeClr val="bg1"/>
                </a:solidFill>
                <a:effectLst/>
                <a:latin typeface="Montserrat" panose="00000500000000000000" pitchFamily="2" charset="0"/>
              </a:rPr>
              <a:t>BRONZE LAYER</a:t>
            </a:r>
            <a:endParaRPr lang="es-ES" sz="1200" b="1" dirty="0">
              <a:solidFill>
                <a:schemeClr val="bg1"/>
              </a:solidFill>
              <a:latin typeface="Montserrat" panose="00000500000000000000" pitchFamily="2" charset="0"/>
            </a:endParaRPr>
          </a:p>
        </p:txBody>
      </p:sp>
      <p:grpSp>
        <p:nvGrpSpPr>
          <p:cNvPr id="35" name="Grupo 34">
            <a:extLst>
              <a:ext uri="{FF2B5EF4-FFF2-40B4-BE49-F238E27FC236}">
                <a16:creationId xmlns:a16="http://schemas.microsoft.com/office/drawing/2014/main" id="{40CCBDA6-A76E-722F-BC93-7B1DDE862D6B}"/>
              </a:ext>
            </a:extLst>
          </p:cNvPr>
          <p:cNvGrpSpPr/>
          <p:nvPr/>
        </p:nvGrpSpPr>
        <p:grpSpPr>
          <a:xfrm>
            <a:off x="395536" y="3441663"/>
            <a:ext cx="2016224" cy="598488"/>
            <a:chOff x="395536" y="3417506"/>
            <a:chExt cx="1967323" cy="598488"/>
          </a:xfrm>
        </p:grpSpPr>
        <p:sp>
          <p:nvSpPr>
            <p:cNvPr id="28" name="Google Shape;2210;p106">
              <a:extLst>
                <a:ext uri="{FF2B5EF4-FFF2-40B4-BE49-F238E27FC236}">
                  <a16:creationId xmlns:a16="http://schemas.microsoft.com/office/drawing/2014/main" id="{D2769B5A-683E-F30A-21AC-44EEFBD3D79E}"/>
                </a:ext>
              </a:extLst>
            </p:cNvPr>
            <p:cNvSpPr/>
            <p:nvPr/>
          </p:nvSpPr>
          <p:spPr>
            <a:xfrm>
              <a:off x="1622560" y="3417506"/>
              <a:ext cx="737616" cy="598488"/>
            </a:xfrm>
            <a:custGeom>
              <a:avLst/>
              <a:gdLst/>
              <a:ahLst/>
              <a:cxnLst/>
              <a:rect l="l" t="t" r="r" b="b"/>
              <a:pathLst>
                <a:path w="2438400" h="920751" extrusionOk="0">
                  <a:moveTo>
                    <a:pt x="0" y="0"/>
                  </a:moveTo>
                  <a:lnTo>
                    <a:pt x="758191" y="0"/>
                  </a:lnTo>
                  <a:lnTo>
                    <a:pt x="762000" y="0"/>
                  </a:lnTo>
                  <a:lnTo>
                    <a:pt x="2438400" y="0"/>
                  </a:lnTo>
                  <a:lnTo>
                    <a:pt x="2438400" y="618481"/>
                  </a:lnTo>
                  <a:lnTo>
                    <a:pt x="762000" y="920751"/>
                  </a:lnTo>
                  <a:lnTo>
                    <a:pt x="758191" y="920751"/>
                  </a:lnTo>
                  <a:lnTo>
                    <a:pt x="0" y="8204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88888"/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95A5A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211;p106">
              <a:extLst>
                <a:ext uri="{FF2B5EF4-FFF2-40B4-BE49-F238E27FC236}">
                  <a16:creationId xmlns:a16="http://schemas.microsoft.com/office/drawing/2014/main" id="{4FBCC5E4-7665-28B2-3887-161EBF214C26}"/>
                </a:ext>
              </a:extLst>
            </p:cNvPr>
            <p:cNvSpPr/>
            <p:nvPr/>
          </p:nvSpPr>
          <p:spPr>
            <a:xfrm>
              <a:off x="1853909" y="3417506"/>
              <a:ext cx="508950" cy="59745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600" y="14509"/>
                  </a:moveTo>
                  <a:lnTo>
                    <a:pt x="0" y="21600"/>
                  </a:ln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C0C0C0"/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95A5A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2212;p106">
              <a:extLst>
                <a:ext uri="{FF2B5EF4-FFF2-40B4-BE49-F238E27FC236}">
                  <a16:creationId xmlns:a16="http://schemas.microsoft.com/office/drawing/2014/main" id="{31D8FD9B-9CCC-0638-C979-7476B30B2807}"/>
                </a:ext>
              </a:extLst>
            </p:cNvPr>
            <p:cNvSpPr/>
            <p:nvPr/>
          </p:nvSpPr>
          <p:spPr>
            <a:xfrm>
              <a:off x="395536" y="3417515"/>
              <a:ext cx="1245300" cy="531900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</p:spPr>
          <p:txBody>
            <a:bodyPr spcFirstLastPara="1" wrap="square" lIns="91425" tIns="38100" rIns="1097275" bIns="381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00" dirty="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2" name="CuadroTexto 31">
              <a:extLst>
                <a:ext uri="{FF2B5EF4-FFF2-40B4-BE49-F238E27FC236}">
                  <a16:creationId xmlns:a16="http://schemas.microsoft.com/office/drawing/2014/main" id="{7248B96A-3C29-C22F-637C-A52E4F760DB3}"/>
                </a:ext>
              </a:extLst>
            </p:cNvPr>
            <p:cNvSpPr txBox="1"/>
            <p:nvPr/>
          </p:nvSpPr>
          <p:spPr>
            <a:xfrm>
              <a:off x="581744" y="3452632"/>
              <a:ext cx="937627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s-ES" sz="1200" b="1" i="0" dirty="0">
                  <a:solidFill>
                    <a:schemeClr val="bg1"/>
                  </a:solidFill>
                  <a:effectLst/>
                  <a:latin typeface="Montserrat" panose="00000500000000000000" pitchFamily="2" charset="0"/>
                </a:rPr>
                <a:t>SILVER LAYER</a:t>
              </a:r>
              <a:endParaRPr lang="es-ES" sz="1200" b="1" dirty="0">
                <a:solidFill>
                  <a:schemeClr val="bg1"/>
                </a:solidFill>
                <a:latin typeface="Montserrat" panose="00000500000000000000" pitchFamily="2" charset="0"/>
              </a:endParaRPr>
            </a:p>
          </p:txBody>
        </p:sp>
      </p:grpSp>
      <p:grpSp>
        <p:nvGrpSpPr>
          <p:cNvPr id="34" name="Grupo 33">
            <a:extLst>
              <a:ext uri="{FF2B5EF4-FFF2-40B4-BE49-F238E27FC236}">
                <a16:creationId xmlns:a16="http://schemas.microsoft.com/office/drawing/2014/main" id="{98B08DD5-24D9-BEA1-5468-F08A78FB6847}"/>
              </a:ext>
            </a:extLst>
          </p:cNvPr>
          <p:cNvGrpSpPr/>
          <p:nvPr/>
        </p:nvGrpSpPr>
        <p:grpSpPr>
          <a:xfrm>
            <a:off x="395536" y="4309468"/>
            <a:ext cx="1967323" cy="918783"/>
            <a:chOff x="395536" y="3821298"/>
            <a:chExt cx="1967323" cy="918783"/>
          </a:xfrm>
        </p:grpSpPr>
        <p:sp>
          <p:nvSpPr>
            <p:cNvPr id="22" name="Google Shape;2202;p106">
              <a:extLst>
                <a:ext uri="{FF2B5EF4-FFF2-40B4-BE49-F238E27FC236}">
                  <a16:creationId xmlns:a16="http://schemas.microsoft.com/office/drawing/2014/main" id="{992527BC-979A-8173-E87A-61F590EC4BDF}"/>
                </a:ext>
              </a:extLst>
            </p:cNvPr>
            <p:cNvSpPr/>
            <p:nvPr/>
          </p:nvSpPr>
          <p:spPr>
            <a:xfrm>
              <a:off x="395536" y="4005064"/>
              <a:ext cx="1245300" cy="588300"/>
            </a:xfrm>
            <a:prstGeom prst="rect">
              <a:avLst/>
            </a:prstGeom>
            <a:solidFill>
              <a:srgbClr val="FFD700"/>
            </a:solidFill>
            <a:ln>
              <a:noFill/>
            </a:ln>
          </p:spPr>
          <p:txBody>
            <a:bodyPr spcFirstLastPara="1" wrap="square" lIns="91425" tIns="38100" rIns="1097275" bIns="381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00" dirty="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3" name="Google Shape;2203;p106">
              <a:extLst>
                <a:ext uri="{FF2B5EF4-FFF2-40B4-BE49-F238E27FC236}">
                  <a16:creationId xmlns:a16="http://schemas.microsoft.com/office/drawing/2014/main" id="{01E7935F-C6AC-C25B-1A40-1CF093F8DCE0}"/>
                </a:ext>
              </a:extLst>
            </p:cNvPr>
            <p:cNvSpPr/>
            <p:nvPr/>
          </p:nvSpPr>
          <p:spPr>
            <a:xfrm>
              <a:off x="1622560" y="3821298"/>
              <a:ext cx="737616" cy="918783"/>
            </a:xfrm>
            <a:custGeom>
              <a:avLst/>
              <a:gdLst/>
              <a:ahLst/>
              <a:cxnLst/>
              <a:rect l="l" t="t" r="r" b="b"/>
              <a:pathLst>
                <a:path w="2438401" h="1413512" extrusionOk="0">
                  <a:moveTo>
                    <a:pt x="1596349" y="0"/>
                  </a:moveTo>
                  <a:lnTo>
                    <a:pt x="2432899" y="51967"/>
                  </a:lnTo>
                  <a:lnTo>
                    <a:pt x="2438401" y="50800"/>
                  </a:lnTo>
                  <a:lnTo>
                    <a:pt x="2438401" y="731525"/>
                  </a:lnTo>
                  <a:lnTo>
                    <a:pt x="762001" y="1413512"/>
                  </a:lnTo>
                  <a:lnTo>
                    <a:pt x="758192" y="1410971"/>
                  </a:lnTo>
                  <a:lnTo>
                    <a:pt x="1" y="1192515"/>
                  </a:lnTo>
                  <a:lnTo>
                    <a:pt x="1" y="283219"/>
                  </a:lnTo>
                  <a:lnTo>
                    <a:pt x="0" y="283219"/>
                  </a:lnTo>
                  <a:lnTo>
                    <a:pt x="1" y="283219"/>
                  </a:lnTo>
                  <a:lnTo>
                    <a:pt x="1" y="279401"/>
                  </a:lnTo>
                  <a:lnTo>
                    <a:pt x="11177" y="281236"/>
                  </a:lnTo>
                  <a:lnTo>
                    <a:pt x="1596349" y="0"/>
                  </a:lnTo>
                  <a:close/>
                </a:path>
              </a:pathLst>
            </a:custGeom>
            <a:solidFill>
              <a:srgbClr val="BC9D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aseline="-25000">
                <a:solidFill>
                  <a:srgbClr val="95A5A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205;p106">
              <a:extLst>
                <a:ext uri="{FF2B5EF4-FFF2-40B4-BE49-F238E27FC236}">
                  <a16:creationId xmlns:a16="http://schemas.microsoft.com/office/drawing/2014/main" id="{2ECE1230-29F5-2734-F6A9-CA6DD70611FA}"/>
                </a:ext>
              </a:extLst>
            </p:cNvPr>
            <p:cNvSpPr/>
            <p:nvPr/>
          </p:nvSpPr>
          <p:spPr>
            <a:xfrm>
              <a:off x="1853909" y="3854261"/>
              <a:ext cx="508950" cy="884196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21600" y="10790"/>
                  </a:moveTo>
                  <a:lnTo>
                    <a:pt x="0" y="21600"/>
                  </a:lnTo>
                  <a:lnTo>
                    <a:pt x="0" y="5637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D700"/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95A5A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CuadroTexto 32">
              <a:extLst>
                <a:ext uri="{FF2B5EF4-FFF2-40B4-BE49-F238E27FC236}">
                  <a16:creationId xmlns:a16="http://schemas.microsoft.com/office/drawing/2014/main" id="{74FBCF10-286D-6A1B-D41C-28DFAC54FF6B}"/>
                </a:ext>
              </a:extLst>
            </p:cNvPr>
            <p:cNvSpPr txBox="1"/>
            <p:nvPr/>
          </p:nvSpPr>
          <p:spPr>
            <a:xfrm>
              <a:off x="609679" y="4065526"/>
              <a:ext cx="937627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s-ES" sz="1200" b="1" i="0" dirty="0">
                  <a:solidFill>
                    <a:schemeClr val="bg1"/>
                  </a:solidFill>
                  <a:effectLst/>
                  <a:latin typeface="Montserrat" panose="00000500000000000000" pitchFamily="2" charset="0"/>
                </a:rPr>
                <a:t>GOLD LAYER</a:t>
              </a:r>
              <a:endParaRPr lang="es-ES" sz="1200" b="1" dirty="0">
                <a:solidFill>
                  <a:schemeClr val="bg1"/>
                </a:solidFill>
                <a:latin typeface="Montserrat" panose="00000500000000000000" pitchFamily="2" charset="0"/>
              </a:endParaRPr>
            </a:p>
          </p:txBody>
        </p:sp>
      </p:grpSp>
      <p:sp>
        <p:nvSpPr>
          <p:cNvPr id="37" name="CuadroTexto 36">
            <a:extLst>
              <a:ext uri="{FF2B5EF4-FFF2-40B4-BE49-F238E27FC236}">
                <a16:creationId xmlns:a16="http://schemas.microsoft.com/office/drawing/2014/main" id="{24F718FE-9883-F30A-6F17-7B918D22B784}"/>
              </a:ext>
            </a:extLst>
          </p:cNvPr>
          <p:cNvSpPr txBox="1"/>
          <p:nvPr/>
        </p:nvSpPr>
        <p:spPr>
          <a:xfrm>
            <a:off x="3028968" y="2458719"/>
            <a:ext cx="148324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100" b="0" i="0" dirty="0">
                <a:solidFill>
                  <a:srgbClr val="161616"/>
                </a:solidFill>
                <a:effectLst/>
                <a:latin typeface="Montserrat" panose="00000500000000000000" pitchFamily="2" charset="0"/>
              </a:rPr>
              <a:t>Ingesta de datos sin procesar</a:t>
            </a:r>
            <a:endParaRPr lang="es-ES" sz="1100" dirty="0">
              <a:latin typeface="Montserrat" panose="00000500000000000000" pitchFamily="2" charset="0"/>
            </a:endParaRPr>
          </a:p>
        </p:txBody>
      </p:sp>
      <p:grpSp>
        <p:nvGrpSpPr>
          <p:cNvPr id="42" name="Grupo 41">
            <a:extLst>
              <a:ext uri="{FF2B5EF4-FFF2-40B4-BE49-F238E27FC236}">
                <a16:creationId xmlns:a16="http://schemas.microsoft.com/office/drawing/2014/main" id="{8389A2D8-BFDA-32C7-65F4-5F07FCB307DD}"/>
              </a:ext>
            </a:extLst>
          </p:cNvPr>
          <p:cNvGrpSpPr/>
          <p:nvPr/>
        </p:nvGrpSpPr>
        <p:grpSpPr>
          <a:xfrm>
            <a:off x="2627784" y="1403098"/>
            <a:ext cx="5688632" cy="653095"/>
            <a:chOff x="2915816" y="1839797"/>
            <a:chExt cx="5688632" cy="653095"/>
          </a:xfrm>
        </p:grpSpPr>
        <p:sp>
          <p:nvSpPr>
            <p:cNvPr id="38" name="Google Shape;2110;p105">
              <a:extLst>
                <a:ext uri="{FF2B5EF4-FFF2-40B4-BE49-F238E27FC236}">
                  <a16:creationId xmlns:a16="http://schemas.microsoft.com/office/drawing/2014/main" id="{F76EAEBA-FA75-3237-7113-0F3E7790C6F2}"/>
                </a:ext>
              </a:extLst>
            </p:cNvPr>
            <p:cNvSpPr/>
            <p:nvPr/>
          </p:nvSpPr>
          <p:spPr>
            <a:xfrm>
              <a:off x="2915816" y="1839797"/>
              <a:ext cx="5688632" cy="653095"/>
            </a:xfrm>
            <a:prstGeom prst="rect">
              <a:avLst/>
            </a:prstGeom>
            <a:solidFill>
              <a:srgbClr val="C9DA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" name="CuadroTexto 35">
              <a:extLst>
                <a:ext uri="{FF2B5EF4-FFF2-40B4-BE49-F238E27FC236}">
                  <a16:creationId xmlns:a16="http://schemas.microsoft.com/office/drawing/2014/main" id="{FDD7FCC4-80C0-288E-99DE-9CB14C6BF527}"/>
                </a:ext>
              </a:extLst>
            </p:cNvPr>
            <p:cNvSpPr txBox="1"/>
            <p:nvPr/>
          </p:nvSpPr>
          <p:spPr>
            <a:xfrm>
              <a:off x="3379523" y="1966549"/>
              <a:ext cx="1440160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ES" sz="1200" b="1" i="0" dirty="0">
                  <a:solidFill>
                    <a:srgbClr val="666666"/>
                  </a:solidFill>
                  <a:effectLst/>
                  <a:latin typeface="Montserrat" panose="00000500000000000000" pitchFamily="2" charset="0"/>
                </a:rPr>
                <a:t>¿Qué sucede en esta capa?</a:t>
              </a:r>
              <a:endParaRPr lang="es-ES" sz="1200" b="1" dirty="0">
                <a:solidFill>
                  <a:srgbClr val="666666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39" name="CuadroTexto 38">
              <a:extLst>
                <a:ext uri="{FF2B5EF4-FFF2-40B4-BE49-F238E27FC236}">
                  <a16:creationId xmlns:a16="http://schemas.microsoft.com/office/drawing/2014/main" id="{7790BC17-FD8D-B7C2-D1C4-D77A6686A4F1}"/>
                </a:ext>
              </a:extLst>
            </p:cNvPr>
            <p:cNvSpPr txBox="1"/>
            <p:nvPr/>
          </p:nvSpPr>
          <p:spPr>
            <a:xfrm>
              <a:off x="6072538" y="1953751"/>
              <a:ext cx="171110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s-ES" sz="1200" b="1" i="0" dirty="0">
                  <a:solidFill>
                    <a:srgbClr val="666666"/>
                  </a:solidFill>
                  <a:effectLst/>
                  <a:latin typeface="Montserrat" panose="00000500000000000000" pitchFamily="2" charset="0"/>
                </a:rPr>
                <a:t>¿Quién es el usuario previsto?</a:t>
              </a:r>
              <a:endParaRPr lang="es-ES" sz="1200" b="1" dirty="0">
                <a:solidFill>
                  <a:srgbClr val="666666"/>
                </a:solidFill>
                <a:latin typeface="Montserrat" panose="00000500000000000000" pitchFamily="2" charset="0"/>
              </a:endParaRPr>
            </a:p>
          </p:txBody>
        </p:sp>
      </p:grpSp>
      <p:sp>
        <p:nvSpPr>
          <p:cNvPr id="40" name="CuadroTexto 39">
            <a:extLst>
              <a:ext uri="{FF2B5EF4-FFF2-40B4-BE49-F238E27FC236}">
                <a16:creationId xmlns:a16="http://schemas.microsoft.com/office/drawing/2014/main" id="{697BDA82-32A0-A90D-3EB8-753CC50B5423}"/>
              </a:ext>
            </a:extLst>
          </p:cNvPr>
          <p:cNvSpPr txBox="1"/>
          <p:nvPr/>
        </p:nvSpPr>
        <p:spPr>
          <a:xfrm>
            <a:off x="3011136" y="3440866"/>
            <a:ext cx="1483244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100" dirty="0">
                <a:latin typeface="Montserrat" panose="00000500000000000000" pitchFamily="2" charset="0"/>
              </a:rPr>
              <a:t>Limpieza y validación de datos</a:t>
            </a:r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7B15DD96-F938-90D3-FB06-6B913EF0C298}"/>
              </a:ext>
            </a:extLst>
          </p:cNvPr>
          <p:cNvSpPr txBox="1"/>
          <p:nvPr/>
        </p:nvSpPr>
        <p:spPr>
          <a:xfrm>
            <a:off x="3088756" y="4468777"/>
            <a:ext cx="1483244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1100" dirty="0">
                <a:latin typeface="Montserrat" panose="00000500000000000000" pitchFamily="2" charset="0"/>
              </a:rPr>
              <a:t>Modelado dimensional y agregación</a:t>
            </a:r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57E39502-6645-5D1D-8055-487F397195B9}"/>
              </a:ext>
            </a:extLst>
          </p:cNvPr>
          <p:cNvSpPr txBox="1"/>
          <p:nvPr/>
        </p:nvSpPr>
        <p:spPr>
          <a:xfrm>
            <a:off x="5508104" y="2421634"/>
            <a:ext cx="2952328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100" dirty="0">
                <a:latin typeface="Montserrat" panose="00000500000000000000" pitchFamily="2" charset="0"/>
              </a:rPr>
              <a:t>- Ingenieros de datos</a:t>
            </a:r>
          </a:p>
          <a:p>
            <a:r>
              <a:rPr lang="es-ES" sz="1100" dirty="0">
                <a:latin typeface="Montserrat" panose="00000500000000000000" pitchFamily="2" charset="0"/>
              </a:rPr>
              <a:t>- Operaciones de datos</a:t>
            </a:r>
          </a:p>
          <a:p>
            <a:r>
              <a:rPr lang="es-ES" sz="1100" dirty="0">
                <a:latin typeface="Montserrat" panose="00000500000000000000" pitchFamily="2" charset="0"/>
              </a:rPr>
              <a:t>- Equipos de cumplimiento y auditoría</a:t>
            </a:r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45B4DC40-1E76-233C-5754-952282240027}"/>
              </a:ext>
            </a:extLst>
          </p:cNvPr>
          <p:cNvSpPr txBox="1"/>
          <p:nvPr/>
        </p:nvSpPr>
        <p:spPr>
          <a:xfrm>
            <a:off x="5468807" y="3440309"/>
            <a:ext cx="2673401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100" dirty="0">
                <a:latin typeface="Montserrat" panose="00000500000000000000" pitchFamily="2" charset="0"/>
              </a:rPr>
              <a:t>- Ingenieros de datos</a:t>
            </a:r>
          </a:p>
          <a:p>
            <a:pPr marL="171450" indent="-171450">
              <a:buFontTx/>
              <a:buChar char="-"/>
            </a:pPr>
            <a:r>
              <a:rPr lang="es-ES" sz="1100" dirty="0">
                <a:latin typeface="Montserrat" panose="00000500000000000000" pitchFamily="2" charset="0"/>
              </a:rPr>
              <a:t>Analistas de datos (en su caso)</a:t>
            </a:r>
          </a:p>
          <a:p>
            <a:pPr marL="171450" indent="-171450">
              <a:buFontTx/>
              <a:buChar char="-"/>
            </a:pPr>
            <a:r>
              <a:rPr lang="es-ES" sz="1100" dirty="0">
                <a:latin typeface="Montserrat" panose="00000500000000000000" pitchFamily="2" charset="0"/>
              </a:rPr>
              <a:t>Científicos de datos (en su caso)</a:t>
            </a:r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74A78D1B-22AD-3E6D-4CE5-64EC46C9AF7E}"/>
              </a:ext>
            </a:extLst>
          </p:cNvPr>
          <p:cNvSpPr txBox="1"/>
          <p:nvPr/>
        </p:nvSpPr>
        <p:spPr>
          <a:xfrm>
            <a:off x="5468807" y="4397094"/>
            <a:ext cx="3351665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100" dirty="0">
                <a:latin typeface="Montserrat" panose="00000500000000000000" pitchFamily="2" charset="0"/>
              </a:rPr>
              <a:t>- Analistas de negocio y desarrolladores de BI</a:t>
            </a:r>
          </a:p>
          <a:p>
            <a:r>
              <a:rPr lang="es-ES" sz="1100" dirty="0">
                <a:latin typeface="Montserrat" panose="00000500000000000000" pitchFamily="2" charset="0"/>
              </a:rPr>
              <a:t>- Científicos de datos e ingenieros de aprendizaje automático (ML)</a:t>
            </a:r>
          </a:p>
          <a:p>
            <a:r>
              <a:rPr lang="es-ES" sz="1100" dirty="0">
                <a:latin typeface="Montserrat" panose="00000500000000000000" pitchFamily="2" charset="0"/>
              </a:rPr>
              <a:t>- Ejecutivos y tomadores de decisiones</a:t>
            </a:r>
          </a:p>
          <a:p>
            <a:r>
              <a:rPr lang="es-ES" sz="1100" dirty="0">
                <a:latin typeface="Montserrat" panose="00000500000000000000" pitchFamily="2" charset="0"/>
              </a:rPr>
              <a:t>- Equipos operativos</a:t>
            </a:r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37E5B9D4-363A-713B-0AA2-A0FA1CD036E1}"/>
              </a:ext>
            </a:extLst>
          </p:cNvPr>
          <p:cNvSpPr txBox="1"/>
          <p:nvPr/>
        </p:nvSpPr>
        <p:spPr>
          <a:xfrm>
            <a:off x="1810359" y="2548532"/>
            <a:ext cx="70904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700" dirty="0">
                <a:solidFill>
                  <a:schemeClr val="bg1"/>
                </a:solidFill>
                <a:latin typeface="Montserrat" panose="00000500000000000000" pitchFamily="2" charset="0"/>
              </a:rPr>
              <a:t>Ingesta Cruda</a:t>
            </a:r>
          </a:p>
        </p:txBody>
      </p:sp>
      <p:sp>
        <p:nvSpPr>
          <p:cNvPr id="50" name="CuadroTexto 49">
            <a:extLst>
              <a:ext uri="{FF2B5EF4-FFF2-40B4-BE49-F238E27FC236}">
                <a16:creationId xmlns:a16="http://schemas.microsoft.com/office/drawing/2014/main" id="{81EA3E8E-B21B-7C6C-92C4-D622AD3D07E2}"/>
              </a:ext>
            </a:extLst>
          </p:cNvPr>
          <p:cNvSpPr txBox="1"/>
          <p:nvPr/>
        </p:nvSpPr>
        <p:spPr>
          <a:xfrm>
            <a:off x="1791769" y="3512529"/>
            <a:ext cx="82349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700" dirty="0">
                <a:solidFill>
                  <a:schemeClr val="bg1"/>
                </a:solidFill>
                <a:latin typeface="Montserrat" panose="00000500000000000000" pitchFamily="2" charset="0"/>
              </a:rPr>
              <a:t>Datos</a:t>
            </a:r>
          </a:p>
          <a:p>
            <a:r>
              <a:rPr lang="es-ES" sz="700" dirty="0">
                <a:solidFill>
                  <a:schemeClr val="bg1"/>
                </a:solidFill>
                <a:latin typeface="Montserrat" panose="00000500000000000000" pitchFamily="2" charset="0"/>
              </a:rPr>
              <a:t>Depurados</a:t>
            </a:r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3C5C24F8-7332-5939-25FA-00D0844C28F3}"/>
              </a:ext>
            </a:extLst>
          </p:cNvPr>
          <p:cNvSpPr txBox="1"/>
          <p:nvPr/>
        </p:nvSpPr>
        <p:spPr>
          <a:xfrm>
            <a:off x="1810359" y="4572887"/>
            <a:ext cx="82349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700" dirty="0">
                <a:solidFill>
                  <a:schemeClr val="bg1"/>
                </a:solidFill>
                <a:latin typeface="Montserrat" panose="00000500000000000000" pitchFamily="2" charset="0"/>
              </a:rPr>
              <a:t>Valor</a:t>
            </a:r>
          </a:p>
          <a:p>
            <a:r>
              <a:rPr lang="es-ES" sz="700" dirty="0">
                <a:solidFill>
                  <a:schemeClr val="bg1"/>
                </a:solidFill>
                <a:latin typeface="Montserrat" panose="00000500000000000000" pitchFamily="2" charset="0"/>
              </a:rPr>
              <a:t>Negocio</a:t>
            </a:r>
          </a:p>
        </p:txBody>
      </p:sp>
    </p:spTree>
    <p:extLst>
      <p:ext uri="{BB962C8B-B14F-4D97-AF65-F5344CB8AC3E}">
        <p14:creationId xmlns:p14="http://schemas.microsoft.com/office/powerpoint/2010/main" val="1654690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>
          <a:extLst>
            <a:ext uri="{FF2B5EF4-FFF2-40B4-BE49-F238E27FC236}">
              <a16:creationId xmlns:a16="http://schemas.microsoft.com/office/drawing/2014/main" id="{80028DE2-19AB-C499-AC38-7B66F2F5D5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35ee5cc475b_0_63">
            <a:extLst>
              <a:ext uri="{FF2B5EF4-FFF2-40B4-BE49-F238E27FC236}">
                <a16:creationId xmlns:a16="http://schemas.microsoft.com/office/drawing/2014/main" id="{8D3C2148-A3DC-26C5-9703-706C87450C6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5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s-ES" dirty="0">
                <a:latin typeface="Montserrat" panose="00000500000000000000" pitchFamily="2" charset="0"/>
              </a:rPr>
              <a:t>4.2 Estructura Medallón </a:t>
            </a:r>
            <a:r>
              <a:rPr lang="es-ES" dirty="0">
                <a:solidFill>
                  <a:schemeClr val="accent1"/>
                </a:solidFill>
                <a:latin typeface="Montserrat" panose="00000500000000000000" pitchFamily="2" charset="0"/>
              </a:rPr>
              <a:t>| Ejemplo de Arquitectura</a:t>
            </a:r>
            <a:endParaRPr dirty="0">
              <a:solidFill>
                <a:schemeClr val="accent1"/>
              </a:solidFill>
              <a:latin typeface="Montserrat" panose="00000500000000000000" pitchFamily="2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A1B4862-33E0-B57F-73F0-2558154E6A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656" y="1548980"/>
            <a:ext cx="6192688" cy="3432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634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seño personaliza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D61D317CF2309C4E8DA448EE42D88B65" ma:contentTypeVersion="14" ma:contentTypeDescription="Crear nuevo documento." ma:contentTypeScope="" ma:versionID="499295a40b32042ffc1aa18e52107fb2">
  <xsd:schema xmlns:xsd="http://www.w3.org/2001/XMLSchema" xmlns:xs="http://www.w3.org/2001/XMLSchema" xmlns:p="http://schemas.microsoft.com/office/2006/metadata/properties" xmlns:ns2="e24c3f89-b1e2-4b5c-81e1-9b07710f5189" xmlns:ns3="ce845bb0-6f82-4cf9-8b02-3916bb6268df" targetNamespace="http://schemas.microsoft.com/office/2006/metadata/properties" ma:root="true" ma:fieldsID="cacbbaa88dffef174e809ab62d2fa790" ns2:_="" ns3:_="">
    <xsd:import namespace="e24c3f89-b1e2-4b5c-81e1-9b07710f5189"/>
    <xsd:import namespace="ce845bb0-6f82-4cf9-8b02-3916bb6268d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LengthInSeconds" minOccurs="0"/>
                <xsd:element ref="ns2:MediaServiceLocation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24c3f89-b1e2-4b5c-81e1-9b07710f518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0" nillable="true" ma:taxonomy="true" ma:internalName="lcf76f155ced4ddcb4097134ff3c332f" ma:taxonomyFieldName="MediaServiceImageTags" ma:displayName="Etiquetas de imagen" ma:readOnly="false" ma:fieldId="{5cf76f15-5ced-4ddc-b409-7134ff3c332f}" ma:taxonomyMulti="true" ma:sspId="59dbaa74-2a60-464d-988b-bba989cac70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e845bb0-6f82-4cf9-8b02-3916bb6268df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51e47c2f-83de-443c-9b77-fbf0d35e4197}" ma:internalName="TaxCatchAll" ma:showField="CatchAllData" ma:web="ce845bb0-6f82-4cf9-8b02-3916bb6268d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e24c3f89-b1e2-4b5c-81e1-9b07710f5189">
      <Terms xmlns="http://schemas.microsoft.com/office/infopath/2007/PartnerControls"/>
    </lcf76f155ced4ddcb4097134ff3c332f>
    <TaxCatchAll xmlns="ce845bb0-6f82-4cf9-8b02-3916bb6268df" xsi:nil="true"/>
  </documentManagement>
</p:properties>
</file>

<file path=customXml/itemProps1.xml><?xml version="1.0" encoding="utf-8"?>
<ds:datastoreItem xmlns:ds="http://schemas.openxmlformats.org/officeDocument/2006/customXml" ds:itemID="{6FDDB250-E753-47E4-8ED1-CAC7AD183E6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57BF0C9-4CDD-43A3-8A95-A49D62C2F2E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24c3f89-b1e2-4b5c-81e1-9b07710f5189"/>
    <ds:schemaRef ds:uri="ce845bb0-6f82-4cf9-8b02-3916bb6268d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A79858A-5E67-489D-9BB4-CD604D981F2A}">
  <ds:schemaRefs>
    <ds:schemaRef ds:uri="http://schemas.microsoft.com/office/2006/metadata/properties"/>
    <ds:schemaRef ds:uri="http://schemas.microsoft.com/office/infopath/2007/PartnerControls"/>
    <ds:schemaRef ds:uri="e24c3f89-b1e2-4b5c-81e1-9b07710f5189"/>
    <ds:schemaRef ds:uri="ce845bb0-6f82-4cf9-8b02-3916bb6268df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17845</TotalTime>
  <Words>1067</Words>
  <Application>Microsoft Office PowerPoint</Application>
  <PresentationFormat>Presentación en pantalla (4:3)</PresentationFormat>
  <Paragraphs>125</Paragraphs>
  <Slides>13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8" baseType="lpstr">
      <vt:lpstr>Aptos</vt:lpstr>
      <vt:lpstr>Arial</vt:lpstr>
      <vt:lpstr>Calibri</vt:lpstr>
      <vt:lpstr>Montserrat</vt:lpstr>
      <vt:lpstr>Diseño personalizado</vt:lpstr>
      <vt:lpstr>Presentación de PowerPoint</vt:lpstr>
      <vt:lpstr>¿Quién soy?</vt:lpstr>
      <vt:lpstr>Indice de la Sesión</vt:lpstr>
      <vt:lpstr>1. Temario Talleres Previos</vt:lpstr>
      <vt:lpstr>2. Temario del Nuevo Curso</vt:lpstr>
      <vt:lpstr>3.1 DB Fundmentales I| Los 3 pilares de Databricks</vt:lpstr>
      <vt:lpstr>3.2 DB Fundamentales II| Data Lakehouse</vt:lpstr>
      <vt:lpstr>4.1 Estructura Medallón I| Ampliacion de conceptos</vt:lpstr>
      <vt:lpstr>4.2 Estructura Medallón | Ejemplo de Arquitectura</vt:lpstr>
      <vt:lpstr>4.3 Estructura Medallón I | Bronze Layer</vt:lpstr>
      <vt:lpstr>4.4 Estructura Medallón I| Silver Layer</vt:lpstr>
      <vt:lpstr>4.3 Estructura Medallón I | Bronze Layer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psoria</dc:creator>
  <cp:lastModifiedBy>Javier Martínez Morales</cp:lastModifiedBy>
  <cp:revision>394</cp:revision>
  <cp:lastPrinted>2018-06-15T07:54:48Z</cp:lastPrinted>
  <dcterms:created xsi:type="dcterms:W3CDTF">2014-05-13T08:36:54Z</dcterms:created>
  <dcterms:modified xsi:type="dcterms:W3CDTF">2025-10-18T11:36:05Z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0x010100D61D317CF2309C4E8DA448EE42D88B65</vt:lpwstr>
  </property>
</Properties>
</file>