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3"/>
  </p:notesMasterIdLst>
  <p:handoutMasterIdLst>
    <p:handoutMasterId r:id="rId24"/>
  </p:handoutMasterIdLst>
  <p:sldIdLst>
    <p:sldId id="295" r:id="rId5"/>
    <p:sldId id="2147474065" r:id="rId6"/>
    <p:sldId id="2147474066" r:id="rId7"/>
    <p:sldId id="2147474067" r:id="rId8"/>
    <p:sldId id="2147474060" r:id="rId9"/>
    <p:sldId id="2147474071" r:id="rId10"/>
    <p:sldId id="2147474073" r:id="rId11"/>
    <p:sldId id="2147474074" r:id="rId12"/>
    <p:sldId id="2147474075" r:id="rId13"/>
    <p:sldId id="2147474076" r:id="rId14"/>
    <p:sldId id="2147474070" r:id="rId15"/>
    <p:sldId id="2147474053" r:id="rId16"/>
    <p:sldId id="2147474063" r:id="rId17"/>
    <p:sldId id="2147474064" r:id="rId18"/>
    <p:sldId id="2147474058" r:id="rId19"/>
    <p:sldId id="2147474069" r:id="rId20"/>
    <p:sldId id="2147474068" r:id="rId21"/>
    <p:sldId id="257" r:id="rId22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2147474065"/>
            <p14:sldId id="2147474066"/>
            <p14:sldId id="2147474067"/>
            <p14:sldId id="2147474060"/>
            <p14:sldId id="2147474071"/>
            <p14:sldId id="2147474073"/>
            <p14:sldId id="2147474074"/>
            <p14:sldId id="2147474075"/>
            <p14:sldId id="2147474076"/>
            <p14:sldId id="2147474070"/>
            <p14:sldId id="2147474053"/>
            <p14:sldId id="2147474063"/>
            <p14:sldId id="2147474064"/>
            <p14:sldId id="2147474058"/>
            <p14:sldId id="2147474069"/>
            <p14:sldId id="2147474068"/>
          </p14:sldIdLst>
        </p14:section>
        <p14:section name="Fin" id="{9CF3C226-B334-4E16-8AF2-95D0DE59AB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AFF"/>
    <a:srgbClr val="507BC8"/>
    <a:srgbClr val="DA0CFC"/>
    <a:srgbClr val="F2F2F2"/>
    <a:srgbClr val="BA6220"/>
    <a:srgbClr val="BC781E"/>
    <a:srgbClr val="203864"/>
    <a:srgbClr val="9B8ED2"/>
    <a:srgbClr val="B9D9A3"/>
    <a:srgbClr val="C8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75126" autoAdjust="0"/>
  </p:normalViewPr>
  <p:slideViewPr>
    <p:cSldViewPr>
      <p:cViewPr>
        <p:scale>
          <a:sx n="100" d="100"/>
          <a:sy n="100" d="100"/>
        </p:scale>
        <p:origin x="3252" y="516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31/10/2025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la sesión1 nos enfocamos en crear un entorno con una granularidad suficiente para poder aplicar una política de Gobernanza</a:t>
            </a:r>
          </a:p>
          <a:p>
            <a:endParaRPr lang="es-ES" dirty="0"/>
          </a:p>
          <a:p>
            <a:r>
              <a:rPr lang="es-ES" dirty="0"/>
              <a:t>En la sesión2 de hoy no enfocaremos en traer en esta presentación gran parte de el entorno de Unity </a:t>
            </a:r>
            <a:r>
              <a:rPr lang="es-ES" dirty="0" err="1"/>
              <a:t>Catalog</a:t>
            </a:r>
            <a:r>
              <a:rPr lang="es-ES" dirty="0"/>
              <a:t> y prestando atención a la Gobernanza….</a:t>
            </a:r>
          </a:p>
          <a:p>
            <a:r>
              <a:rPr lang="es-ES" dirty="0"/>
              <a:t>Veremos entonces: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</a:t>
            </a:r>
            <a:endParaRPr lang="es-ES" sz="1400" u="sng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u="sng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sz="1400" u="none" dirty="0">
                <a:latin typeface="Montserrat" panose="00000500000000000000" pitchFamily="2" charset="0"/>
              </a:rPr>
              <a:t>Posteriormente de manera practica nos centraremos en UC con foco en seguridad, es decir control de accesos, tipos de permisos y ocultación y enmascaramiento</a:t>
            </a:r>
          </a:p>
          <a:p>
            <a:pPr marL="0" lvl="0" indent="0">
              <a:buFont typeface="+mj-lt"/>
              <a:buNone/>
            </a:pPr>
            <a:endParaRPr lang="es-ES" sz="1400" u="none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endParaRPr lang="es-ES" sz="1400" u="none" dirty="0">
              <a:latin typeface="Montserrat" panose="00000500000000000000" pitchFamily="2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 algo de debate</a:t>
            </a:r>
          </a:p>
          <a:p>
            <a:pPr rtl="0"/>
            <a:endParaRPr lang="es-E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ESPECTRO DE GOBERNANZA EN LAS ORGANIZACIONES</a:t>
            </a:r>
            <a:endParaRPr lang="es-ES" b="1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empresas con enfoque centralizado, donde un equipo es responsable y realiza la gobernanza para toda la compañía.</a:t>
            </a:r>
          </a:p>
          <a:p>
            <a:pPr rtl="0"/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otro lado del espectro son los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que crean los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asstes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ademas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gobiernan a nivel de gobernanza.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por supuesto hay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colocan en el medio.</a:t>
            </a:r>
          </a:p>
          <a:p>
            <a:pPr rtl="0"/>
            <a:endParaRPr lang="es-E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¿Dónde creéis que se coloca vuestra empresa?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no pretende decir cual es bueno o malo sino entender donde se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hacer uso correctamente de las herramientas que provee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eficientar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donde te encuentras en ese espectro.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459D4-BCCB-8569-076D-B85E1388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DDC960-57B5-6D75-B50C-B4FBB2085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7DDD42-0FA8-7342-9A30-B01825DD6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estructura jerárquica de gobernanza de datos con </a:t>
            </a:r>
            <a:r>
              <a:rPr lang="es-ES" b="1" dirty="0"/>
              <a:t>un único </a:t>
            </a:r>
            <a:r>
              <a:rPr lang="es-ES" b="1" dirty="0" err="1"/>
              <a:t>metastorer</a:t>
            </a:r>
            <a:r>
              <a:rPr lang="es-ES" b="1" dirty="0"/>
              <a:t> </a:t>
            </a:r>
            <a:r>
              <a:rPr lang="es-ES" b="0" dirty="0"/>
              <a:t>pueden utilizarse varios enfo</a:t>
            </a:r>
            <a:r>
              <a:rPr lang="es-ES" dirty="0"/>
              <a:t>ques:</a:t>
            </a:r>
          </a:p>
          <a:p>
            <a:r>
              <a:rPr lang="es-ES" b="1" dirty="0"/>
              <a:t>Centralizados</a:t>
            </a:r>
            <a:r>
              <a:rPr lang="es-ES" dirty="0"/>
              <a:t> → todo lo controla el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endParaRPr lang="es-ES" dirty="0"/>
          </a:p>
          <a:p>
            <a:r>
              <a:rPr lang="es-ES" b="1" dirty="0"/>
              <a:t>Distribuidos</a:t>
            </a:r>
            <a:r>
              <a:rPr lang="es-ES" dirty="0"/>
              <a:t> → se delega la gobernanza a distintos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Admins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🧩 Elementos clave explicados</a:t>
            </a:r>
          </a:p>
          <a:p>
            <a:r>
              <a:rPr lang="es-ES" b="1" dirty="0"/>
              <a:t>1. 🗂 Unity </a:t>
            </a:r>
            <a:r>
              <a:rPr lang="es-ES" b="1" dirty="0" err="1"/>
              <a:t>Catalog</a:t>
            </a:r>
            <a:endParaRPr lang="es-ES" b="1" dirty="0"/>
          </a:p>
          <a:p>
            <a:r>
              <a:rPr lang="es-ES" dirty="0"/>
              <a:t>Es la capa lógica de gobernanza, que se gestiona desde un </a:t>
            </a:r>
            <a:r>
              <a:rPr lang="es-ES" b="1" dirty="0" err="1"/>
              <a:t>metastore</a:t>
            </a:r>
            <a:r>
              <a:rPr lang="es-ES" dirty="0"/>
              <a:t> centralizado.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2. 🧱 </a:t>
            </a:r>
            <a:r>
              <a:rPr lang="es-ES" b="1" dirty="0" err="1"/>
              <a:t>Metastore</a:t>
            </a:r>
            <a:endParaRPr lang="es-ES" b="1" dirty="0"/>
          </a:p>
          <a:p>
            <a:r>
              <a:rPr lang="es-ES" dirty="0"/>
              <a:t>Es el </a:t>
            </a:r>
            <a:r>
              <a:rPr lang="es-ES" b="1" dirty="0"/>
              <a:t>núcleo</a:t>
            </a:r>
            <a:r>
              <a:rPr lang="es-ES" dirty="0"/>
              <a:t> donde se guardan todos los metadatos: catálogos, esquemas, tablas, funciones, permisos, etc.</a:t>
            </a:r>
          </a:p>
          <a:p>
            <a:r>
              <a:rPr lang="es-ES" dirty="0"/>
              <a:t>Tiene un rol especial: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endParaRPr lang="es-ES" dirty="0"/>
          </a:p>
          <a:p>
            <a:pPr lvl="1"/>
            <a:r>
              <a:rPr lang="es-ES" dirty="0"/>
              <a:t>🛠 Puede gestionar el </a:t>
            </a:r>
            <a:r>
              <a:rPr lang="es-ES" dirty="0" err="1"/>
              <a:t>metastore</a:t>
            </a:r>
            <a:r>
              <a:rPr lang="es-ES" dirty="0"/>
              <a:t> por completo</a:t>
            </a:r>
          </a:p>
          <a:p>
            <a:pPr lvl="1"/>
            <a:r>
              <a:rPr lang="es-ES" dirty="0"/>
              <a:t>❌ Pero </a:t>
            </a:r>
            <a:r>
              <a:rPr lang="es-ES" b="1" dirty="0"/>
              <a:t>no puede acceder a los datos</a:t>
            </a:r>
            <a:r>
              <a:rPr lang="es-ES" dirty="0"/>
              <a:t> a menos que se le otorgue explícitamente acceso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3. 📦 Catálogos (Catalog1, Catalog2)</a:t>
            </a:r>
          </a:p>
          <a:p>
            <a:r>
              <a:rPr lang="es-ES" dirty="0"/>
              <a:t>Agrupan esquemas y objetos (tablas, vistas, funciones…). Cada catálogo puede tener un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 distinto.</a:t>
            </a:r>
          </a:p>
          <a:p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✅ Puede crear esquemas dentro de su catálogo</a:t>
            </a:r>
          </a:p>
          <a:p>
            <a:pPr lvl="1"/>
            <a:r>
              <a:rPr lang="es-ES" dirty="0"/>
              <a:t>✅ Puede gestionar accesos dentro de su catálogo</a:t>
            </a:r>
          </a:p>
          <a:p>
            <a:pPr lvl="1"/>
            <a:r>
              <a:rPr lang="es-ES" dirty="0"/>
              <a:t>Esto permite </a:t>
            </a:r>
            <a:r>
              <a:rPr lang="es-ES" b="1" dirty="0"/>
              <a:t>delegar</a:t>
            </a:r>
            <a:r>
              <a:rPr lang="es-ES" dirty="0"/>
              <a:t> la gobernanza por dominio o unidad de negocio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4. 📁 Storage </a:t>
            </a:r>
            <a:r>
              <a:rPr lang="es-ES" b="1" dirty="0" err="1"/>
              <a:t>Credentials</a:t>
            </a:r>
            <a:r>
              <a:rPr lang="es-ES" b="1" dirty="0"/>
              <a:t>, Shares y </a:t>
            </a: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endParaRPr lang="es-ES" b="1" dirty="0"/>
          </a:p>
          <a:p>
            <a:r>
              <a:rPr lang="es-ES" dirty="0"/>
              <a:t>Recursos críticos que también se gobiernan desde el </a:t>
            </a:r>
            <a:r>
              <a:rPr lang="es-ES" dirty="0" err="1"/>
              <a:t>metastore</a:t>
            </a:r>
            <a:r>
              <a:rPr lang="es-ES" dirty="0"/>
              <a:t>:</a:t>
            </a:r>
          </a:p>
          <a:p>
            <a:r>
              <a:rPr lang="es-ES" dirty="0"/>
              <a:t>🔐 </a:t>
            </a:r>
            <a:r>
              <a:rPr lang="es-ES" b="1" dirty="0"/>
              <a:t>Storage </a:t>
            </a:r>
            <a:r>
              <a:rPr lang="es-ES" b="1" dirty="0" err="1"/>
              <a:t>Credentials</a:t>
            </a:r>
            <a:r>
              <a:rPr lang="es-ES" dirty="0"/>
              <a:t> → credenciales para acceder a los </a:t>
            </a:r>
            <a:r>
              <a:rPr lang="es-ES" dirty="0" err="1"/>
              <a:t>buckets</a:t>
            </a:r>
            <a:r>
              <a:rPr lang="es-ES" dirty="0"/>
              <a:t> (S3, ADLS...)</a:t>
            </a:r>
          </a:p>
          <a:p>
            <a:r>
              <a:rPr lang="es-ES" dirty="0"/>
              <a:t>🔄 </a:t>
            </a:r>
            <a:r>
              <a:rPr lang="es-ES" b="1" dirty="0"/>
              <a:t>Shares</a:t>
            </a:r>
            <a:r>
              <a:rPr lang="es-ES" dirty="0"/>
              <a:t> → para compartir datos mediante </a:t>
            </a:r>
            <a:r>
              <a:rPr lang="es-ES" b="1" dirty="0"/>
              <a:t>Delta </a:t>
            </a:r>
            <a:r>
              <a:rPr lang="es-ES" b="1" dirty="0" err="1"/>
              <a:t>Sharing</a:t>
            </a:r>
            <a:endParaRPr lang="es-ES" dirty="0"/>
          </a:p>
          <a:p>
            <a:r>
              <a:rPr lang="es-ES" dirty="0"/>
              <a:t>🌐 </a:t>
            </a: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r>
              <a:rPr lang="es-ES" dirty="0"/>
              <a:t> → definiciones de rutas externas para tablas/volúmenes</a:t>
            </a:r>
          </a:p>
          <a:p>
            <a:r>
              <a:rPr lang="es-ES" dirty="0"/>
              <a:t>Todos estos objetos </a:t>
            </a:r>
            <a:r>
              <a:rPr lang="es-ES" b="1" dirty="0"/>
              <a:t>pueden ser delegados también por </a:t>
            </a:r>
            <a:r>
              <a:rPr lang="es-ES" b="1" dirty="0" err="1"/>
              <a:t>scope</a:t>
            </a:r>
            <a:r>
              <a:rPr lang="es-ES" dirty="0"/>
              <a:t>, es decir, no todo debe gestionarse solo por el </a:t>
            </a:r>
            <a:r>
              <a:rPr lang="es-ES" dirty="0" err="1"/>
              <a:t>Metastore</a:t>
            </a:r>
            <a:r>
              <a:rPr lang="es-ES" dirty="0"/>
              <a:t>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🧭 Idea principal de la diapositiva</a:t>
            </a:r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permite una </a:t>
            </a:r>
            <a:r>
              <a:rPr lang="es-ES" b="1" dirty="0"/>
              <a:t>gobernanza flexible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puedes centralizar el control en el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, o delegar la responsabilidad por catálogo a diferentes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Admins</a:t>
            </a:r>
            <a:r>
              <a:rPr lang="es-ES" dirty="0"/>
              <a:t>, según el modelo organizativo de tu empresa.</a:t>
            </a:r>
          </a:p>
          <a:p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EAD584-116A-3AC2-2FE1-D5B4F14CD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2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avanzar ya que la sesión 3 será una continuación de UC, veremos otras parte importantes que </a:t>
            </a:r>
            <a:r>
              <a:rPr lang="es-ES" dirty="0" err="1"/>
              <a:t>Databricks</a:t>
            </a:r>
            <a:r>
              <a:rPr lang="es-ES" dirty="0"/>
              <a:t> ofrece en UC como 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dirty="0">
                <a:latin typeface="Montserrat" panose="00000500000000000000" pitchFamily="2" charset="0"/>
              </a:rPr>
              <a:t>En la practica de esta sesión si que aplicaremos todo lo visto a el entorno de tablas desarrollado en la sesion1 y veremos como crear un </a:t>
            </a:r>
            <a:r>
              <a:rPr lang="es-ES" dirty="0" err="1">
                <a:latin typeface="Montserrat" panose="00000500000000000000" pitchFamily="2" charset="0"/>
              </a:rPr>
              <a:t>dashboard</a:t>
            </a:r>
            <a:r>
              <a:rPr lang="es-ES" dirty="0">
                <a:latin typeface="Montserrat" panose="00000500000000000000" pitchFamily="2" charset="0"/>
              </a:rPr>
              <a:t> de costes con las tablas de sistemas</a:t>
            </a:r>
          </a:p>
          <a:p>
            <a:pPr marL="0" lvl="0" indent="0">
              <a:buFont typeface="+mj-lt"/>
              <a:buNone/>
            </a:pPr>
            <a:endParaRPr lang="es-ES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b="1" dirty="0"/>
              <a:t>Si vamos muy rápido en la sesion2, veremos el </a:t>
            </a:r>
            <a:r>
              <a:rPr lang="es-ES" b="1" dirty="0" err="1"/>
              <a:t>Lineage</a:t>
            </a:r>
            <a:r>
              <a:rPr lang="es-ES" b="1" dirty="0"/>
              <a:t> al final de la sesion2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ahora con Unity </a:t>
            </a:r>
            <a:r>
              <a:rPr lang="es-ES" dirty="0" err="1"/>
              <a:t>Catalog</a:t>
            </a:r>
            <a:r>
              <a:rPr lang="es-ES" dirty="0"/>
              <a:t>….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b="1" dirty="0"/>
              <a:t>4. 📊 </a:t>
            </a:r>
            <a:r>
              <a:rPr lang="es-ES" b="1" dirty="0" err="1"/>
              <a:t>Monitoring</a:t>
            </a:r>
            <a:r>
              <a:rPr lang="es-ES" b="1" dirty="0"/>
              <a:t> (Monitorización)</a:t>
            </a:r>
          </a:p>
          <a:p>
            <a:r>
              <a:rPr lang="es-ES" dirty="0"/>
              <a:t>Supervisión de uso de datos y comportamiento:</a:t>
            </a:r>
          </a:p>
          <a:p>
            <a:r>
              <a:rPr lang="es-ES" dirty="0"/>
              <a:t>Consultas ejecutadas</a:t>
            </a:r>
          </a:p>
          <a:p>
            <a:r>
              <a:rPr lang="es-ES" dirty="0"/>
              <a:t>Tiempo de ejecución</a:t>
            </a:r>
          </a:p>
          <a:p>
            <a:r>
              <a:rPr lang="es-ES" dirty="0"/>
              <a:t>Cargas de trabajo sobre cada tabla</a:t>
            </a:r>
          </a:p>
          <a:p>
            <a:endParaRPr lang="es-ES" dirty="0"/>
          </a:p>
          <a:p>
            <a:r>
              <a:rPr lang="es-ES" b="1" dirty="0"/>
              <a:t>5. 📁 </a:t>
            </a:r>
            <a:r>
              <a:rPr lang="es-ES" b="1" dirty="0" err="1"/>
              <a:t>Auditing</a:t>
            </a:r>
            <a:r>
              <a:rPr lang="es-ES" b="1" dirty="0"/>
              <a:t> (Auditoría)</a:t>
            </a:r>
          </a:p>
          <a:p>
            <a:r>
              <a:rPr lang="es-ES" dirty="0"/>
              <a:t>Registro detallado y persistente de todas las acciones sobre los datos:</a:t>
            </a:r>
          </a:p>
          <a:p>
            <a:r>
              <a:rPr lang="es-ES" dirty="0"/>
              <a:t>¿Quién accedió a qué, cuándo y cómo?</a:t>
            </a:r>
          </a:p>
          <a:p>
            <a:r>
              <a:rPr lang="es-ES" dirty="0"/>
              <a:t>¿Se modificó un esquema o una tabla?</a:t>
            </a:r>
          </a:p>
          <a:p>
            <a:r>
              <a:rPr lang="es-ES" dirty="0"/>
              <a:t>Crucial para cumplimiento normativo (GDPR, HIPAA…)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9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1AC61-7CA2-034E-795A-FA086DC0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8B5DF62-6962-3512-CB13-2F1CA5B19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342129-9D33-5413-C8E3-2827F057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ahora con Unity </a:t>
            </a:r>
            <a:r>
              <a:rPr lang="es-ES" dirty="0" err="1"/>
              <a:t>Catalog</a:t>
            </a:r>
            <a:r>
              <a:rPr lang="es-ES" dirty="0"/>
              <a:t>….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848FB7-7336-2372-09E2-1469D137F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Una primera definición de Unity </a:t>
            </a:r>
            <a:r>
              <a:rPr lang="es-ES" b="1" dirty="0" err="1"/>
              <a:t>Catalog</a:t>
            </a:r>
            <a:r>
              <a:rPr lang="es-ES" b="1" dirty="0"/>
              <a:t> es que es el ecosistema que propone </a:t>
            </a:r>
            <a:r>
              <a:rPr lang="es-ES" b="1" dirty="0" err="1"/>
              <a:t>databrick</a:t>
            </a:r>
            <a:r>
              <a:rPr lang="es-ES" b="1" dirty="0"/>
              <a:t> para que se comuniquen las distintas personas y objetos que pueden generarse en un </a:t>
            </a:r>
            <a:r>
              <a:rPr lang="es-ES" b="1" dirty="0" err="1"/>
              <a:t>entonorno</a:t>
            </a:r>
            <a:r>
              <a:rPr lang="es-ES" b="1" dirty="0"/>
              <a:t> de Datos.</a:t>
            </a:r>
          </a:p>
          <a:p>
            <a:endParaRPr lang="es-ES" dirty="0"/>
          </a:p>
          <a:p>
            <a:r>
              <a:rPr lang="es-ES" dirty="0"/>
              <a:t>Por lo tanto será un entorno donde podrán convivir distintos roles como data </a:t>
            </a:r>
            <a:r>
              <a:rPr lang="es-ES" dirty="0" err="1"/>
              <a:t>engineers</a:t>
            </a:r>
            <a:r>
              <a:rPr lang="es-ES" dirty="0"/>
              <a:t>, data Analyst, data </a:t>
            </a:r>
            <a:r>
              <a:rPr lang="es-ES" dirty="0" err="1"/>
              <a:t>scientist</a:t>
            </a:r>
            <a:r>
              <a:rPr lang="es-ES" dirty="0"/>
              <a:t>, </a:t>
            </a:r>
            <a:r>
              <a:rPr lang="es-ES" dirty="0" err="1"/>
              <a:t>admins</a:t>
            </a:r>
            <a:r>
              <a:rPr lang="es-ES" dirty="0"/>
              <a:t>… y relacionarse con los objetos que se generan en un paradigma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ES" b="0" dirty="0">
                <a:effectLst/>
              </a:rPr>
            </a:br>
            <a:br>
              <a:rPr lang="es-ES" b="0" dirty="0">
                <a:effectLst/>
              </a:rPr>
            </a:br>
            <a:endParaRPr lang="es-ES" b="0" dirty="0">
              <a:effectLst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de las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caracteristicas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capacidades mas importantes de UC en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endParaRPr lang="es-E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capacidad de realmente unificar datos provenientes de diferentes entornos o fuentes.  No solo la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 de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tambien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proveniente de otras plataformas como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red shift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External</a:t>
            </a:r>
            <a:r>
              <a:rPr lang="es-ES" b="1" dirty="0"/>
              <a:t> Compute </a:t>
            </a:r>
            <a:r>
              <a:rPr lang="es-ES" b="1" dirty="0" err="1"/>
              <a:t>Platforms</a:t>
            </a:r>
            <a:endParaRPr lang="es-ES" b="1" dirty="0"/>
          </a:p>
          <a:p>
            <a:r>
              <a:rPr lang="es-ES" dirty="0"/>
              <a:t>Motores externos como Amazon </a:t>
            </a:r>
            <a:r>
              <a:rPr lang="es-ES" dirty="0" err="1"/>
              <a:t>Athena</a:t>
            </a:r>
            <a:r>
              <a:rPr lang="es-ES" dirty="0"/>
              <a:t>, EMR, Trino, Presto o Spark acceden a datos gobernados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➡️ Garantiza que la gobernanza (tags, permisos, máscaras) definida en Unity </a:t>
            </a:r>
            <a:r>
              <a:rPr lang="es-ES" dirty="0" err="1"/>
              <a:t>Catalog</a:t>
            </a:r>
            <a:r>
              <a:rPr lang="es-ES" dirty="0"/>
              <a:t> se respete incluso cuando los datos son consultados desde fuera de </a:t>
            </a:r>
            <a:r>
              <a:rPr lang="es-ES" dirty="0" err="1"/>
              <a:t>Databricks</a:t>
            </a:r>
            <a:r>
              <a:rPr lang="es-ES" dirty="0"/>
              <a:t>.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es-ES" b="1" dirty="0">
              <a:effectLst/>
            </a:endParaRPr>
          </a:p>
          <a:p>
            <a:r>
              <a:rPr lang="es-ES" b="1" dirty="0"/>
              <a:t>🔹 Cloud Data Lake</a:t>
            </a:r>
          </a:p>
          <a:p>
            <a:r>
              <a:rPr lang="es-ES" dirty="0"/>
              <a:t>Acceso directo a datos almacenados en S3, ADLS o GCS (almacenamiento en la nube).</a:t>
            </a:r>
            <a:br>
              <a:rPr lang="es-ES" dirty="0"/>
            </a:br>
            <a:r>
              <a:rPr lang="es-ES" dirty="0"/>
              <a:t>➡️ Permite lectura y escritura nativas sobre datos estructurados y no estructurados desde </a:t>
            </a:r>
            <a:r>
              <a:rPr lang="es-ES" dirty="0" err="1"/>
              <a:t>Databricks</a:t>
            </a:r>
            <a:r>
              <a:rPr lang="es-ES" dirty="0"/>
              <a:t>, con gobernanza aplicada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se conecta a metadatos externos (como AWS </a:t>
            </a:r>
            <a:r>
              <a:rPr lang="es-ES" dirty="0" err="1"/>
              <a:t>Glue</a:t>
            </a:r>
            <a:r>
              <a:rPr lang="es-ES" dirty="0"/>
              <a:t> o Apache </a:t>
            </a:r>
            <a:r>
              <a:rPr lang="es-ES" dirty="0" err="1"/>
              <a:t>Hive</a:t>
            </a:r>
            <a:r>
              <a:rPr lang="es-ES" dirty="0"/>
              <a:t>).</a:t>
            </a:r>
            <a:br>
              <a:rPr lang="es-ES" dirty="0"/>
            </a:br>
            <a:r>
              <a:rPr lang="es-ES" dirty="0"/>
              <a:t>➡️ Expone catálogos ajenos dentro del entorno de </a:t>
            </a:r>
            <a:r>
              <a:rPr lang="es-ES" dirty="0" err="1"/>
              <a:t>Databricks</a:t>
            </a:r>
            <a:r>
              <a:rPr lang="es-ES" dirty="0"/>
              <a:t>, permitiendo exploración y descubrimiento, aunque los datos permanezcan fuera.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Data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 err="1"/>
              <a:t>Databricks</a:t>
            </a:r>
            <a:r>
              <a:rPr lang="es-ES" dirty="0"/>
              <a:t> ejecuta consultas hacia fuentes externas como </a:t>
            </a:r>
            <a:r>
              <a:rPr lang="es-ES" dirty="0" err="1"/>
              <a:t>Snowflake</a:t>
            </a:r>
            <a:r>
              <a:rPr lang="es-ES" dirty="0"/>
              <a:t>, </a:t>
            </a:r>
            <a:r>
              <a:rPr lang="es-ES" dirty="0" err="1"/>
              <a:t>Redshift</a:t>
            </a:r>
            <a:r>
              <a:rPr lang="es-ES" dirty="0"/>
              <a:t>, </a:t>
            </a:r>
            <a:r>
              <a:rPr lang="es-ES" dirty="0" err="1"/>
              <a:t>BigQuery</a:t>
            </a:r>
            <a:r>
              <a:rPr lang="es-ES" dirty="0"/>
              <a:t>, PostgreSQL, etc.</a:t>
            </a:r>
            <a:br>
              <a:rPr lang="es-ES" dirty="0"/>
            </a:br>
            <a:r>
              <a:rPr lang="es-ES" dirty="0"/>
              <a:t>➡️ Permite análisis desde </a:t>
            </a:r>
            <a:r>
              <a:rPr lang="es-ES" dirty="0" err="1"/>
              <a:t>Databricks</a:t>
            </a:r>
            <a:r>
              <a:rPr lang="es-ES" dirty="0"/>
              <a:t> sin mover los datos, integrando múltiples orígenes bajo una única capa lógica.</a:t>
            </a: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0BE5-4301-5F20-623F-09F716D5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BCC348-9BB5-65C9-866E-03267CB27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ABC440-42B3-711E-E9B8-E19F32B6E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Si hablamos ahora de Gobernanza….</a:t>
            </a:r>
          </a:p>
          <a:p>
            <a:endParaRPr lang="es-ES" b="1" dirty="0"/>
          </a:p>
          <a:p>
            <a:r>
              <a:rPr lang="es-ES" b="1" dirty="0"/>
              <a:t>Definir la gobernanza es complicado y no hay una definición única, pero podemos entenderla como:</a:t>
            </a:r>
          </a:p>
          <a:p>
            <a:endParaRPr lang="es-ES" b="1" dirty="0"/>
          </a:p>
          <a:p>
            <a:r>
              <a:rPr lang="es-ES" b="1" dirty="0"/>
              <a:t>🟦 ¿Qué es la Gobernanza de Datos?</a:t>
            </a:r>
          </a:p>
          <a:p>
            <a:r>
              <a:rPr lang="es-ES" b="1" dirty="0"/>
              <a:t>La gobernanza de datos</a:t>
            </a:r>
            <a:r>
              <a:rPr lang="es-ES" dirty="0"/>
              <a:t> es el conjunto de políticas, procesos y herramientas que aseguran que los datos de una organización sean </a:t>
            </a:r>
            <a:r>
              <a:rPr lang="es-ES" b="1" dirty="0"/>
              <a:t>accesibles, seguros, confiables y estén bien gestionados</a:t>
            </a:r>
            <a:r>
              <a:rPr lang="es-ES" dirty="0"/>
              <a:t> durante todo su ciclo de vida.</a:t>
            </a:r>
          </a:p>
          <a:p>
            <a:endParaRPr lang="es-ES" b="1" dirty="0"/>
          </a:p>
          <a:p>
            <a:r>
              <a:rPr lang="es-ES" b="1" dirty="0"/>
              <a:t>🎯Los Objetivos clave de la Gobernanza de Datos y problemas que encontramos más comunes:</a:t>
            </a:r>
          </a:p>
          <a:p>
            <a:r>
              <a:rPr lang="es-ES" b="1" u="sng" dirty="0"/>
              <a:t>ACCESIBLES-SEGUROS:</a:t>
            </a:r>
          </a:p>
          <a:p>
            <a:r>
              <a:rPr lang="es-ES" dirty="0"/>
              <a:t>✅ </a:t>
            </a:r>
            <a:r>
              <a:rPr lang="es-ES" b="1" dirty="0"/>
              <a:t>Control de acceso</a:t>
            </a:r>
            <a:r>
              <a:rPr lang="es-ES" dirty="0"/>
              <a:t> → Asegurar que cada usuario vea solo lo que debe ver. 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entornos tradicionales, cada sistema (HDFS, bases de datos,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Spark, aplicaciones BI) tiene su propio mecanismo de permisos.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Los roles y usuarios deben configurarse varias veces → duplicación de esfuerzos.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No hay forma unificada de aplicar el principio de mínimo privilegio.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✅ </a:t>
            </a:r>
            <a:r>
              <a:rPr lang="es-ES" b="1" dirty="0"/>
              <a:t>Clasificación datos sensibles</a:t>
            </a:r>
            <a:r>
              <a:rPr lang="es-ES" dirty="0"/>
              <a:t>→ Identificar y categorizar los datos según su nivel de sensibilidad (como PII, financieros, confidenciales) para aplicar políticas de acceso adecuadas sin bloquear innecesariamente su uso.</a:t>
            </a:r>
          </a:p>
          <a:p>
            <a:br>
              <a:rPr lang="es-ES" dirty="0"/>
            </a:br>
            <a:r>
              <a:rPr lang="es-ES" b="1" u="sng" dirty="0"/>
              <a:t>SEGUROS-CONECTADOS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Seguridad y cumplimiento</a:t>
            </a:r>
            <a:r>
              <a:rPr lang="es-ES" dirty="0"/>
              <a:t> → Proteger datos sensibles (como PII) y cumplir con normativas (GDPR, HIPAA...)</a:t>
            </a:r>
            <a:br>
              <a:rPr lang="es-ES" dirty="0"/>
            </a:br>
            <a:r>
              <a:rPr lang="es-ES" b="1" dirty="0"/>
              <a:t>✅ Visibilidad y control sobre entornos distribuidos </a:t>
            </a:r>
            <a:r>
              <a:rPr lang="es-ES" dirty="0"/>
              <a:t>Garantizar seguridad y trazabilidad incluso cuando los datos residen en múltiples plataformas, nubes o catálogos federados.</a:t>
            </a:r>
            <a:br>
              <a:rPr lang="es-ES" dirty="0"/>
            </a:b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Compartir datos con otros equipos/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partners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suele implicar mover copias físicas (CSV, Excel,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Esto genera riesgos de fuga y pérdida de control: una vez enviado el archivo, no se puede revocar.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 difícil garantizar que todos trabajan con la misma versión del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u="sng" dirty="0"/>
              <a:t>CONECTADOS-CONFIABLES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Calidad y trazabilidad</a:t>
            </a:r>
            <a:r>
              <a:rPr lang="es-ES" dirty="0"/>
              <a:t> → Saber de dónde vienen los datos, cómo se transforman y si son fiables</a:t>
            </a:r>
          </a:p>
          <a:p>
            <a:r>
              <a:rPr lang="es-ES" dirty="0"/>
              <a:t>✅ </a:t>
            </a:r>
            <a:r>
              <a:rPr lang="es-ES" b="1" dirty="0"/>
              <a:t>Catalogación y descubrimiento</a:t>
            </a:r>
            <a:r>
              <a:rPr lang="es-ES" dirty="0"/>
              <a:t> → Facilitar que los usuarios encuentren los datos que necesitan</a:t>
            </a:r>
            <a:br>
              <a:rPr lang="es-ES" dirty="0"/>
            </a:br>
            <a:r>
              <a:rPr lang="es-ES" dirty="0"/>
              <a:t>En otros entornos….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No existe un mapa claro de linaje: no sabemos de dónde viene un dato ni cómo se ha transformado.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Esto dificulta auditorías (ej. cumplimiento GDPR, SOX).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Si un KPI está mal calculado, es difícil saber en qué paso del pipeline se introdujo el error</a:t>
            </a:r>
          </a:p>
          <a:p>
            <a:br>
              <a:rPr lang="es-ES" dirty="0"/>
            </a:br>
            <a:r>
              <a:rPr lang="es-ES" b="1" u="sng" dirty="0"/>
              <a:t>CONFIABLES-ACCESIBLES</a:t>
            </a:r>
            <a:br>
              <a:rPr lang="es-ES" dirty="0"/>
            </a:br>
            <a:r>
              <a:rPr lang="es-ES" b="1" dirty="0"/>
              <a:t>✅ Versionado y trazabilidad histórica </a:t>
            </a:r>
            <a:r>
              <a:rPr lang="es-ES" dirty="0"/>
              <a:t>Asegurar que los usuarios trabajen siempre con versiones válidas y auditables de los datos, con posibilidad de auditar cambios y recuperar estados anteriores.</a:t>
            </a:r>
          </a:p>
          <a:p>
            <a:r>
              <a:rPr lang="es-ES" dirty="0"/>
              <a:t>✅ </a:t>
            </a:r>
            <a:r>
              <a:rPr lang="es-ES" b="1" dirty="0"/>
              <a:t>Consistencia en definiciones</a:t>
            </a:r>
            <a:r>
              <a:rPr lang="es-ES" dirty="0"/>
              <a:t> → Alinear términos clave y métricas en toda la organización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Información aislada en sistemas/departamentos, sin un repositorio central.  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- Consecuencias: duplicidad, incoherencia, falta de colaboración.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- Ejemplo sencillo: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Marketing tiene su base de clientes en un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CRM.Ventas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 otra lista de clientes en un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Excel.Finanzas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 aún otra versión en su ERP.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🧠 Frase de resumen</a:t>
            </a:r>
          </a:p>
          <a:p>
            <a:r>
              <a:rPr lang="es-ES" b="1" dirty="0"/>
              <a:t>Gobernar datos no es solo protegerlos, es también hacerlos utilizables con confianza.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541216-FC33-B8CF-C987-BF84D07F2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latin typeface="Montserrat" panose="00000500000000000000" pitchFamily="2" charset="0"/>
              </a:rPr>
              <a:t>Comprender la estructura jerárquica de Unity </a:t>
            </a:r>
            <a:r>
              <a:rPr lang="es-ES" sz="1200" b="1" dirty="0" err="1">
                <a:latin typeface="Montserrat" panose="00000500000000000000" pitchFamily="2" charset="0"/>
              </a:rPr>
              <a:t>Catalog</a:t>
            </a:r>
            <a:r>
              <a:rPr lang="es-ES" sz="1200" b="1" dirty="0">
                <a:latin typeface="Montserrat" panose="00000500000000000000" pitchFamily="2" charset="0"/>
              </a:rPr>
              <a:t> es clave para organizar, asegurar y gobernar los datos: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dirty="0">
                <a:latin typeface="Montserrat" panose="00000500000000000000" pitchFamily="2" charset="0"/>
              </a:rPr>
              <a:t>desde el </a:t>
            </a:r>
            <a:r>
              <a:rPr lang="es-ES" sz="1200" b="1" dirty="0">
                <a:latin typeface="Montserrat" panose="00000500000000000000" pitchFamily="2" charset="0"/>
              </a:rPr>
              <a:t>nivel global (catálogo)</a:t>
            </a:r>
            <a:r>
              <a:rPr lang="es-ES" sz="1200" b="0" dirty="0">
                <a:latin typeface="Montserrat" panose="00000500000000000000" pitchFamily="2" charset="0"/>
              </a:rPr>
              <a:t>, pasando por el </a:t>
            </a:r>
            <a:r>
              <a:rPr lang="es-ES" sz="1200" b="1" dirty="0">
                <a:latin typeface="Montserrat" panose="00000500000000000000" pitchFamily="2" charset="0"/>
              </a:rPr>
              <a:t>espacio de trabajo lógico (</a:t>
            </a:r>
            <a:r>
              <a:rPr lang="es-ES" sz="1200" b="1" dirty="0" err="1">
                <a:latin typeface="Montserrat" panose="00000500000000000000" pitchFamily="2" charset="0"/>
              </a:rPr>
              <a:t>schema</a:t>
            </a:r>
            <a:r>
              <a:rPr lang="es-ES" sz="1200" b="1" dirty="0">
                <a:latin typeface="Montserrat" panose="00000500000000000000" pitchFamily="2" charset="0"/>
              </a:rPr>
              <a:t>)</a:t>
            </a:r>
            <a:r>
              <a:rPr lang="es-ES" sz="1200" b="0" dirty="0">
                <a:latin typeface="Montserrat" panose="00000500000000000000" pitchFamily="2" charset="0"/>
              </a:rPr>
              <a:t>, hasta los objetos concretos donde residen y se consumen los datos (tablas, vistas, volúmenes y funciones).</a:t>
            </a:r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📝 ¿Cuándo usar varios </a:t>
            </a:r>
            <a:r>
              <a:rPr lang="es-ES" b="1" dirty="0" err="1"/>
              <a:t>metastores</a:t>
            </a:r>
            <a:r>
              <a:rPr lang="es-ES" b="1" dirty="0"/>
              <a:t> en una empresa?</a:t>
            </a:r>
          </a:p>
          <a:p>
            <a:r>
              <a:rPr lang="es-ES" dirty="0"/>
              <a:t>Aunque lo recomendable es gestionar todo desde un único </a:t>
            </a:r>
            <a:r>
              <a:rPr lang="es-ES" dirty="0" err="1"/>
              <a:t>metastore</a:t>
            </a:r>
            <a:r>
              <a:rPr lang="es-ES" dirty="0"/>
              <a:t> (Unity </a:t>
            </a:r>
            <a:r>
              <a:rPr lang="es-ES" dirty="0" err="1"/>
              <a:t>Catalog</a:t>
            </a:r>
            <a:r>
              <a:rPr lang="es-ES" dirty="0"/>
              <a:t>), hay </a:t>
            </a:r>
            <a:r>
              <a:rPr lang="es-ES" b="1" dirty="0"/>
              <a:t>casos justificados</a:t>
            </a:r>
            <a:r>
              <a:rPr lang="es-ES" dirty="0"/>
              <a:t> donde tener más de uno es necesario:</a:t>
            </a:r>
          </a:p>
          <a:p>
            <a:r>
              <a:rPr lang="es-ES" b="1" dirty="0"/>
              <a:t>🌍 Requisitos de residencia de datos</a:t>
            </a:r>
            <a:br>
              <a:rPr lang="es-ES" dirty="0"/>
            </a:br>
            <a:r>
              <a:rPr lang="es-ES" dirty="0"/>
              <a:t>Cuando una empresa opera en varias regiones con leyes distintas (por ejemplo, GDPR en la UE), puede ser obligatorio mantener los datos en </a:t>
            </a:r>
            <a:r>
              <a:rPr lang="es-ES" dirty="0" err="1"/>
              <a:t>metastores</a:t>
            </a:r>
            <a:r>
              <a:rPr lang="es-ES" dirty="0"/>
              <a:t> separados por región.</a:t>
            </a:r>
          </a:p>
          <a:p>
            <a:r>
              <a:rPr lang="es-ES" b="1" dirty="0"/>
              <a:t>🔐 Necesidad de aislamiento total</a:t>
            </a:r>
            <a:br>
              <a:rPr lang="es-ES" dirty="0"/>
            </a:br>
            <a:r>
              <a:rPr lang="es-ES" dirty="0"/>
              <a:t>En grandes organizaciones con unidades de negocio independientes o altamente reguladas, puede ser necesario que cada una tenga su propio </a:t>
            </a:r>
            <a:r>
              <a:rPr lang="es-ES" dirty="0" err="1"/>
              <a:t>metastore</a:t>
            </a:r>
            <a:r>
              <a:rPr lang="es-ES" dirty="0"/>
              <a:t> para garantizar separación de permisos, políticas y administración.</a:t>
            </a:r>
          </a:p>
          <a:p>
            <a:r>
              <a:rPr lang="es-ES" b="1" dirty="0"/>
              <a:t>☁️ Restricciones </a:t>
            </a:r>
            <a:r>
              <a:rPr lang="es-ES" b="1" dirty="0" err="1"/>
              <a:t>multicloud</a:t>
            </a:r>
            <a:br>
              <a:rPr lang="es-ES" dirty="0"/>
            </a:br>
            <a:r>
              <a:rPr lang="es-ES" dirty="0"/>
              <a:t>Si la empresa opera en distintas nubes (AWS, Azure, GCP), y hay restricciones que impiden compartir un único </a:t>
            </a:r>
            <a:r>
              <a:rPr lang="es-ES" dirty="0" err="1"/>
              <a:t>metastore</a:t>
            </a:r>
            <a:r>
              <a:rPr lang="es-ES" dirty="0"/>
              <a:t> entre nubes, se puede asignar uno por proveedor </a:t>
            </a:r>
            <a:r>
              <a:rPr lang="es-ES" dirty="0" err="1"/>
              <a:t>cloud</a:t>
            </a:r>
            <a:r>
              <a:rPr lang="es-ES" dirty="0"/>
              <a:t>.</a:t>
            </a:r>
          </a:p>
          <a:p>
            <a:r>
              <a:rPr lang="es-ES" b="1" dirty="0"/>
              <a:t>🧪 Entornos críticos de prueba o seguridad</a:t>
            </a:r>
            <a:br>
              <a:rPr lang="es-ES" dirty="0"/>
            </a:br>
            <a:r>
              <a:rPr lang="es-ES" dirty="0"/>
              <a:t>Para ciertos entornos de </a:t>
            </a:r>
            <a:r>
              <a:rPr lang="es-ES" dirty="0" err="1"/>
              <a:t>sandbox</a:t>
            </a:r>
            <a:r>
              <a:rPr lang="es-ES" dirty="0"/>
              <a:t>, pruebas sensibles o desarrollo aislado, puede tener sentido usar un </a:t>
            </a:r>
            <a:r>
              <a:rPr lang="es-ES" dirty="0" err="1"/>
              <a:t>metastore</a:t>
            </a:r>
            <a:r>
              <a:rPr lang="es-ES" dirty="0"/>
              <a:t> separado, aunque no es lo habitual.</a:t>
            </a:r>
          </a:p>
          <a:p>
            <a:r>
              <a:rPr lang="es-ES" dirty="0"/>
              <a:t>📌 </a:t>
            </a:r>
            <a:r>
              <a:rPr lang="es-ES" b="1" dirty="0"/>
              <a:t>Conclusión:</a:t>
            </a:r>
            <a:endParaRPr lang="es-ES" dirty="0"/>
          </a:p>
          <a:p>
            <a:r>
              <a:rPr lang="es-ES" dirty="0"/>
              <a:t>Usar múltiples </a:t>
            </a:r>
            <a:r>
              <a:rPr lang="es-ES" dirty="0" err="1"/>
              <a:t>metastores</a:t>
            </a:r>
            <a:r>
              <a:rPr lang="es-ES" dirty="0"/>
              <a:t> es posible, pero debe ser una </a:t>
            </a:r>
            <a:r>
              <a:rPr lang="es-ES" b="1" dirty="0"/>
              <a:t>decisión estratégica bien justificada</a:t>
            </a:r>
            <a:r>
              <a:rPr lang="es-ES" dirty="0"/>
              <a:t>. Siempre que se pueda, se recomienda mantener un </a:t>
            </a:r>
            <a:r>
              <a:rPr lang="es-ES" b="1" dirty="0"/>
              <a:t>modelo centralizado</a:t>
            </a:r>
            <a:r>
              <a:rPr lang="es-ES" dirty="0"/>
              <a:t> con un único </a:t>
            </a:r>
            <a:r>
              <a:rPr lang="es-ES" dirty="0" err="1"/>
              <a:t>metastore</a:t>
            </a:r>
            <a:r>
              <a:rPr lang="es-ES" dirty="0"/>
              <a:t> para simplificar la gobernanza.</a:t>
            </a:r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E72D9-9C3A-70D9-34E6-BBBF9758A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D0D013-7770-B0D7-6715-6B22B6AF4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34" y="1275667"/>
            <a:ext cx="6264696" cy="42648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>
                <a:latin typeface="Montserrat" panose="00000500000000000000" pitchFamily="2" charset="0"/>
              </a:rPr>
              <a:t>Casi en tiempo real, observa quien accede a qué y cuando</a:t>
            </a:r>
          </a:p>
        </p:txBody>
      </p:sp>
      <p:sp>
        <p:nvSpPr>
          <p:cNvPr id="22" name="Google Shape;303;g35ee5cc475b_0_63">
            <a:extLst>
              <a:ext uri="{FF2B5EF4-FFF2-40B4-BE49-F238E27FC236}">
                <a16:creationId xmlns:a16="http://schemas.microsoft.com/office/drawing/2014/main" id="{7F62472F-83F8-11DE-589C-A5E284CAA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Auditoria de datos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Systems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Tables: Audit Logs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3EA4EE-F7BE-82E0-2D8D-D3FB3D3D032D}"/>
              </a:ext>
            </a:extLst>
          </p:cNvPr>
          <p:cNvSpPr txBox="1"/>
          <p:nvPr/>
        </p:nvSpPr>
        <p:spPr>
          <a:xfrm>
            <a:off x="628650" y="27089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SELECT</a:t>
            </a:r>
            <a:r>
              <a:rPr lang="es-E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table_name</a:t>
            </a:r>
            <a:endParaRPr lang="es-E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s-E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FROM</a:t>
            </a:r>
            <a:r>
              <a:rPr lang="es-E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system.information_schema.</a:t>
            </a:r>
            <a:r>
              <a:rPr lang="es-ES" sz="1100" dirty="0" err="1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tables</a:t>
            </a:r>
            <a:endParaRPr lang="es-ES" sz="1100" dirty="0">
              <a:solidFill>
                <a:srgbClr val="82AAFF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s-E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WHERE</a:t>
            </a:r>
            <a:r>
              <a:rPr lang="es-E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table_catalog</a:t>
            </a:r>
            <a:r>
              <a:rPr lang="es-E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=“sales”</a:t>
            </a:r>
          </a:p>
          <a:p>
            <a:r>
              <a:rPr lang="es-E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AND</a:t>
            </a:r>
            <a:r>
              <a:rPr lang="es-E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table_schema</a:t>
            </a:r>
            <a:r>
              <a:rPr lang="es-E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!=“</a:t>
            </a:r>
            <a:r>
              <a:rPr lang="es-E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information_schema</a:t>
            </a:r>
            <a:r>
              <a:rPr lang="es-ES" sz="1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2D3725-0DAF-F172-BB18-BB87D50A7993}"/>
              </a:ext>
            </a:extLst>
          </p:cNvPr>
          <p:cNvSpPr txBox="1"/>
          <p:nvPr/>
        </p:nvSpPr>
        <p:spPr>
          <a:xfrm>
            <a:off x="634380" y="4117141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SELECT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grantee,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table_name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privilege_type</a:t>
            </a:r>
            <a:endParaRPr lang="en-U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FROM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system.information_schema.table_privileges</a:t>
            </a:r>
            <a:endParaRPr lang="en-U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WHERE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table_name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= '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login_data_silver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'</a:t>
            </a:r>
            <a:endParaRPr lang="es-E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8F4AC5-09E9-1802-00A0-ABB4C5ED7928}"/>
              </a:ext>
            </a:extLst>
          </p:cNvPr>
          <p:cNvSpPr txBox="1"/>
          <p:nvPr/>
        </p:nvSpPr>
        <p:spPr>
          <a:xfrm>
            <a:off x="5076056" y="2708919"/>
            <a:ext cx="388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SELECT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table_name,last_altered_by,last_altered</a:t>
            </a:r>
            <a:endParaRPr lang="en-U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FROM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system.information_schema.</a:t>
            </a:r>
            <a:r>
              <a:rPr lang="en-US" sz="1100" dirty="0" err="1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tables</a:t>
            </a:r>
            <a:endParaRPr lang="en-US" sz="1100" dirty="0">
              <a:solidFill>
                <a:srgbClr val="82AAFF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WHERE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table_schema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="layer30_silver"</a:t>
            </a:r>
          </a:p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ORDER BY 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1,3 </a:t>
            </a:r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DESC;</a:t>
            </a:r>
            <a:endParaRPr lang="es-E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71142D-F626-7F1F-06D3-0C63F671D376}"/>
              </a:ext>
            </a:extLst>
          </p:cNvPr>
          <p:cNvSpPr txBox="1"/>
          <p:nvPr/>
        </p:nvSpPr>
        <p:spPr>
          <a:xfrm>
            <a:off x="5076056" y="4293096"/>
            <a:ext cx="4067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SELECT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table_owner</a:t>
            </a:r>
            <a:endParaRPr lang="en-U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FROM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system.information_schema.tables</a:t>
            </a:r>
            <a:endParaRPr lang="en-U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WHERE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table_catalog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="sesion1_2" </a:t>
            </a:r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AND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table_schema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="layer30_silver“ </a:t>
            </a:r>
            <a:r>
              <a:rPr lang="en-US" sz="1100" dirty="0">
                <a:solidFill>
                  <a:srgbClr val="82AAFF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AND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table_name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="</a:t>
            </a:r>
            <a:r>
              <a:rPr lang="en-US" sz="11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dim_aircraft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"</a:t>
            </a:r>
            <a:endParaRPr lang="es-E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4E59AAF8-7910-C494-9118-226F3D5E6140}"/>
              </a:ext>
            </a:extLst>
          </p:cNvPr>
          <p:cNvSpPr txBox="1">
            <a:spLocks/>
          </p:cNvSpPr>
          <p:nvPr/>
        </p:nvSpPr>
        <p:spPr>
          <a:xfrm>
            <a:off x="628650" y="2196064"/>
            <a:ext cx="3439294" cy="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latin typeface="Montserrat" panose="00000500000000000000" pitchFamily="2" charset="0"/>
              </a:rPr>
              <a:t>¿Que tablas hay dentro del Catalogo Sales?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41C3B69-3A36-5EC6-13E8-D6ED6B3A59AF}"/>
              </a:ext>
            </a:extLst>
          </p:cNvPr>
          <p:cNvSpPr txBox="1">
            <a:spLocks/>
          </p:cNvSpPr>
          <p:nvPr/>
        </p:nvSpPr>
        <p:spPr>
          <a:xfrm>
            <a:off x="5076056" y="2196064"/>
            <a:ext cx="3439294" cy="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latin typeface="Montserrat" panose="00000500000000000000" pitchFamily="2" charset="0"/>
              </a:rPr>
              <a:t>¿Quién hizo la ultima actualización de las tablas en plata y cuando?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527D2E9-841C-270F-5186-409F0EB8C39F}"/>
              </a:ext>
            </a:extLst>
          </p:cNvPr>
          <p:cNvSpPr txBox="1">
            <a:spLocks/>
          </p:cNvSpPr>
          <p:nvPr/>
        </p:nvSpPr>
        <p:spPr>
          <a:xfrm>
            <a:off x="628650" y="3987662"/>
            <a:ext cx="3439294" cy="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latin typeface="Montserrat" panose="00000500000000000000" pitchFamily="2" charset="0"/>
              </a:rPr>
              <a:t>¿Quién tiene acceso a esta tabla?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D7A5AB07-203F-0437-32E0-ED263A5603C8}"/>
              </a:ext>
            </a:extLst>
          </p:cNvPr>
          <p:cNvSpPr txBox="1">
            <a:spLocks/>
          </p:cNvSpPr>
          <p:nvPr/>
        </p:nvSpPr>
        <p:spPr>
          <a:xfrm>
            <a:off x="5076056" y="3982677"/>
            <a:ext cx="3439294" cy="42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b="1" dirty="0">
                <a:latin typeface="Montserrat" panose="00000500000000000000" pitchFamily="2" charset="0"/>
              </a:rPr>
              <a:t>¿Quién es el </a:t>
            </a:r>
            <a:r>
              <a:rPr lang="es-ES" sz="1200" b="1" dirty="0" err="1">
                <a:latin typeface="Montserrat" panose="00000500000000000000" pitchFamily="2" charset="0"/>
              </a:rPr>
              <a:t>owner</a:t>
            </a:r>
            <a:r>
              <a:rPr lang="es-ES" sz="1200" b="1" dirty="0">
                <a:latin typeface="Montserrat" panose="00000500000000000000" pitchFamily="2" charset="0"/>
              </a:rPr>
              <a:t> de esta tabla?</a:t>
            </a:r>
          </a:p>
        </p:txBody>
      </p:sp>
    </p:spTree>
    <p:extLst>
      <p:ext uri="{BB962C8B-B14F-4D97-AF65-F5344CB8AC3E}">
        <p14:creationId xmlns:p14="http://schemas.microsoft.com/office/powerpoint/2010/main" val="118525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1C670-7DDC-737B-7937-D1E6B25C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7AEC43-A2A1-C532-1B50-9EA3B4EA7E56}"/>
              </a:ext>
            </a:extLst>
          </p:cNvPr>
          <p:cNvSpPr txBox="1"/>
          <p:nvPr/>
        </p:nvSpPr>
        <p:spPr>
          <a:xfrm>
            <a:off x="2483768" y="2537901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3856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48E6F61C-6EBA-6A95-52D6-FC84EE2B6427}"/>
              </a:ext>
            </a:extLst>
          </p:cNvPr>
          <p:cNvGrpSpPr/>
          <p:nvPr/>
        </p:nvGrpSpPr>
        <p:grpSpPr>
          <a:xfrm>
            <a:off x="419378" y="1124744"/>
            <a:ext cx="8373386" cy="3168352"/>
            <a:chOff x="419378" y="1124744"/>
            <a:chExt cx="8373386" cy="3168352"/>
          </a:xfrm>
        </p:grpSpPr>
        <p:sp>
          <p:nvSpPr>
            <p:cNvPr id="6" name="Trapecio 5">
              <a:extLst>
                <a:ext uri="{FF2B5EF4-FFF2-40B4-BE49-F238E27FC236}">
                  <a16:creationId xmlns:a16="http://schemas.microsoft.com/office/drawing/2014/main" id="{67BA6D96-C62B-BEBB-AAFD-6638BBF55B9A}"/>
                </a:ext>
              </a:extLst>
            </p:cNvPr>
            <p:cNvSpPr/>
            <p:nvPr/>
          </p:nvSpPr>
          <p:spPr>
            <a:xfrm rot="5400000">
              <a:off x="1247470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69F5C17-5CB4-1030-CE93-9F9D1C12A546}"/>
                </a:ext>
              </a:extLst>
            </p:cNvPr>
            <p:cNvSpPr/>
            <p:nvPr/>
          </p:nvSpPr>
          <p:spPr>
            <a:xfrm>
              <a:off x="41937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EDA760EA-4913-77A5-8736-64C4B30612B4}"/>
                </a:ext>
              </a:extLst>
            </p:cNvPr>
            <p:cNvSpPr/>
            <p:nvPr/>
          </p:nvSpPr>
          <p:spPr>
            <a:xfrm rot="16200000">
              <a:off x="4631846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14BD114-6878-E17B-2AD3-9D227B4785B8}"/>
                </a:ext>
              </a:extLst>
            </p:cNvPr>
            <p:cNvSpPr/>
            <p:nvPr/>
          </p:nvSpPr>
          <p:spPr>
            <a:xfrm>
              <a:off x="2759638" y="1628800"/>
              <a:ext cx="3312368" cy="2340260"/>
            </a:xfrm>
            <a:prstGeom prst="roundRect">
              <a:avLst>
                <a:gd name="adj" fmla="val 13247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UNITY CATALOG</a:t>
              </a:r>
            </a:p>
          </p:txBody>
        </p:sp>
        <p:pic>
          <p:nvPicPr>
            <p:cNvPr id="10" name="Gráfico 9" descr="Usuario con relleno sólido">
              <a:extLst>
                <a:ext uri="{FF2B5EF4-FFF2-40B4-BE49-F238E27FC236}">
                  <a16:creationId xmlns:a16="http://schemas.microsoft.com/office/drawing/2014/main" id="{7F0BE224-DAAD-9060-8339-BDEFBF342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1196752"/>
              <a:ext cx="628748" cy="628748"/>
            </a:xfrm>
            <a:prstGeom prst="rect">
              <a:avLst/>
            </a:prstGeom>
          </p:spPr>
        </p:pic>
        <p:pic>
          <p:nvPicPr>
            <p:cNvPr id="11" name="Gráfico 10" descr="Usuario con relleno sólido">
              <a:extLst>
                <a:ext uri="{FF2B5EF4-FFF2-40B4-BE49-F238E27FC236}">
                  <a16:creationId xmlns:a16="http://schemas.microsoft.com/office/drawing/2014/main" id="{A995CC66-85DD-0E45-6574-00DC00DA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2132856"/>
              <a:ext cx="628748" cy="628748"/>
            </a:xfrm>
            <a:prstGeom prst="rect">
              <a:avLst/>
            </a:prstGeom>
          </p:spPr>
        </p:pic>
        <p:pic>
          <p:nvPicPr>
            <p:cNvPr id="12" name="Gráfico 11" descr="Usuario con relleno sólido">
              <a:extLst>
                <a:ext uri="{FF2B5EF4-FFF2-40B4-BE49-F238E27FC236}">
                  <a16:creationId xmlns:a16="http://schemas.microsoft.com/office/drawing/2014/main" id="{2D2F9EA7-5B02-2112-FAAC-6FCB5ACC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3191095"/>
              <a:ext cx="628748" cy="628748"/>
            </a:xfrm>
            <a:prstGeom prst="rect">
              <a:avLst/>
            </a:prstGeom>
          </p:spPr>
        </p:pic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BD215386-F474-FA1F-AB86-88477331ABAA}"/>
                </a:ext>
              </a:extLst>
            </p:cNvPr>
            <p:cNvSpPr/>
            <p:nvPr/>
          </p:nvSpPr>
          <p:spPr>
            <a:xfrm>
              <a:off x="716428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ADC6D66-90CD-FB16-9CB5-9DDB06FA3B0C}"/>
                </a:ext>
              </a:extLst>
            </p:cNvPr>
            <p:cNvSpPr txBox="1"/>
            <p:nvPr/>
          </p:nvSpPr>
          <p:spPr>
            <a:xfrm>
              <a:off x="7458923" y="150953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Lake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4620D1A-A4E0-C9A6-3D76-5E3931FE91B8}"/>
                </a:ext>
              </a:extLst>
            </p:cNvPr>
            <p:cNvSpPr txBox="1"/>
            <p:nvPr/>
          </p:nvSpPr>
          <p:spPr>
            <a:xfrm>
              <a:off x="567583" y="2717842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Engineer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991B9D4-757A-DDC5-59A8-B89E30640293}"/>
                </a:ext>
              </a:extLst>
            </p:cNvPr>
            <p:cNvSpPr txBox="1"/>
            <p:nvPr/>
          </p:nvSpPr>
          <p:spPr>
            <a:xfrm>
              <a:off x="529499" y="3794859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Scientist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18" name="Imagen 17" descr="Imagen en blanco y negro&#10;&#10;El contenido generado por IA puede ser incorrecto.">
              <a:extLst>
                <a:ext uri="{FF2B5EF4-FFF2-40B4-BE49-F238E27FC236}">
                  <a16:creationId xmlns:a16="http://schemas.microsoft.com/office/drawing/2014/main" id="{669D84B6-F6A6-D4CB-99BD-9F1E1E859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025" y="1981272"/>
              <a:ext cx="312442" cy="312442"/>
            </a:xfrm>
            <a:prstGeom prst="rect">
              <a:avLst/>
            </a:prstGeom>
          </p:spPr>
        </p:pic>
        <p:pic>
          <p:nvPicPr>
            <p:cNvPr id="20" name="Imagen 19" descr="Imagen que contiene muebles&#10;&#10;El contenido generado por IA puede ser incorrecto.">
              <a:extLst>
                <a:ext uri="{FF2B5EF4-FFF2-40B4-BE49-F238E27FC236}">
                  <a16:creationId xmlns:a16="http://schemas.microsoft.com/office/drawing/2014/main" id="{594D3727-4F5D-98F1-791B-8D7DA5809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535" y="1223265"/>
              <a:ext cx="316228" cy="316228"/>
            </a:xfrm>
            <a:prstGeom prst="rect">
              <a:avLst/>
            </a:prstGeom>
          </p:spPr>
        </p:pic>
        <p:pic>
          <p:nvPicPr>
            <p:cNvPr id="22" name="Imagen 21" descr="Forma&#10;&#10;El contenido generado por IA puede ser incorrecto.">
              <a:extLst>
                <a:ext uri="{FF2B5EF4-FFF2-40B4-BE49-F238E27FC236}">
                  <a16:creationId xmlns:a16="http://schemas.microsoft.com/office/drawing/2014/main" id="{171E5199-E5EF-FE60-32C1-4E368AC49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728" y="3530987"/>
              <a:ext cx="378430" cy="378430"/>
            </a:xfrm>
            <a:prstGeom prst="rect">
              <a:avLst/>
            </a:prstGeom>
          </p:spPr>
        </p:pic>
        <p:pic>
          <p:nvPicPr>
            <p:cNvPr id="24" name="Imagen 23" descr="Imagen que contiene reloj&#10;&#10;El contenido generado por IA puede ser incorrecto.">
              <a:extLst>
                <a:ext uri="{FF2B5EF4-FFF2-40B4-BE49-F238E27FC236}">
                  <a16:creationId xmlns:a16="http://schemas.microsoft.com/office/drawing/2014/main" id="{7BE40A91-F5D0-0CA5-40FB-70ABFEE1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5264" y="2727989"/>
              <a:ext cx="434555" cy="434555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FF57925-D1F5-F66E-50F0-30DF1A7D3722}"/>
                </a:ext>
              </a:extLst>
            </p:cNvPr>
            <p:cNvSpPr txBox="1"/>
            <p:nvPr/>
          </p:nvSpPr>
          <p:spPr>
            <a:xfrm>
              <a:off x="611169" y="1786608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Analyst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171CBC4-0112-EF41-E9DA-0AB68F91455A}"/>
                </a:ext>
              </a:extLst>
            </p:cNvPr>
            <p:cNvSpPr txBox="1"/>
            <p:nvPr/>
          </p:nvSpPr>
          <p:spPr>
            <a:xfrm>
              <a:off x="7303681" y="225598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Warehouse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4BBC0E0-F075-10CA-BB8B-CBE00DBFC2D0}"/>
                </a:ext>
              </a:extLst>
            </p:cNvPr>
            <p:cNvSpPr txBox="1"/>
            <p:nvPr/>
          </p:nvSpPr>
          <p:spPr>
            <a:xfrm>
              <a:off x="7506282" y="3114751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Metadata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2A407C4-5677-C529-EEA9-050C8114A17E}"/>
                </a:ext>
              </a:extLst>
            </p:cNvPr>
            <p:cNvSpPr txBox="1"/>
            <p:nvPr/>
          </p:nvSpPr>
          <p:spPr>
            <a:xfrm>
              <a:off x="7430628" y="3882202"/>
              <a:ext cx="128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ML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Models</a:t>
              </a:r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&amp;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Dashboards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0B23B3-9A08-E1D2-C284-0FA06653CEA6}"/>
              </a:ext>
            </a:extLst>
          </p:cNvPr>
          <p:cNvSpPr txBox="1"/>
          <p:nvPr/>
        </p:nvSpPr>
        <p:spPr>
          <a:xfrm>
            <a:off x="899592" y="4797152"/>
            <a:ext cx="74168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Una primera definición de Unity </a:t>
            </a:r>
            <a:r>
              <a:rPr lang="es-ES" sz="1000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que es el ecosistema que propone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para que se comuniquen las distintas personas y objetos que pueden generarse en un </a:t>
            </a:r>
            <a:r>
              <a:rPr lang="es-ES" sz="1000" dirty="0" err="1">
                <a:latin typeface="Montserrat" panose="00000500000000000000" pitchFamily="2" charset="0"/>
              </a:rPr>
              <a:t>entonorno</a:t>
            </a:r>
            <a:r>
              <a:rPr lang="es-ES" sz="1000" dirty="0">
                <a:latin typeface="Montserrat" panose="00000500000000000000" pitchFamily="2" charset="0"/>
              </a:rPr>
              <a:t> de Datos.</a:t>
            </a:r>
          </a:p>
        </p:txBody>
      </p:sp>
      <p:sp>
        <p:nvSpPr>
          <p:cNvPr id="32" name="Google Shape;303;g35ee5cc475b_0_63">
            <a:extLst>
              <a:ext uri="{FF2B5EF4-FFF2-40B4-BE49-F238E27FC236}">
                <a16:creationId xmlns:a16="http://schemas.microsoft.com/office/drawing/2014/main" id="{77310AF8-FC74-CC58-B0CE-D217AAA1D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298DF9B6-9EB1-FE6F-5E3F-B3DE1A24627A}"/>
              </a:ext>
            </a:extLst>
          </p:cNvPr>
          <p:cNvGrpSpPr/>
          <p:nvPr/>
        </p:nvGrpSpPr>
        <p:grpSpPr>
          <a:xfrm>
            <a:off x="449084" y="1556792"/>
            <a:ext cx="8245832" cy="2995259"/>
            <a:chOff x="241328" y="1905671"/>
            <a:chExt cx="8544056" cy="322244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055D5D2-79A5-BCDF-2122-F8700A9CF140}"/>
                </a:ext>
              </a:extLst>
            </p:cNvPr>
            <p:cNvSpPr/>
            <p:nvPr/>
          </p:nvSpPr>
          <p:spPr>
            <a:xfrm>
              <a:off x="539552" y="3078520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Unity </a:t>
              </a:r>
              <a:r>
                <a:rPr lang="es-ES" sz="1400" b="1" dirty="0" err="1"/>
                <a:t>Catalog</a:t>
              </a:r>
              <a:endParaRPr lang="es-ES" sz="1400" b="1" dirty="0"/>
            </a:p>
            <a:p>
              <a:pPr algn="ctr"/>
              <a:r>
                <a:rPr lang="es-ES" sz="1400" dirty="0"/>
                <a:t>Un modelo de Gobernanza para datos estructurados y no estructurados + IA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5130D38-DEFA-7DB9-9A1B-E20C55A2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024" y="4118142"/>
              <a:ext cx="3414360" cy="1009973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6726BB7-D2C5-688D-6823-4755EF87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964" y="4143915"/>
              <a:ext cx="1427445" cy="95842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0D91B00-8C06-0A51-D29A-CA3FFF80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093" y="4165215"/>
              <a:ext cx="2727336" cy="958427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A4DC719-41DA-67B7-66B6-EE0AA3E0A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328" y="1905671"/>
              <a:ext cx="3840970" cy="958427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5906C86C-1A2C-27DE-C7F6-0EF15F62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588" y="1924791"/>
              <a:ext cx="2660708" cy="958427"/>
            </a:xfrm>
            <a:prstGeom prst="rect">
              <a:avLst/>
            </a:prstGeom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9D8D5C6-5AE7-4E8A-08B7-6B3DF131D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2673" y="2780928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B06C496-57FF-7074-6DDB-7110402AF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768" y="2780928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5107DE7-24B2-D239-5540-3FF9654E5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0232" y="2799860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D64C794D-FB7B-78AE-774A-267A5BAC6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327" y="2799860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9EEF8744-CF49-3954-1B8C-9EB164656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609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F1B3464-7ED6-AFB9-01B1-6226BADA7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704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317FD51-558E-68DE-4CF8-185E9F30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97" y="3899332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A2A08A0-29AD-C5B9-ACA8-E9F9772C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9992" y="3899332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DDBBBCEF-4676-D1BA-4B33-64BCA569D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331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E923A42-A0C7-ED44-89BF-9409DC1DA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426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1E845-8E91-22B2-0264-94A405A5CCEF}"/>
              </a:ext>
            </a:extLst>
          </p:cNvPr>
          <p:cNvSpPr txBox="1"/>
          <p:nvPr/>
        </p:nvSpPr>
        <p:spPr>
          <a:xfrm>
            <a:off x="736899" y="5169983"/>
            <a:ext cx="808357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Montserrat" panose="00000500000000000000" pitchFamily="2" charset="0"/>
              </a:rPr>
              <a:t>Una de las </a:t>
            </a:r>
            <a:r>
              <a:rPr lang="es-ES" sz="1000" dirty="0" err="1">
                <a:latin typeface="Montserrat" panose="00000500000000000000" pitchFamily="2" charset="0"/>
              </a:rPr>
              <a:t>caracteristicas</a:t>
            </a:r>
            <a:r>
              <a:rPr lang="es-ES" sz="1000" dirty="0">
                <a:latin typeface="Montserrat" panose="00000500000000000000" pitchFamily="2" charset="0"/>
              </a:rPr>
              <a:t> o capacidades mas importantes de UC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es la posibilidad de </a:t>
            </a:r>
            <a:r>
              <a:rPr lang="es-ES" sz="1000" b="1" dirty="0">
                <a:latin typeface="Montserrat" panose="00000500000000000000" pitchFamily="2" charset="0"/>
              </a:rPr>
              <a:t>unificar datos </a:t>
            </a:r>
            <a:r>
              <a:rPr lang="es-ES" sz="1000" dirty="0">
                <a:latin typeface="Montserrat" panose="00000500000000000000" pitchFamily="2" charset="0"/>
              </a:rPr>
              <a:t>provenientes de diferentes entornos o fuentes. </a:t>
            </a:r>
          </a:p>
        </p:txBody>
      </p:sp>
      <p:sp>
        <p:nvSpPr>
          <p:cNvPr id="43" name="Google Shape;303;g35ee5cc475b_0_63">
            <a:extLst>
              <a:ext uri="{FF2B5EF4-FFF2-40B4-BE49-F238E27FC236}">
                <a16:creationId xmlns:a16="http://schemas.microsoft.com/office/drawing/2014/main" id="{21D8FBB0-9EBE-FD8B-DBC6-73AB16F2055D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Claves</a:t>
            </a:r>
          </a:p>
        </p:txBody>
      </p:sp>
    </p:spTree>
    <p:extLst>
      <p:ext uri="{BB962C8B-B14F-4D97-AF65-F5344CB8AC3E}">
        <p14:creationId xmlns:p14="http://schemas.microsoft.com/office/powerpoint/2010/main" val="175304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7876-4C6A-7FD3-421D-5E5CBC24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co de bloque 43">
            <a:extLst>
              <a:ext uri="{FF2B5EF4-FFF2-40B4-BE49-F238E27FC236}">
                <a16:creationId xmlns:a16="http://schemas.microsoft.com/office/drawing/2014/main" id="{8B17E040-1ED0-3B13-BD9C-729D973FBE00}"/>
              </a:ext>
            </a:extLst>
          </p:cNvPr>
          <p:cNvSpPr/>
          <p:nvPr/>
        </p:nvSpPr>
        <p:spPr>
          <a:xfrm>
            <a:off x="2002002" y="1562734"/>
            <a:ext cx="4405155" cy="4405155"/>
          </a:xfrm>
          <a:prstGeom prst="blockArc">
            <a:avLst>
              <a:gd name="adj1" fmla="val 10800000"/>
              <a:gd name="adj2" fmla="val 16099579"/>
              <a:gd name="adj3" fmla="val 23486"/>
            </a:avLst>
          </a:prstGeom>
          <a:gradFill flip="none" rotWithShape="1">
            <a:gsLst>
              <a:gs pos="0">
                <a:srgbClr val="9E89AD">
                  <a:tint val="66000"/>
                  <a:satMod val="160000"/>
                </a:srgbClr>
              </a:gs>
              <a:gs pos="50000">
                <a:srgbClr val="9E89AD">
                  <a:tint val="44500"/>
                  <a:satMod val="160000"/>
                </a:srgbClr>
              </a:gs>
              <a:gs pos="100000">
                <a:srgbClr val="9E89AD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Arco de bloque 44">
            <a:extLst>
              <a:ext uri="{FF2B5EF4-FFF2-40B4-BE49-F238E27FC236}">
                <a16:creationId xmlns:a16="http://schemas.microsoft.com/office/drawing/2014/main" id="{30EB41EB-9038-5035-5739-D0A590A0B6A1}"/>
              </a:ext>
            </a:extLst>
          </p:cNvPr>
          <p:cNvSpPr/>
          <p:nvPr/>
        </p:nvSpPr>
        <p:spPr>
          <a:xfrm rot="10800000">
            <a:off x="2018240" y="1565732"/>
            <a:ext cx="4405155" cy="4405155"/>
          </a:xfrm>
          <a:prstGeom prst="blockArc">
            <a:avLst>
              <a:gd name="adj1" fmla="val 16176085"/>
              <a:gd name="adj2" fmla="val 21576799"/>
              <a:gd name="adj3" fmla="val 23022"/>
            </a:avLst>
          </a:prstGeom>
          <a:gradFill flip="none" rotWithShape="1">
            <a:gsLst>
              <a:gs pos="0">
                <a:srgbClr val="C87676">
                  <a:tint val="66000"/>
                  <a:satMod val="160000"/>
                </a:srgbClr>
              </a:gs>
              <a:gs pos="50000">
                <a:srgbClr val="C87676">
                  <a:tint val="44500"/>
                  <a:satMod val="160000"/>
                </a:srgbClr>
              </a:gs>
              <a:gs pos="100000">
                <a:srgbClr val="C8767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A7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Arco de bloque 45">
            <a:extLst>
              <a:ext uri="{FF2B5EF4-FFF2-40B4-BE49-F238E27FC236}">
                <a16:creationId xmlns:a16="http://schemas.microsoft.com/office/drawing/2014/main" id="{7DF110E5-7A5C-59B0-C7DC-972058EC4290}"/>
              </a:ext>
            </a:extLst>
          </p:cNvPr>
          <p:cNvSpPr/>
          <p:nvPr/>
        </p:nvSpPr>
        <p:spPr>
          <a:xfrm rot="10800000">
            <a:off x="1996123" y="1562733"/>
            <a:ext cx="4405155" cy="4405155"/>
          </a:xfrm>
          <a:prstGeom prst="blockArc">
            <a:avLst>
              <a:gd name="adj1" fmla="val 10791155"/>
              <a:gd name="adj2" fmla="val 16112166"/>
              <a:gd name="adj3" fmla="val 23272"/>
            </a:avLst>
          </a:prstGeom>
          <a:gradFill flip="none" rotWithShape="1">
            <a:gsLst>
              <a:gs pos="0">
                <a:srgbClr val="B9D9A3">
                  <a:tint val="66000"/>
                  <a:satMod val="160000"/>
                </a:srgbClr>
              </a:gs>
              <a:gs pos="50000">
                <a:srgbClr val="B9D9A3">
                  <a:tint val="44500"/>
                  <a:satMod val="160000"/>
                </a:srgbClr>
              </a:gs>
              <a:gs pos="100000">
                <a:srgbClr val="B9D9A3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Arco de bloque 1">
            <a:extLst>
              <a:ext uri="{FF2B5EF4-FFF2-40B4-BE49-F238E27FC236}">
                <a16:creationId xmlns:a16="http://schemas.microsoft.com/office/drawing/2014/main" id="{296B6CDC-15D9-90C8-4FDD-B76DDAB95455}"/>
              </a:ext>
            </a:extLst>
          </p:cNvPr>
          <p:cNvSpPr/>
          <p:nvPr/>
        </p:nvSpPr>
        <p:spPr>
          <a:xfrm>
            <a:off x="1990243" y="1562734"/>
            <a:ext cx="4405155" cy="4405155"/>
          </a:xfrm>
          <a:prstGeom prst="blockArc">
            <a:avLst>
              <a:gd name="adj1" fmla="val 16098041"/>
              <a:gd name="adj2" fmla="val 43016"/>
              <a:gd name="adj3" fmla="val 23078"/>
            </a:avLst>
          </a:prstGeom>
          <a:gradFill flip="none" rotWithShape="1">
            <a:gsLst>
              <a:gs pos="0">
                <a:srgbClr val="9B8ED2">
                  <a:tint val="66000"/>
                  <a:satMod val="160000"/>
                </a:srgbClr>
              </a:gs>
              <a:gs pos="50000">
                <a:srgbClr val="9B8ED2">
                  <a:tint val="44500"/>
                  <a:satMod val="160000"/>
                </a:srgbClr>
              </a:gs>
              <a:gs pos="100000">
                <a:srgbClr val="9B8ED2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BD668-F43F-07E4-75CB-232C3F6B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185" y="1016227"/>
            <a:ext cx="8568952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000" b="1" dirty="0">
                <a:latin typeface="Montserrat" panose="00000500000000000000" pitchFamily="2" charset="0"/>
              </a:rPr>
              <a:t>Gobernanza de datos</a:t>
            </a:r>
            <a:r>
              <a:rPr lang="es-ES" sz="1000" dirty="0">
                <a:latin typeface="Montserrat" panose="00000500000000000000" pitchFamily="2" charset="0"/>
              </a:rPr>
              <a:t> = políticas + procesos + responsabilidades + herramientas para que los datos sean:</a:t>
            </a:r>
          </a:p>
        </p:txBody>
      </p:sp>
      <p:sp>
        <p:nvSpPr>
          <p:cNvPr id="5" name="Google Shape;303;g35ee5cc475b_0_63">
            <a:extLst>
              <a:ext uri="{FF2B5EF4-FFF2-40B4-BE49-F238E27FC236}">
                <a16:creationId xmlns:a16="http://schemas.microsoft.com/office/drawing/2014/main" id="{7D4CECEB-5821-63C6-C56A-33FFEFB24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Gobernanza?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3" name="SEGUROS">
            <a:extLst>
              <a:ext uri="{FF2B5EF4-FFF2-40B4-BE49-F238E27FC236}">
                <a16:creationId xmlns:a16="http://schemas.microsoft.com/office/drawing/2014/main" id="{AE732A95-3775-07F4-A62B-0237E6D21F65}"/>
              </a:ext>
            </a:extLst>
          </p:cNvPr>
          <p:cNvGrpSpPr/>
          <p:nvPr/>
        </p:nvGrpSpPr>
        <p:grpSpPr>
          <a:xfrm>
            <a:off x="1811814" y="3182757"/>
            <a:ext cx="1213979" cy="1213979"/>
            <a:chOff x="2195736" y="4125844"/>
            <a:chExt cx="1322432" cy="132243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BBD1100-2D0F-D87F-A52E-E51CAA89E048}"/>
                </a:ext>
              </a:extLst>
            </p:cNvPr>
            <p:cNvSpPr/>
            <p:nvPr/>
          </p:nvSpPr>
          <p:spPr>
            <a:xfrm>
              <a:off x="2195736" y="4125844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E2C0D3B-2916-42D2-0154-24897F05304F}"/>
                </a:ext>
              </a:extLst>
            </p:cNvPr>
            <p:cNvSpPr txBox="1"/>
            <p:nvPr/>
          </p:nvSpPr>
          <p:spPr>
            <a:xfrm>
              <a:off x="2344424" y="4908555"/>
              <a:ext cx="1032805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SEGUROS</a:t>
              </a:r>
            </a:p>
          </p:txBody>
        </p:sp>
        <p:pic>
          <p:nvPicPr>
            <p:cNvPr id="20" name="Gráfico 19" descr="Escudo contorno">
              <a:extLst>
                <a:ext uri="{FF2B5EF4-FFF2-40B4-BE49-F238E27FC236}">
                  <a16:creationId xmlns:a16="http://schemas.microsoft.com/office/drawing/2014/main" id="{2AC7B37C-648C-0768-C15E-52142C3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6161" y="4179183"/>
              <a:ext cx="720067" cy="720067"/>
            </a:xfrm>
            <a:prstGeom prst="rect">
              <a:avLst/>
            </a:prstGeom>
          </p:spPr>
        </p:pic>
        <p:pic>
          <p:nvPicPr>
            <p:cNvPr id="22" name="Gráfico 21" descr="Marca de verificación contorno">
              <a:extLst>
                <a:ext uri="{FF2B5EF4-FFF2-40B4-BE49-F238E27FC236}">
                  <a16:creationId xmlns:a16="http://schemas.microsoft.com/office/drawing/2014/main" id="{8B9A5290-D7A7-560C-E130-FD540665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5032" y="4326989"/>
              <a:ext cx="276999" cy="276999"/>
            </a:xfrm>
            <a:prstGeom prst="rect">
              <a:avLst/>
            </a:prstGeom>
          </p:spPr>
        </p:pic>
      </p:grpSp>
      <p:grpSp>
        <p:nvGrpSpPr>
          <p:cNvPr id="32" name="ACCESIBLES">
            <a:extLst>
              <a:ext uri="{FF2B5EF4-FFF2-40B4-BE49-F238E27FC236}">
                <a16:creationId xmlns:a16="http://schemas.microsoft.com/office/drawing/2014/main" id="{0B37D8B1-3BFA-EA41-7DFB-B046C9E92E6B}"/>
              </a:ext>
            </a:extLst>
          </p:cNvPr>
          <p:cNvGrpSpPr/>
          <p:nvPr/>
        </p:nvGrpSpPr>
        <p:grpSpPr>
          <a:xfrm>
            <a:off x="3585830" y="1358190"/>
            <a:ext cx="1213979" cy="1213979"/>
            <a:chOff x="3491880" y="1769393"/>
            <a:chExt cx="1322432" cy="132243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ABB0A11-3094-17E4-D960-E6DAC7688664}"/>
                </a:ext>
              </a:extLst>
            </p:cNvPr>
            <p:cNvSpPr/>
            <p:nvPr/>
          </p:nvSpPr>
          <p:spPr>
            <a:xfrm>
              <a:off x="3491880" y="1769393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5E4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67B9CFD-3B88-D5FD-5432-4BDCBA2061AC}"/>
                </a:ext>
              </a:extLst>
            </p:cNvPr>
            <p:cNvSpPr txBox="1"/>
            <p:nvPr/>
          </p:nvSpPr>
          <p:spPr>
            <a:xfrm>
              <a:off x="3537962" y="2517696"/>
              <a:ext cx="1228328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ACCESIBLES</a:t>
              </a:r>
            </a:p>
          </p:txBody>
        </p:sp>
        <p:pic>
          <p:nvPicPr>
            <p:cNvPr id="24" name="Gráfico 23" descr="Filtro contorno">
              <a:extLst>
                <a:ext uri="{FF2B5EF4-FFF2-40B4-BE49-F238E27FC236}">
                  <a16:creationId xmlns:a16="http://schemas.microsoft.com/office/drawing/2014/main" id="{E8D5C5DE-7F48-F947-E6A5-286720B1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120" y="1867684"/>
              <a:ext cx="650012" cy="650012"/>
            </a:xfrm>
            <a:prstGeom prst="rect">
              <a:avLst/>
            </a:prstGeom>
          </p:spPr>
        </p:pic>
      </p:grpSp>
      <p:grpSp>
        <p:nvGrpSpPr>
          <p:cNvPr id="29" name="CONFIABLES">
            <a:extLst>
              <a:ext uri="{FF2B5EF4-FFF2-40B4-BE49-F238E27FC236}">
                <a16:creationId xmlns:a16="http://schemas.microsoft.com/office/drawing/2014/main" id="{0BE2B750-16D3-4EDD-7C1E-B90B7BA1963D}"/>
              </a:ext>
            </a:extLst>
          </p:cNvPr>
          <p:cNvGrpSpPr/>
          <p:nvPr/>
        </p:nvGrpSpPr>
        <p:grpSpPr>
          <a:xfrm>
            <a:off x="5407194" y="3151125"/>
            <a:ext cx="1228975" cy="1213979"/>
            <a:chOff x="4914920" y="4089421"/>
            <a:chExt cx="1338768" cy="1322432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AA6AAC-C15E-2FC0-0340-59599EAD7E21}"/>
                </a:ext>
              </a:extLst>
            </p:cNvPr>
            <p:cNvSpPr/>
            <p:nvPr/>
          </p:nvSpPr>
          <p:spPr>
            <a:xfrm>
              <a:off x="4914920" y="4089421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8676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6E61482-49FC-FDBB-A767-04EAF55CB050}"/>
                </a:ext>
              </a:extLst>
            </p:cNvPr>
            <p:cNvSpPr txBox="1"/>
            <p:nvPr/>
          </p:nvSpPr>
          <p:spPr>
            <a:xfrm>
              <a:off x="4965928" y="4851026"/>
              <a:ext cx="128776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CONFIABLES</a:t>
              </a:r>
            </a:p>
          </p:txBody>
        </p:sp>
        <p:pic>
          <p:nvPicPr>
            <p:cNvPr id="28" name="Gráfico 27" descr="Bombilla contorno">
              <a:extLst>
                <a:ext uri="{FF2B5EF4-FFF2-40B4-BE49-F238E27FC236}">
                  <a16:creationId xmlns:a16="http://schemas.microsoft.com/office/drawing/2014/main" id="{AA4BC7BE-3501-90F4-B203-65FBE0F3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37467" y="4168190"/>
              <a:ext cx="687003" cy="687003"/>
            </a:xfrm>
            <a:prstGeom prst="rect">
              <a:avLst/>
            </a:prstGeom>
          </p:spPr>
        </p:pic>
      </p:grpSp>
      <p:grpSp>
        <p:nvGrpSpPr>
          <p:cNvPr id="42" name="CONECTADOS">
            <a:extLst>
              <a:ext uri="{FF2B5EF4-FFF2-40B4-BE49-F238E27FC236}">
                <a16:creationId xmlns:a16="http://schemas.microsoft.com/office/drawing/2014/main" id="{FE4F8573-72EE-E935-A091-47DE9E99F407}"/>
              </a:ext>
            </a:extLst>
          </p:cNvPr>
          <p:cNvGrpSpPr/>
          <p:nvPr/>
        </p:nvGrpSpPr>
        <p:grpSpPr>
          <a:xfrm>
            <a:off x="3601017" y="4968474"/>
            <a:ext cx="1284108" cy="1213979"/>
            <a:chOff x="3536226" y="4681520"/>
            <a:chExt cx="1398826" cy="1322432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8ABF363-01BA-2099-143E-A6C70D3241F4}"/>
                </a:ext>
              </a:extLst>
            </p:cNvPr>
            <p:cNvSpPr/>
            <p:nvPr/>
          </p:nvSpPr>
          <p:spPr>
            <a:xfrm>
              <a:off x="3547462" y="4681520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pic>
          <p:nvPicPr>
            <p:cNvPr id="40" name="Gráfico 39" descr="Rompecabezas contorno">
              <a:extLst>
                <a:ext uri="{FF2B5EF4-FFF2-40B4-BE49-F238E27FC236}">
                  <a16:creationId xmlns:a16="http://schemas.microsoft.com/office/drawing/2014/main" id="{4BAD84FB-C16B-D16B-D36E-F1B0D11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83064" y="4820676"/>
              <a:ext cx="624548" cy="624548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6FB35BC-A75A-46E5-99D1-884C4830D696}"/>
                </a:ext>
              </a:extLst>
            </p:cNvPr>
            <p:cNvSpPr txBox="1"/>
            <p:nvPr/>
          </p:nvSpPr>
          <p:spPr>
            <a:xfrm>
              <a:off x="3536226" y="5432621"/>
              <a:ext cx="1398826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CONECTADOS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3E3D7-C208-B1D4-DE31-E3A1FF824FFC}"/>
              </a:ext>
            </a:extLst>
          </p:cNvPr>
          <p:cNvSpPr txBox="1"/>
          <p:nvPr/>
        </p:nvSpPr>
        <p:spPr>
          <a:xfrm>
            <a:off x="2574166" y="214086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Control 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de acceso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945925-7838-5D4E-2BA4-9A62C449E42B}"/>
              </a:ext>
            </a:extLst>
          </p:cNvPr>
          <p:cNvSpPr txBox="1"/>
          <p:nvPr/>
        </p:nvSpPr>
        <p:spPr>
          <a:xfrm>
            <a:off x="2287306" y="4426556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Seguridad y Cumplimiento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8E4E92-C550-444E-1CC1-C0A874B8AE7E}"/>
              </a:ext>
            </a:extLst>
          </p:cNvPr>
          <p:cNvSpPr txBox="1"/>
          <p:nvPr/>
        </p:nvSpPr>
        <p:spPr>
          <a:xfrm>
            <a:off x="4725831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Calidad y Trazabilidad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6BDDCC-B4DC-E77C-6301-19C0C49F05D0}"/>
              </a:ext>
            </a:extLst>
          </p:cNvPr>
          <p:cNvSpPr txBox="1"/>
          <p:nvPr/>
        </p:nvSpPr>
        <p:spPr>
          <a:xfrm>
            <a:off x="5055423" y="2645995"/>
            <a:ext cx="120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Catalogación y descubrimiento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100397-7711-CA24-A2CA-7E9DDB16BBCE}"/>
              </a:ext>
            </a:extLst>
          </p:cNvPr>
          <p:cNvSpPr txBox="1"/>
          <p:nvPr/>
        </p:nvSpPr>
        <p:spPr>
          <a:xfrm>
            <a:off x="4431328" y="2140865"/>
            <a:ext cx="159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Silos de datos Consistencia en definiciones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EA5075-9E62-2ADF-F4B3-AAEA6EEC03D2}"/>
              </a:ext>
            </a:extLst>
          </p:cNvPr>
          <p:cNvSpPr txBox="1"/>
          <p:nvPr/>
        </p:nvSpPr>
        <p:spPr>
          <a:xfrm>
            <a:off x="2508113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Entornos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distribuidos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F129D4-AB88-6C12-DEEA-2E8C645F6F9B}"/>
              </a:ext>
            </a:extLst>
          </p:cNvPr>
          <p:cNvSpPr txBox="1"/>
          <p:nvPr/>
        </p:nvSpPr>
        <p:spPr>
          <a:xfrm>
            <a:off x="5006217" y="4394267"/>
            <a:ext cx="132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Versionado y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Trazabilidad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76E667A-4AED-4A1C-1834-BF0DBCB36305}"/>
              </a:ext>
            </a:extLst>
          </p:cNvPr>
          <p:cNvSpPr txBox="1"/>
          <p:nvPr/>
        </p:nvSpPr>
        <p:spPr>
          <a:xfrm>
            <a:off x="2165301" y="2690930"/>
            <a:ext cx="11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Clasificación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Datos Sensibles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BBA1025-107A-9B1F-3201-CECF2EADC538}"/>
              </a:ext>
            </a:extLst>
          </p:cNvPr>
          <p:cNvSpPr/>
          <p:nvPr/>
        </p:nvSpPr>
        <p:spPr>
          <a:xfrm>
            <a:off x="7020272" y="5092728"/>
            <a:ext cx="1910203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Montserrat" panose="00000500000000000000" pitchFamily="2" charset="0"/>
              </a:rPr>
              <a:t>Gobernar datos no es solo protegerlos, es también hacerlos utilizables con confianza.</a:t>
            </a:r>
          </a:p>
        </p:txBody>
      </p:sp>
    </p:spTree>
    <p:extLst>
      <p:ext uri="{BB962C8B-B14F-4D97-AF65-F5344CB8AC3E}">
        <p14:creationId xmlns:p14="http://schemas.microsoft.com/office/powerpoint/2010/main" val="23467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C207-B2F5-4757-F34B-26504C7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965E18E-19E7-F3F4-E29A-2A544AD52D84}"/>
              </a:ext>
            </a:extLst>
          </p:cNvPr>
          <p:cNvGrpSpPr/>
          <p:nvPr/>
        </p:nvGrpSpPr>
        <p:grpSpPr>
          <a:xfrm>
            <a:off x="4644008" y="1772816"/>
            <a:ext cx="3960440" cy="3241721"/>
            <a:chOff x="395001" y="2473527"/>
            <a:chExt cx="3816959" cy="2224149"/>
          </a:xfrm>
        </p:grpSpPr>
        <p:sp>
          <p:nvSpPr>
            <p:cNvPr id="5" name="Google Shape;2204;p106">
              <a:extLst>
                <a:ext uri="{FF2B5EF4-FFF2-40B4-BE49-F238E27FC236}">
                  <a16:creationId xmlns:a16="http://schemas.microsoft.com/office/drawing/2014/main" id="{55D0B4F0-EA46-F99F-06F4-E2AC20B44B2C}"/>
                </a:ext>
              </a:extLst>
            </p:cNvPr>
            <p:cNvSpPr/>
            <p:nvPr/>
          </p:nvSpPr>
          <p:spPr>
            <a:xfrm>
              <a:off x="1909074" y="2473527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E1362-6815-9AFB-C3DE-EEE38C37CB60}"/>
                </a:ext>
              </a:extLst>
            </p:cNvPr>
            <p:cNvSpPr txBox="1"/>
            <p:nvPr/>
          </p:nvSpPr>
          <p:spPr>
            <a:xfrm>
              <a:off x="1889154" y="2539961"/>
              <a:ext cx="86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METASTORE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2204;p106">
              <a:extLst>
                <a:ext uri="{FF2B5EF4-FFF2-40B4-BE49-F238E27FC236}">
                  <a16:creationId xmlns:a16="http://schemas.microsoft.com/office/drawing/2014/main" id="{5411CB6E-3DF9-8A3B-644D-A5364E7F0A4B}"/>
                </a:ext>
              </a:extLst>
            </p:cNvPr>
            <p:cNvSpPr/>
            <p:nvPr/>
          </p:nvSpPr>
          <p:spPr>
            <a:xfrm>
              <a:off x="1909074" y="3017535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182A5E1-57C4-FA51-EE2F-76F2E3BD50E5}"/>
                </a:ext>
              </a:extLst>
            </p:cNvPr>
            <p:cNvSpPr txBox="1"/>
            <p:nvPr/>
          </p:nvSpPr>
          <p:spPr>
            <a:xfrm>
              <a:off x="1909074" y="3097903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CATALOG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Google Shape;2204;p106">
              <a:extLst>
                <a:ext uri="{FF2B5EF4-FFF2-40B4-BE49-F238E27FC236}">
                  <a16:creationId xmlns:a16="http://schemas.microsoft.com/office/drawing/2014/main" id="{33820760-7E40-527F-01F7-5B0E6377E939}"/>
                </a:ext>
              </a:extLst>
            </p:cNvPr>
            <p:cNvSpPr/>
            <p:nvPr/>
          </p:nvSpPr>
          <p:spPr>
            <a:xfrm>
              <a:off x="1907169" y="360460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9FB0A2F-D5EB-0B1E-ED34-C0FEC365E6DA}"/>
                </a:ext>
              </a:extLst>
            </p:cNvPr>
            <p:cNvSpPr txBox="1"/>
            <p:nvPr/>
          </p:nvSpPr>
          <p:spPr>
            <a:xfrm>
              <a:off x="1907169" y="368497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SCHEMA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Google Shape;2204;p106">
              <a:extLst>
                <a:ext uri="{FF2B5EF4-FFF2-40B4-BE49-F238E27FC236}">
                  <a16:creationId xmlns:a16="http://schemas.microsoft.com/office/drawing/2014/main" id="{4B7AE8BD-16E5-8ADB-71FE-EC8A92813567}"/>
                </a:ext>
              </a:extLst>
            </p:cNvPr>
            <p:cNvSpPr/>
            <p:nvPr/>
          </p:nvSpPr>
          <p:spPr>
            <a:xfrm>
              <a:off x="395001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1E77B5F-AC15-2612-E680-851D8B7D5307}"/>
                </a:ext>
              </a:extLst>
            </p:cNvPr>
            <p:cNvSpPr txBox="1"/>
            <p:nvPr/>
          </p:nvSpPr>
          <p:spPr>
            <a:xfrm>
              <a:off x="395001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TABLE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Google Shape;2204;p106">
              <a:extLst>
                <a:ext uri="{FF2B5EF4-FFF2-40B4-BE49-F238E27FC236}">
                  <a16:creationId xmlns:a16="http://schemas.microsoft.com/office/drawing/2014/main" id="{4121D988-F05F-DEC8-BD59-26352DA06661}"/>
                </a:ext>
              </a:extLst>
            </p:cNvPr>
            <p:cNvSpPr/>
            <p:nvPr/>
          </p:nvSpPr>
          <p:spPr>
            <a:xfrm>
              <a:off x="1403113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337867A-EE55-0D71-A3AB-E0D80C3DBBBE}"/>
                </a:ext>
              </a:extLst>
            </p:cNvPr>
            <p:cNvSpPr txBox="1"/>
            <p:nvPr/>
          </p:nvSpPr>
          <p:spPr>
            <a:xfrm>
              <a:off x="1403113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VIEW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Google Shape;2204;p106">
              <a:extLst>
                <a:ext uri="{FF2B5EF4-FFF2-40B4-BE49-F238E27FC236}">
                  <a16:creationId xmlns:a16="http://schemas.microsoft.com/office/drawing/2014/main" id="{4E87FAE6-E6EB-7C14-6367-EC2F08D5CEB6}"/>
                </a:ext>
              </a:extLst>
            </p:cNvPr>
            <p:cNvSpPr/>
            <p:nvPr/>
          </p:nvSpPr>
          <p:spPr>
            <a:xfrm>
              <a:off x="2411760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D10C964-35C3-67E8-3E68-5B283A52438B}"/>
                </a:ext>
              </a:extLst>
            </p:cNvPr>
            <p:cNvSpPr txBox="1"/>
            <p:nvPr/>
          </p:nvSpPr>
          <p:spPr>
            <a:xfrm>
              <a:off x="2411760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VOLUME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Google Shape;2204;p106">
              <a:extLst>
                <a:ext uri="{FF2B5EF4-FFF2-40B4-BE49-F238E27FC236}">
                  <a16:creationId xmlns:a16="http://schemas.microsoft.com/office/drawing/2014/main" id="{3FD96C8C-D324-C70F-6CAF-661311CB7A44}"/>
                </a:ext>
              </a:extLst>
            </p:cNvPr>
            <p:cNvSpPr/>
            <p:nvPr/>
          </p:nvSpPr>
          <p:spPr>
            <a:xfrm>
              <a:off x="3419872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2945474-89D3-60DD-1322-2BBCD2006BCB}"/>
                </a:ext>
              </a:extLst>
            </p:cNvPr>
            <p:cNvSpPr txBox="1"/>
            <p:nvPr/>
          </p:nvSpPr>
          <p:spPr>
            <a:xfrm>
              <a:off x="3419872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FUNCTION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236CB42-297E-E5FC-D9F0-D604E91AB2B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305118" y="2821839"/>
              <a:ext cx="0" cy="19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B80FBB4-7DFB-E7CE-BE92-8EFC0C37390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303213" y="3365847"/>
              <a:ext cx="1905" cy="238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37E8983-DD7E-5783-40CC-299B42F5E7F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1348905" y="3395056"/>
              <a:ext cx="396448" cy="151216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E4D19E2D-C67B-067B-0A95-B07B380A986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1852961" y="3899112"/>
              <a:ext cx="396448" cy="504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DEE937-FD62-921F-D197-D2F0B56FED9A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rot="16200000" flipH="1">
              <a:off x="2364097" y="3892031"/>
              <a:ext cx="382822" cy="5045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B300E3EE-4B4F-C265-09F8-FAC884CB5EFB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rot="16200000" flipH="1">
              <a:off x="2868153" y="3387975"/>
              <a:ext cx="382822" cy="1512703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11FBCB0C-D18B-6C8F-5A2B-0A526EFBF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Repaso Objetos en UC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204;p106">
            <a:extLst>
              <a:ext uri="{FF2B5EF4-FFF2-40B4-BE49-F238E27FC236}">
                <a16:creationId xmlns:a16="http://schemas.microsoft.com/office/drawing/2014/main" id="{610DEF20-929A-09E9-8E31-1B77FA2D48F7}"/>
              </a:ext>
            </a:extLst>
          </p:cNvPr>
          <p:cNvSpPr/>
          <p:nvPr/>
        </p:nvSpPr>
        <p:spPr>
          <a:xfrm>
            <a:off x="628650" y="141277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E31528-EF3D-AC11-FB7F-26B0FF991974}"/>
              </a:ext>
            </a:extLst>
          </p:cNvPr>
          <p:cNvSpPr txBox="1"/>
          <p:nvPr/>
        </p:nvSpPr>
        <p:spPr>
          <a:xfrm>
            <a:off x="628651" y="152474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1 — Catálogo </a:t>
            </a:r>
            <a:r>
              <a:rPr lang="es-ES" sz="900" dirty="0">
                <a:latin typeface="Montserrat" panose="00000500000000000000" pitchFamily="2" charset="0"/>
              </a:rPr>
              <a:t>(máximo nivel de organización y gobernanza)Agrupa y aísla los recursos de datos a nivel corporativo. Normalmente refleja unidades organizativas, entornos (</a:t>
            </a:r>
            <a:r>
              <a:rPr lang="es-ES" sz="900" dirty="0" err="1">
                <a:latin typeface="Montserrat" panose="00000500000000000000" pitchFamily="2" charset="0"/>
              </a:rPr>
              <a:t>dev</a:t>
            </a:r>
            <a:r>
              <a:rPr lang="es-ES" sz="900" dirty="0">
                <a:latin typeface="Montserrat" panose="00000500000000000000" pitchFamily="2" charset="0"/>
              </a:rPr>
              <a:t>/test/</a:t>
            </a:r>
            <a:r>
              <a:rPr lang="es-ES" sz="900" dirty="0" err="1">
                <a:latin typeface="Montserrat" panose="00000500000000000000" pitchFamily="2" charset="0"/>
              </a:rPr>
              <a:t>prod</a:t>
            </a:r>
            <a:r>
              <a:rPr lang="es-ES" sz="900" dirty="0">
                <a:latin typeface="Montserrat" panose="00000500000000000000" pitchFamily="2" charset="0"/>
              </a:rPr>
              <a:t>) o dominios globales.</a:t>
            </a:r>
          </a:p>
        </p:txBody>
      </p:sp>
      <p:sp>
        <p:nvSpPr>
          <p:cNvPr id="14" name="Google Shape;2204;p106">
            <a:extLst>
              <a:ext uri="{FF2B5EF4-FFF2-40B4-BE49-F238E27FC236}">
                <a16:creationId xmlns:a16="http://schemas.microsoft.com/office/drawing/2014/main" id="{66CCCBA8-1EEF-7300-5D8B-3FD585DC3AE5}"/>
              </a:ext>
            </a:extLst>
          </p:cNvPr>
          <p:cNvSpPr/>
          <p:nvPr/>
        </p:nvSpPr>
        <p:spPr>
          <a:xfrm>
            <a:off x="642274" y="267972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F5BE7-B6B9-F854-BAC2-429EDF794E67}"/>
              </a:ext>
            </a:extLst>
          </p:cNvPr>
          <p:cNvSpPr txBox="1"/>
          <p:nvPr/>
        </p:nvSpPr>
        <p:spPr>
          <a:xfrm>
            <a:off x="642275" y="279169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2 — Esquema </a:t>
            </a:r>
            <a:r>
              <a:rPr lang="es-ES" sz="900" dirty="0">
                <a:latin typeface="Montserrat" panose="00000500000000000000" pitchFamily="2" charset="0"/>
              </a:rPr>
              <a:t>(espacio lógico de trabajo por proyecto o equipo) Subdivisión dentro del catálogo para organizar datos por caso de uso, área funcional o equipo de trabajo, aislando su contexto operativo.</a:t>
            </a:r>
          </a:p>
        </p:txBody>
      </p:sp>
      <p:sp>
        <p:nvSpPr>
          <p:cNvPr id="16" name="Google Shape;2204;p106">
            <a:extLst>
              <a:ext uri="{FF2B5EF4-FFF2-40B4-BE49-F238E27FC236}">
                <a16:creationId xmlns:a16="http://schemas.microsoft.com/office/drawing/2014/main" id="{AAB96288-4817-7CD6-7EE5-10C0529EE7CE}"/>
              </a:ext>
            </a:extLst>
          </p:cNvPr>
          <p:cNvSpPr/>
          <p:nvPr/>
        </p:nvSpPr>
        <p:spPr>
          <a:xfrm>
            <a:off x="637369" y="3946676"/>
            <a:ext cx="3583310" cy="1534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endParaRPr lang="es-ES" sz="8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8197C-4B42-8E66-1F4D-04077B82EC00}"/>
              </a:ext>
            </a:extLst>
          </p:cNvPr>
          <p:cNvSpPr txBox="1"/>
          <p:nvPr/>
        </p:nvSpPr>
        <p:spPr>
          <a:xfrm>
            <a:off x="708751" y="4064925"/>
            <a:ext cx="3511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3 — Objetos </a:t>
            </a:r>
            <a:r>
              <a:rPr lang="es-ES" sz="900" dirty="0">
                <a:latin typeface="Montserrat" panose="00000500000000000000" pitchFamily="2" charset="0"/>
              </a:rPr>
              <a:t>(donde realmente residen o se consumen los datos)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Elementos concretos dentro del esquema: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Tablas → datos estructurados gestionados por UC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Vistas → consultas reutilizables y gobernadas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Volúmenes → archivos crudos o semiestructurados en </a:t>
            </a:r>
            <a:r>
              <a:rPr lang="es-ES" sz="900" dirty="0" err="1">
                <a:latin typeface="Montserrat" panose="00000500000000000000" pitchFamily="2" charset="0"/>
              </a:rPr>
              <a:t>cloud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storage</a:t>
            </a:r>
            <a:endParaRPr lang="es-ES" sz="900" dirty="0">
              <a:latin typeface="Montserrat" panose="00000500000000000000" pitchFamily="2" charset="0"/>
            </a:endParaRPr>
          </a:p>
          <a:p>
            <a:r>
              <a:rPr lang="es-ES" sz="900" dirty="0">
                <a:latin typeface="Montserrat" panose="00000500000000000000" pitchFamily="2" charset="0"/>
              </a:rPr>
              <a:t>Funciones → lógica reutilizable para transformar o proteger datos</a:t>
            </a:r>
          </a:p>
        </p:txBody>
      </p:sp>
    </p:spTree>
    <p:extLst>
      <p:ext uri="{BB962C8B-B14F-4D97-AF65-F5344CB8AC3E}">
        <p14:creationId xmlns:p14="http://schemas.microsoft.com/office/powerpoint/2010/main" val="106510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upo 1072">
            <a:extLst>
              <a:ext uri="{FF2B5EF4-FFF2-40B4-BE49-F238E27FC236}">
                <a16:creationId xmlns:a16="http://schemas.microsoft.com/office/drawing/2014/main" id="{42257D88-1940-E2B9-2937-6ED945CDE4A3}"/>
              </a:ext>
            </a:extLst>
          </p:cNvPr>
          <p:cNvGrpSpPr/>
          <p:nvPr/>
        </p:nvGrpSpPr>
        <p:grpSpPr>
          <a:xfrm>
            <a:off x="911240" y="3008977"/>
            <a:ext cx="6922684" cy="318585"/>
            <a:chOff x="1187624" y="4797137"/>
            <a:chExt cx="5721226" cy="289623"/>
          </a:xfrm>
        </p:grpSpPr>
        <p:grpSp>
          <p:nvGrpSpPr>
            <p:cNvPr id="1064" name="Grupo 1063">
              <a:extLst>
                <a:ext uri="{FF2B5EF4-FFF2-40B4-BE49-F238E27FC236}">
                  <a16:creationId xmlns:a16="http://schemas.microsoft.com/office/drawing/2014/main" id="{D1F08354-F90A-D263-2DE8-B8CCD01F11F6}"/>
                </a:ext>
              </a:extLst>
            </p:cNvPr>
            <p:cNvGrpSpPr/>
            <p:nvPr/>
          </p:nvGrpSpPr>
          <p:grpSpPr>
            <a:xfrm>
              <a:off x="5393705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65" name="Grupo 1064">
                <a:extLst>
                  <a:ext uri="{FF2B5EF4-FFF2-40B4-BE49-F238E27FC236}">
                    <a16:creationId xmlns:a16="http://schemas.microsoft.com/office/drawing/2014/main" id="{58DBF9EF-EF00-B462-78BA-40AAD7F1DFB9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ACF360B3-A3DA-7F2C-538D-8407EB51EB64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1" name="Triángulo rectángulo 1070">
                  <a:extLst>
                    <a:ext uri="{FF2B5EF4-FFF2-40B4-BE49-F238E27FC236}">
                      <a16:creationId xmlns:a16="http://schemas.microsoft.com/office/drawing/2014/main" id="{982ADDC5-72E7-103F-779C-E38A956F57AA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2" name="Triángulo rectángulo 1071">
                  <a:extLst>
                    <a:ext uri="{FF2B5EF4-FFF2-40B4-BE49-F238E27FC236}">
                      <a16:creationId xmlns:a16="http://schemas.microsoft.com/office/drawing/2014/main" id="{365E6C03-38F1-C84C-FC0D-D98AEB5EB35C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66" name="Grupo 1065">
                <a:extLst>
                  <a:ext uri="{FF2B5EF4-FFF2-40B4-BE49-F238E27FC236}">
                    <a16:creationId xmlns:a16="http://schemas.microsoft.com/office/drawing/2014/main" id="{61925EC3-5EE0-1E93-178D-82A5D02F1EA8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67" name="Triángulo rectángulo 1066">
                  <a:extLst>
                    <a:ext uri="{FF2B5EF4-FFF2-40B4-BE49-F238E27FC236}">
                      <a16:creationId xmlns:a16="http://schemas.microsoft.com/office/drawing/2014/main" id="{C728D5D9-1FFC-5124-3C38-95D8EF355563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DC769420-B49C-5866-7077-80AFE20ADC58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9" name="Triángulo rectángulo 1068">
                  <a:extLst>
                    <a:ext uri="{FF2B5EF4-FFF2-40B4-BE49-F238E27FC236}">
                      <a16:creationId xmlns:a16="http://schemas.microsoft.com/office/drawing/2014/main" id="{86668DDF-E351-0B10-EB5F-9724D231E350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55" name="Grupo 1054">
              <a:extLst>
                <a:ext uri="{FF2B5EF4-FFF2-40B4-BE49-F238E27FC236}">
                  <a16:creationId xmlns:a16="http://schemas.microsoft.com/office/drawing/2014/main" id="{0D3650E4-C648-AF07-0752-35599B9A4A6B}"/>
                </a:ext>
              </a:extLst>
            </p:cNvPr>
            <p:cNvGrpSpPr/>
            <p:nvPr/>
          </p:nvGrpSpPr>
          <p:grpSpPr>
            <a:xfrm>
              <a:off x="3984709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7C647619-DC59-8E8F-D3F3-69C7FA7C4E6B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61" name="Rectángulo 1060">
                  <a:extLst>
                    <a:ext uri="{FF2B5EF4-FFF2-40B4-BE49-F238E27FC236}">
                      <a16:creationId xmlns:a16="http://schemas.microsoft.com/office/drawing/2014/main" id="{E1332B3D-5C3F-8FDA-91C1-33CF309815F7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2" name="Triángulo rectángulo 1061">
                  <a:extLst>
                    <a:ext uri="{FF2B5EF4-FFF2-40B4-BE49-F238E27FC236}">
                      <a16:creationId xmlns:a16="http://schemas.microsoft.com/office/drawing/2014/main" id="{56EDF007-4D17-EA9F-758C-F467772B38EA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Triángulo rectángulo 1062">
                  <a:extLst>
                    <a:ext uri="{FF2B5EF4-FFF2-40B4-BE49-F238E27FC236}">
                      <a16:creationId xmlns:a16="http://schemas.microsoft.com/office/drawing/2014/main" id="{22957683-1D42-7137-9887-0C3F4E111949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7" name="Grupo 1056">
                <a:extLst>
                  <a:ext uri="{FF2B5EF4-FFF2-40B4-BE49-F238E27FC236}">
                    <a16:creationId xmlns:a16="http://schemas.microsoft.com/office/drawing/2014/main" id="{FE13DED3-8EED-B7AC-6A61-DAF492CD9C43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58" name="Triángulo rectángulo 1057">
                  <a:extLst>
                    <a:ext uri="{FF2B5EF4-FFF2-40B4-BE49-F238E27FC236}">
                      <a16:creationId xmlns:a16="http://schemas.microsoft.com/office/drawing/2014/main" id="{AA1160F1-C589-234E-E26D-BF52F805F387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CF7024BD-B49D-6A52-B6DA-8C73B7AF2E7A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0" name="Triángulo rectángulo 1059">
                  <a:extLst>
                    <a:ext uri="{FF2B5EF4-FFF2-40B4-BE49-F238E27FC236}">
                      <a16:creationId xmlns:a16="http://schemas.microsoft.com/office/drawing/2014/main" id="{8B801CCE-D123-83B9-085C-F66C1B4B573C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46" name="Grupo 1045">
              <a:extLst>
                <a:ext uri="{FF2B5EF4-FFF2-40B4-BE49-F238E27FC236}">
                  <a16:creationId xmlns:a16="http://schemas.microsoft.com/office/drawing/2014/main" id="{1A78C8D9-6B8C-DBAE-F95B-CD33929E3FBC}"/>
                </a:ext>
              </a:extLst>
            </p:cNvPr>
            <p:cNvGrpSpPr/>
            <p:nvPr/>
          </p:nvGrpSpPr>
          <p:grpSpPr>
            <a:xfrm>
              <a:off x="2583826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47" name="Grupo 1046">
                <a:extLst>
                  <a:ext uri="{FF2B5EF4-FFF2-40B4-BE49-F238E27FC236}">
                    <a16:creationId xmlns:a16="http://schemas.microsoft.com/office/drawing/2014/main" id="{D8C08813-8965-054D-20CE-135872F29555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0E89AFEE-16CE-6521-E6E3-C6F901671B07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3" name="Triángulo rectángulo 1052">
                  <a:extLst>
                    <a:ext uri="{FF2B5EF4-FFF2-40B4-BE49-F238E27FC236}">
                      <a16:creationId xmlns:a16="http://schemas.microsoft.com/office/drawing/2014/main" id="{368A4D40-D386-7599-E21E-BE0B7A07A00F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Triángulo rectángulo 1053">
                  <a:extLst>
                    <a:ext uri="{FF2B5EF4-FFF2-40B4-BE49-F238E27FC236}">
                      <a16:creationId xmlns:a16="http://schemas.microsoft.com/office/drawing/2014/main" id="{254E6FFF-88B8-0CC8-F66E-65B3E14A094F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48" name="Grupo 1047">
                <a:extLst>
                  <a:ext uri="{FF2B5EF4-FFF2-40B4-BE49-F238E27FC236}">
                    <a16:creationId xmlns:a16="http://schemas.microsoft.com/office/drawing/2014/main" id="{DBE592C9-2F7F-5020-8737-ADD9FB52986B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49" name="Triángulo rectángulo 1048">
                  <a:extLst>
                    <a:ext uri="{FF2B5EF4-FFF2-40B4-BE49-F238E27FC236}">
                      <a16:creationId xmlns:a16="http://schemas.microsoft.com/office/drawing/2014/main" id="{F7371293-B9AA-FC85-AD04-188E4E280187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3FCD0D2E-302D-0B51-9393-90FF0E3AE942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1" name="Triángulo rectángulo 1050">
                  <a:extLst>
                    <a:ext uri="{FF2B5EF4-FFF2-40B4-BE49-F238E27FC236}">
                      <a16:creationId xmlns:a16="http://schemas.microsoft.com/office/drawing/2014/main" id="{3265A6A0-19EA-6D58-6D8C-0A953E42E295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27" name="Grupo 1026">
              <a:extLst>
                <a:ext uri="{FF2B5EF4-FFF2-40B4-BE49-F238E27FC236}">
                  <a16:creationId xmlns:a16="http://schemas.microsoft.com/office/drawing/2014/main" id="{9773D946-8EB9-9097-8950-F01D4F5D1888}"/>
                </a:ext>
              </a:extLst>
            </p:cNvPr>
            <p:cNvGrpSpPr/>
            <p:nvPr/>
          </p:nvGrpSpPr>
          <p:grpSpPr>
            <a:xfrm>
              <a:off x="1187624" y="4797137"/>
              <a:ext cx="1515145" cy="283650"/>
              <a:chOff x="1555907" y="4801471"/>
              <a:chExt cx="1515145" cy="283650"/>
            </a:xfrm>
          </p:grpSpPr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038294BA-5D89-2067-AB44-904578ED1816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1B4EE9A3-D880-4606-66DA-53BDA64CD839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Triángulo rectángulo 53">
                  <a:extLst>
                    <a:ext uri="{FF2B5EF4-FFF2-40B4-BE49-F238E27FC236}">
                      <a16:creationId xmlns:a16="http://schemas.microsoft.com/office/drawing/2014/main" id="{94D83BE0-F392-1CF0-D062-B250FA23AB59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Triángulo rectángulo 55">
                  <a:extLst>
                    <a:ext uri="{FF2B5EF4-FFF2-40B4-BE49-F238E27FC236}">
                      <a16:creationId xmlns:a16="http://schemas.microsoft.com/office/drawing/2014/main" id="{0D88D665-9C63-F705-F90D-898E5BF6DD8B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BD1826C1-14D7-1627-E92E-26AB8A8263B5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9" name="Triángulo rectángulo 8">
                  <a:extLst>
                    <a:ext uri="{FF2B5EF4-FFF2-40B4-BE49-F238E27FC236}">
                      <a16:creationId xmlns:a16="http://schemas.microsoft.com/office/drawing/2014/main" id="{ECF59EF0-F09F-F26F-7FB1-4852744E7801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A83E334E-E458-FB32-4AF0-578838DF0FD5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" name="Triángulo rectángulo 10">
                  <a:extLst>
                    <a:ext uri="{FF2B5EF4-FFF2-40B4-BE49-F238E27FC236}">
                      <a16:creationId xmlns:a16="http://schemas.microsoft.com/office/drawing/2014/main" id="{6233F802-572B-8146-A15B-6BB534B22F1A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1074" name="CuadroTexto 1073">
            <a:extLst>
              <a:ext uri="{FF2B5EF4-FFF2-40B4-BE49-F238E27FC236}">
                <a16:creationId xmlns:a16="http://schemas.microsoft.com/office/drawing/2014/main" id="{EAB50B3A-0EF4-2B8D-A09C-C794CC3E27C6}"/>
              </a:ext>
            </a:extLst>
          </p:cNvPr>
          <p:cNvSpPr txBox="1"/>
          <p:nvPr/>
        </p:nvSpPr>
        <p:spPr>
          <a:xfrm>
            <a:off x="1115616" y="3368025"/>
            <a:ext cx="119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 SemiBold" panose="00000700000000000000" pitchFamily="2" charset="0"/>
              </a:rPr>
              <a:t>Centralizado</a:t>
            </a:r>
          </a:p>
        </p:txBody>
      </p:sp>
      <p:sp>
        <p:nvSpPr>
          <p:cNvPr id="1075" name="CuadroTexto 1074">
            <a:extLst>
              <a:ext uri="{FF2B5EF4-FFF2-40B4-BE49-F238E27FC236}">
                <a16:creationId xmlns:a16="http://schemas.microsoft.com/office/drawing/2014/main" id="{4733AE14-C6D1-1F79-E475-329C9FB06AD2}"/>
              </a:ext>
            </a:extLst>
          </p:cNvPr>
          <p:cNvSpPr txBox="1"/>
          <p:nvPr/>
        </p:nvSpPr>
        <p:spPr>
          <a:xfrm>
            <a:off x="6545104" y="2708920"/>
            <a:ext cx="119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 SemiBold" panose="00000700000000000000" pitchFamily="2" charset="0"/>
              </a:rPr>
              <a:t>Distribuido</a:t>
            </a:r>
          </a:p>
        </p:txBody>
      </p: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8DAC0153-9F92-B94F-6BC8-0C7AFF653443}"/>
              </a:ext>
            </a:extLst>
          </p:cNvPr>
          <p:cNvSpPr txBox="1"/>
          <p:nvPr/>
        </p:nvSpPr>
        <p:spPr>
          <a:xfrm>
            <a:off x="683568" y="1713876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Producción de artefactos de datos manejados por un equipo central</a:t>
            </a:r>
          </a:p>
        </p:txBody>
      </p:sp>
      <p:cxnSp>
        <p:nvCxnSpPr>
          <p:cNvPr id="1078" name="Conector recto 1077">
            <a:extLst>
              <a:ext uri="{FF2B5EF4-FFF2-40B4-BE49-F238E27FC236}">
                <a16:creationId xmlns:a16="http://schemas.microsoft.com/office/drawing/2014/main" id="{2127515C-7562-B1B4-97F9-D18E3060CA1B}"/>
              </a:ext>
            </a:extLst>
          </p:cNvPr>
          <p:cNvCxnSpPr>
            <a:cxnSpLocks/>
          </p:cNvCxnSpPr>
          <p:nvPr/>
        </p:nvCxnSpPr>
        <p:spPr>
          <a:xfrm>
            <a:off x="1547476" y="2157611"/>
            <a:ext cx="911812" cy="8452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51858926-A8AE-FDA5-B81F-C3A005C64126}"/>
              </a:ext>
            </a:extLst>
          </p:cNvPr>
          <p:cNvSpPr txBox="1"/>
          <p:nvPr/>
        </p:nvSpPr>
        <p:spPr>
          <a:xfrm>
            <a:off x="1822431" y="4402785"/>
            <a:ext cx="174925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Montserrat" panose="00000500000000000000" pitchFamily="2" charset="0"/>
              </a:rPr>
              <a:t>Politicas</a:t>
            </a:r>
            <a:r>
              <a:rPr lang="es-ES" sz="900" dirty="0">
                <a:latin typeface="Montserrat" panose="00000500000000000000" pitchFamily="2" charset="0"/>
              </a:rPr>
              <a:t> de gobernanza aplicadas y forzadas por un equipo central</a:t>
            </a:r>
          </a:p>
        </p:txBody>
      </p:sp>
      <p:cxnSp>
        <p:nvCxnSpPr>
          <p:cNvPr id="1080" name="Conector recto 1079">
            <a:extLst>
              <a:ext uri="{FF2B5EF4-FFF2-40B4-BE49-F238E27FC236}">
                <a16:creationId xmlns:a16="http://schemas.microsoft.com/office/drawing/2014/main" id="{13335B42-93C1-7315-6022-1BC84EA9504E}"/>
              </a:ext>
            </a:extLst>
          </p:cNvPr>
          <p:cNvCxnSpPr>
            <a:cxnSpLocks/>
          </p:cNvCxnSpPr>
          <p:nvPr/>
        </p:nvCxnSpPr>
        <p:spPr>
          <a:xfrm flipV="1">
            <a:off x="2644866" y="3473764"/>
            <a:ext cx="654882" cy="8193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uadroTexto 1082">
            <a:extLst>
              <a:ext uri="{FF2B5EF4-FFF2-40B4-BE49-F238E27FC236}">
                <a16:creationId xmlns:a16="http://schemas.microsoft.com/office/drawing/2014/main" id="{6BDA3B09-E6A4-AEB7-0A8F-132CD953E961}"/>
              </a:ext>
            </a:extLst>
          </p:cNvPr>
          <p:cNvSpPr txBox="1"/>
          <p:nvPr/>
        </p:nvSpPr>
        <p:spPr>
          <a:xfrm>
            <a:off x="5972575" y="1682500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Producción de artefactos de datos impulsada por el dominio</a:t>
            </a:r>
          </a:p>
        </p:txBody>
      </p:sp>
      <p:cxnSp>
        <p:nvCxnSpPr>
          <p:cNvPr id="1084" name="Conector recto 1083">
            <a:extLst>
              <a:ext uri="{FF2B5EF4-FFF2-40B4-BE49-F238E27FC236}">
                <a16:creationId xmlns:a16="http://schemas.microsoft.com/office/drawing/2014/main" id="{046AE3E4-2380-A15E-B85D-CDE6359F4825}"/>
              </a:ext>
            </a:extLst>
          </p:cNvPr>
          <p:cNvCxnSpPr>
            <a:cxnSpLocks/>
          </p:cNvCxnSpPr>
          <p:nvPr/>
        </p:nvCxnSpPr>
        <p:spPr>
          <a:xfrm flipH="1">
            <a:off x="6238681" y="2156504"/>
            <a:ext cx="543259" cy="799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F4AA6F1F-F222-5A6E-8422-B4DA6F07A9E8}"/>
              </a:ext>
            </a:extLst>
          </p:cNvPr>
          <p:cNvSpPr txBox="1"/>
          <p:nvPr/>
        </p:nvSpPr>
        <p:spPr>
          <a:xfrm>
            <a:off x="5115910" y="4401378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derechos sobre los datos propiedad de los equipos de dominio</a:t>
            </a:r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6B29CCE-33F0-0245-09E6-F6B8311CDD62}"/>
              </a:ext>
            </a:extLst>
          </p:cNvPr>
          <p:cNvCxnSpPr>
            <a:cxnSpLocks/>
          </p:cNvCxnSpPr>
          <p:nvPr/>
        </p:nvCxnSpPr>
        <p:spPr>
          <a:xfrm flipH="1" flipV="1">
            <a:off x="5382681" y="3479127"/>
            <a:ext cx="816546" cy="906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Elipse 1090">
            <a:extLst>
              <a:ext uri="{FF2B5EF4-FFF2-40B4-BE49-F238E27FC236}">
                <a16:creationId xmlns:a16="http://schemas.microsoft.com/office/drawing/2014/main" id="{F0CC7DBB-CE0F-C2C6-C79F-C7744A32E425}"/>
              </a:ext>
            </a:extLst>
          </p:cNvPr>
          <p:cNvSpPr/>
          <p:nvPr/>
        </p:nvSpPr>
        <p:spPr>
          <a:xfrm>
            <a:off x="3571688" y="2489815"/>
            <a:ext cx="1406169" cy="1406169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2" name="Google Shape;303;g35ee5cc475b_0_63">
            <a:extLst>
              <a:ext uri="{FF2B5EF4-FFF2-40B4-BE49-F238E27FC236}">
                <a16:creationId xmlns:a16="http://schemas.microsoft.com/office/drawing/2014/main" id="{BA55E5FA-9FC1-124E-5E8E-C8755F81F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|Espectro de Gobernanza en las empresas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9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5ECF3-BB85-ABD3-7D2C-B7C1ADD8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0FF7534F-182D-A349-33EB-70B098DB2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Intro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Control de Accesos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253E5A63-410F-AAF0-DE5B-19D0ADDD21A1}"/>
              </a:ext>
            </a:extLst>
          </p:cNvPr>
          <p:cNvGrpSpPr/>
          <p:nvPr/>
        </p:nvGrpSpPr>
        <p:grpSpPr>
          <a:xfrm>
            <a:off x="1835696" y="1772816"/>
            <a:ext cx="6336704" cy="3830727"/>
            <a:chOff x="899592" y="1830521"/>
            <a:chExt cx="6336704" cy="3830727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834C366A-96FC-DF21-01BE-2406A8B9ED09}"/>
                </a:ext>
              </a:extLst>
            </p:cNvPr>
            <p:cNvSpPr/>
            <p:nvPr/>
          </p:nvSpPr>
          <p:spPr>
            <a:xfrm>
              <a:off x="899592" y="2417551"/>
              <a:ext cx="6336704" cy="32436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FD62C77D-0FB6-FD89-D41F-766A8016EEF5}"/>
                </a:ext>
              </a:extLst>
            </p:cNvPr>
            <p:cNvGrpSpPr/>
            <p:nvPr/>
          </p:nvGrpSpPr>
          <p:grpSpPr>
            <a:xfrm>
              <a:off x="2915816" y="2669588"/>
              <a:ext cx="896578" cy="360040"/>
              <a:chOff x="2953967" y="1988840"/>
              <a:chExt cx="896578" cy="507668"/>
            </a:xfrm>
          </p:grpSpPr>
          <p:sp>
            <p:nvSpPr>
              <p:cNvPr id="5" name="Google Shape;2204;p106">
                <a:extLst>
                  <a:ext uri="{FF2B5EF4-FFF2-40B4-BE49-F238E27FC236}">
                    <a16:creationId xmlns:a16="http://schemas.microsoft.com/office/drawing/2014/main" id="{F82120AF-EE5C-8AFA-C4E2-6FAEB746E59F}"/>
                  </a:ext>
                </a:extLst>
              </p:cNvPr>
              <p:cNvSpPr/>
              <p:nvPr/>
            </p:nvSpPr>
            <p:spPr>
              <a:xfrm>
                <a:off x="2974636" y="198884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C38F02C-749C-6C2F-A5C1-C80B8C3E6C05}"/>
                  </a:ext>
                </a:extLst>
              </p:cNvPr>
              <p:cNvSpPr txBox="1"/>
              <p:nvPr/>
            </p:nvSpPr>
            <p:spPr>
              <a:xfrm>
                <a:off x="2953967" y="2085668"/>
                <a:ext cx="896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 err="1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Metastore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174CB108-30A0-CA43-B642-5DCFE911ABD2}"/>
                </a:ext>
              </a:extLst>
            </p:cNvPr>
            <p:cNvGrpSpPr/>
            <p:nvPr/>
          </p:nvGrpSpPr>
          <p:grpSpPr>
            <a:xfrm>
              <a:off x="1475655" y="3352482"/>
              <a:ext cx="821864" cy="360040"/>
              <a:chOff x="1903619" y="3362586"/>
              <a:chExt cx="821864" cy="507668"/>
            </a:xfrm>
          </p:grpSpPr>
          <p:sp>
            <p:nvSpPr>
              <p:cNvPr id="7" name="Google Shape;2204;p106">
                <a:extLst>
                  <a:ext uri="{FF2B5EF4-FFF2-40B4-BE49-F238E27FC236}">
                    <a16:creationId xmlns:a16="http://schemas.microsoft.com/office/drawing/2014/main" id="{F01B8B74-F35E-C70F-06DD-1E9D25125CDA}"/>
                  </a:ext>
                </a:extLst>
              </p:cNvPr>
              <p:cNvSpPr/>
              <p:nvPr/>
            </p:nvSpPr>
            <p:spPr>
              <a:xfrm>
                <a:off x="1903620" y="3362586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3A22BA-DAAB-8E5F-44B7-67188A167A13}"/>
                  </a:ext>
                </a:extLst>
              </p:cNvPr>
              <p:cNvSpPr txBox="1"/>
              <p:nvPr/>
            </p:nvSpPr>
            <p:spPr>
              <a:xfrm>
                <a:off x="1903619" y="3451989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Catalog1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D166383-94B5-0620-77E6-4E0DA12DE9E9}"/>
                </a:ext>
              </a:extLst>
            </p:cNvPr>
            <p:cNvGrpSpPr/>
            <p:nvPr/>
          </p:nvGrpSpPr>
          <p:grpSpPr>
            <a:xfrm>
              <a:off x="2297518" y="4105338"/>
              <a:ext cx="821863" cy="360040"/>
              <a:chOff x="3402256" y="4040930"/>
              <a:chExt cx="821863" cy="507668"/>
            </a:xfrm>
          </p:grpSpPr>
          <p:sp>
            <p:nvSpPr>
              <p:cNvPr id="9" name="Google Shape;2204;p106">
                <a:extLst>
                  <a:ext uri="{FF2B5EF4-FFF2-40B4-BE49-F238E27FC236}">
                    <a16:creationId xmlns:a16="http://schemas.microsoft.com/office/drawing/2014/main" id="{8AB2180A-4012-3C9F-5294-0D0EA964358A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53DA60F-464A-4AC0-A776-27E2FFDFAFDD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Schema1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61E0EA9A-7EE7-F173-CA21-054CE242307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455576" y="2460641"/>
              <a:ext cx="322854" cy="14608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392CA7B-4E19-1275-C326-AB268B1C893B}"/>
                </a:ext>
              </a:extLst>
            </p:cNvPr>
            <p:cNvCxnSpPr>
              <a:cxnSpLocks/>
              <a:stCxn id="7" idx="2"/>
              <a:endCxn id="10" idx="1"/>
            </p:cNvCxnSpPr>
            <p:nvPr/>
          </p:nvCxnSpPr>
          <p:spPr>
            <a:xfrm rot="16200000" flipH="1">
              <a:off x="1815910" y="3783200"/>
              <a:ext cx="552287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41EC6628-DDDA-CFBF-9080-DE6839004597}"/>
                </a:ext>
              </a:extLst>
            </p:cNvPr>
            <p:cNvGrpSpPr/>
            <p:nvPr/>
          </p:nvGrpSpPr>
          <p:grpSpPr>
            <a:xfrm>
              <a:off x="2297518" y="4858194"/>
              <a:ext cx="821863" cy="360040"/>
              <a:chOff x="3402256" y="4040930"/>
              <a:chExt cx="821863" cy="507668"/>
            </a:xfrm>
          </p:grpSpPr>
          <p:sp>
            <p:nvSpPr>
              <p:cNvPr id="44" name="Google Shape;2204;p106">
                <a:extLst>
                  <a:ext uri="{FF2B5EF4-FFF2-40B4-BE49-F238E27FC236}">
                    <a16:creationId xmlns:a16="http://schemas.microsoft.com/office/drawing/2014/main" id="{D97A3181-94EB-480A-45DA-16BEB3A657BA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45813C1-3331-E8DA-D60D-3BCA99F79209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Schema2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51" name="Conector recto de flecha 28">
              <a:extLst>
                <a:ext uri="{FF2B5EF4-FFF2-40B4-BE49-F238E27FC236}">
                  <a16:creationId xmlns:a16="http://schemas.microsoft.com/office/drawing/2014/main" id="{4B7ED5FF-B042-16EA-61FB-BB82428458C7}"/>
                </a:ext>
              </a:extLst>
            </p:cNvPr>
            <p:cNvCxnSpPr>
              <a:cxnSpLocks/>
              <a:stCxn id="7" idx="2"/>
              <a:endCxn id="46" idx="1"/>
            </p:cNvCxnSpPr>
            <p:nvPr/>
          </p:nvCxnSpPr>
          <p:spPr>
            <a:xfrm rot="16200000" flipH="1">
              <a:off x="1439482" y="4159628"/>
              <a:ext cx="1305143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39C7AF64-FC9C-1299-6973-514EEB206CCA}"/>
                </a:ext>
              </a:extLst>
            </p:cNvPr>
            <p:cNvGrpSpPr/>
            <p:nvPr/>
          </p:nvGrpSpPr>
          <p:grpSpPr>
            <a:xfrm>
              <a:off x="3995936" y="3352482"/>
              <a:ext cx="821864" cy="360040"/>
              <a:chOff x="1903619" y="3362586"/>
              <a:chExt cx="821864" cy="507668"/>
            </a:xfrm>
          </p:grpSpPr>
          <p:sp>
            <p:nvSpPr>
              <p:cNvPr id="55" name="Google Shape;2204;p106">
                <a:extLst>
                  <a:ext uri="{FF2B5EF4-FFF2-40B4-BE49-F238E27FC236}">
                    <a16:creationId xmlns:a16="http://schemas.microsoft.com/office/drawing/2014/main" id="{55ECE0D4-5659-9C3E-EB05-9BE754E2A4DB}"/>
                  </a:ext>
                </a:extLst>
              </p:cNvPr>
              <p:cNvSpPr/>
              <p:nvPr/>
            </p:nvSpPr>
            <p:spPr>
              <a:xfrm>
                <a:off x="1903620" y="3362586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19C501D-6471-B097-8C43-47A19363682C}"/>
                  </a:ext>
                </a:extLst>
              </p:cNvPr>
              <p:cNvSpPr txBox="1"/>
              <p:nvPr/>
            </p:nvSpPr>
            <p:spPr>
              <a:xfrm>
                <a:off x="1903619" y="3451989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Catalog2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CAA5BE8B-F6BF-AF28-E43E-43DF58BB18BB}"/>
                </a:ext>
              </a:extLst>
            </p:cNvPr>
            <p:cNvGrpSpPr/>
            <p:nvPr/>
          </p:nvGrpSpPr>
          <p:grpSpPr>
            <a:xfrm>
              <a:off x="4817799" y="4105338"/>
              <a:ext cx="834321" cy="360040"/>
              <a:chOff x="3402256" y="4040930"/>
              <a:chExt cx="834321" cy="507668"/>
            </a:xfrm>
          </p:grpSpPr>
          <p:sp>
            <p:nvSpPr>
              <p:cNvPr id="58" name="Google Shape;2204;p106">
                <a:extLst>
                  <a:ext uri="{FF2B5EF4-FFF2-40B4-BE49-F238E27FC236}">
                    <a16:creationId xmlns:a16="http://schemas.microsoft.com/office/drawing/2014/main" id="{AE10E7FC-E732-2BD9-6BC4-CF1A44FA8B07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C317623-6AF1-B510-248A-985344B7F960}"/>
                  </a:ext>
                </a:extLst>
              </p:cNvPr>
              <p:cNvSpPr txBox="1"/>
              <p:nvPr/>
            </p:nvSpPr>
            <p:spPr>
              <a:xfrm>
                <a:off x="3414714" y="4158067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Schema3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B951725C-5896-6FCB-F0B1-A54637B0924A}"/>
                </a:ext>
              </a:extLst>
            </p:cNvPr>
            <p:cNvGrpSpPr/>
            <p:nvPr/>
          </p:nvGrpSpPr>
          <p:grpSpPr>
            <a:xfrm>
              <a:off x="4817799" y="4858194"/>
              <a:ext cx="821863" cy="360040"/>
              <a:chOff x="3402256" y="4040930"/>
              <a:chExt cx="821863" cy="507668"/>
            </a:xfrm>
          </p:grpSpPr>
          <p:sp>
            <p:nvSpPr>
              <p:cNvPr id="61" name="Google Shape;2204;p106">
                <a:extLst>
                  <a:ext uri="{FF2B5EF4-FFF2-40B4-BE49-F238E27FC236}">
                    <a16:creationId xmlns:a16="http://schemas.microsoft.com/office/drawing/2014/main" id="{B1F926F1-1060-A264-9553-DB9291165355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9386564-C314-74CA-21D1-DCA7A14D4068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Schema4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63" name="Conector recto de flecha 27">
              <a:extLst>
                <a:ext uri="{FF2B5EF4-FFF2-40B4-BE49-F238E27FC236}">
                  <a16:creationId xmlns:a16="http://schemas.microsoft.com/office/drawing/2014/main" id="{4E0452A6-9121-5750-F883-98436C6DE686}"/>
                </a:ext>
              </a:extLst>
            </p:cNvPr>
            <p:cNvCxnSpPr>
              <a:cxnSpLocks/>
              <a:stCxn id="5" idx="2"/>
              <a:endCxn id="55" idx="0"/>
            </p:cNvCxnSpPr>
            <p:nvPr/>
          </p:nvCxnSpPr>
          <p:spPr>
            <a:xfrm rot="16200000" flipH="1">
              <a:off x="3715716" y="2661329"/>
              <a:ext cx="322854" cy="10594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28">
              <a:extLst>
                <a:ext uri="{FF2B5EF4-FFF2-40B4-BE49-F238E27FC236}">
                  <a16:creationId xmlns:a16="http://schemas.microsoft.com/office/drawing/2014/main" id="{E3FA3043-814E-B05F-752A-4A65F06331A8}"/>
                </a:ext>
              </a:extLst>
            </p:cNvPr>
            <p:cNvCxnSpPr>
              <a:cxnSpLocks/>
              <a:stCxn id="55" idx="2"/>
              <a:endCxn id="62" idx="1"/>
            </p:cNvCxnSpPr>
            <p:nvPr/>
          </p:nvCxnSpPr>
          <p:spPr>
            <a:xfrm rot="16200000" flipH="1">
              <a:off x="3944100" y="4175291"/>
              <a:ext cx="1336468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28">
              <a:extLst>
                <a:ext uri="{FF2B5EF4-FFF2-40B4-BE49-F238E27FC236}">
                  <a16:creationId xmlns:a16="http://schemas.microsoft.com/office/drawing/2014/main" id="{09857082-ECB3-0A50-4A78-8F58C1690072}"/>
                </a:ext>
              </a:extLst>
            </p:cNvPr>
            <p:cNvCxnSpPr>
              <a:cxnSpLocks/>
              <a:stCxn id="55" idx="2"/>
              <a:endCxn id="59" idx="1"/>
            </p:cNvCxnSpPr>
            <p:nvPr/>
          </p:nvCxnSpPr>
          <p:spPr>
            <a:xfrm rot="16200000" flipH="1">
              <a:off x="4326757" y="3792634"/>
              <a:ext cx="583612" cy="42338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12E00CF5-9E1A-CE16-B573-773F93414939}"/>
                </a:ext>
              </a:extLst>
            </p:cNvPr>
            <p:cNvSpPr txBox="1"/>
            <p:nvPr/>
          </p:nvSpPr>
          <p:spPr>
            <a:xfrm>
              <a:off x="5201662" y="2562187"/>
              <a:ext cx="12539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Metastore</a:t>
              </a:r>
              <a:r>
                <a: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s-ES" sz="8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Admin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E12C7E6E-BA33-0C95-35C6-34BD6DAB85DE}"/>
                </a:ext>
              </a:extLst>
            </p:cNvPr>
            <p:cNvSpPr/>
            <p:nvPr/>
          </p:nvSpPr>
          <p:spPr>
            <a:xfrm>
              <a:off x="1068831" y="3313112"/>
              <a:ext cx="2278585" cy="2132112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highlight>
                  <a:srgbClr val="FFFF00"/>
                </a:highlight>
              </a:endParaRP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61993BFA-449C-70A3-DBCD-D34324CEEF03}"/>
                </a:ext>
              </a:extLst>
            </p:cNvPr>
            <p:cNvSpPr txBox="1"/>
            <p:nvPr/>
          </p:nvSpPr>
          <p:spPr>
            <a:xfrm>
              <a:off x="1106711" y="5168972"/>
              <a:ext cx="10548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err="1">
                  <a:solidFill>
                    <a:srgbClr val="FFFF00"/>
                  </a:solidFill>
                  <a:latin typeface="Montserrat" panose="00000500000000000000" pitchFamily="2" charset="0"/>
                </a:rPr>
                <a:t>Catalog</a:t>
              </a:r>
              <a:r>
                <a:rPr lang="es-ES" sz="800" b="1" dirty="0">
                  <a:solidFill>
                    <a:srgbClr val="FFFF00"/>
                  </a:solidFill>
                  <a:latin typeface="Montserrat" panose="00000500000000000000" pitchFamily="2" charset="0"/>
                </a:rPr>
                <a:t> </a:t>
              </a:r>
              <a:r>
                <a:rPr lang="es-ES" sz="800" b="1" dirty="0" err="1">
                  <a:solidFill>
                    <a:srgbClr val="FFFF00"/>
                  </a:solidFill>
                  <a:latin typeface="Montserrat" panose="00000500000000000000" pitchFamily="2" charset="0"/>
                </a:rPr>
                <a:t>Admin</a:t>
              </a:r>
              <a:endParaRPr lang="es-ES" sz="800" b="1" dirty="0">
                <a:solidFill>
                  <a:srgbClr val="FFFF00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49BFB6C0-8F26-3920-1DD1-F782C6AAEFFB}"/>
                </a:ext>
              </a:extLst>
            </p:cNvPr>
            <p:cNvGrpSpPr/>
            <p:nvPr/>
          </p:nvGrpSpPr>
          <p:grpSpPr>
            <a:xfrm>
              <a:off x="2411312" y="1830521"/>
              <a:ext cx="1872208" cy="360040"/>
              <a:chOff x="2953967" y="1988840"/>
              <a:chExt cx="896578" cy="507668"/>
            </a:xfrm>
          </p:grpSpPr>
          <p:sp>
            <p:nvSpPr>
              <p:cNvPr id="77" name="Google Shape;2204;p106">
                <a:extLst>
                  <a:ext uri="{FF2B5EF4-FFF2-40B4-BE49-F238E27FC236}">
                    <a16:creationId xmlns:a16="http://schemas.microsoft.com/office/drawing/2014/main" id="{81087DFE-87BB-61DC-CBDB-C8B4A2CF12FC}"/>
                  </a:ext>
                </a:extLst>
              </p:cNvPr>
              <p:cNvSpPr/>
              <p:nvPr/>
            </p:nvSpPr>
            <p:spPr>
              <a:xfrm>
                <a:off x="2991325" y="198884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15C2E9AC-1F8D-7D57-A3A5-C3F547EE9548}"/>
                  </a:ext>
                </a:extLst>
              </p:cNvPr>
              <p:cNvSpPr txBox="1"/>
              <p:nvPr/>
            </p:nvSpPr>
            <p:spPr>
              <a:xfrm>
                <a:off x="2953967" y="2085668"/>
                <a:ext cx="896578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Unity </a:t>
                </a:r>
                <a:r>
                  <a:rPr lang="es-ES" sz="800" b="1" i="0" dirty="0" err="1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79" name="Conector recto de flecha 27">
              <a:extLst>
                <a:ext uri="{FF2B5EF4-FFF2-40B4-BE49-F238E27FC236}">
                  <a16:creationId xmlns:a16="http://schemas.microsoft.com/office/drawing/2014/main" id="{A7AB87B4-1A0E-3FE9-73E4-5622DB979351}"/>
                </a:ext>
              </a:extLst>
            </p:cNvPr>
            <p:cNvCxnSpPr>
              <a:cxnSpLocks/>
              <a:stCxn id="77" idx="2"/>
              <a:endCxn id="5" idx="0"/>
            </p:cNvCxnSpPr>
            <p:nvPr/>
          </p:nvCxnSpPr>
          <p:spPr>
            <a:xfrm rot="5400000">
              <a:off x="3107904" y="2430074"/>
              <a:ext cx="47902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CC0EAC93-8EA2-2B9A-170A-AD530BD82821}"/>
                </a:ext>
              </a:extLst>
            </p:cNvPr>
            <p:cNvCxnSpPr/>
            <p:nvPr/>
          </p:nvCxnSpPr>
          <p:spPr>
            <a:xfrm flipV="1">
              <a:off x="5796136" y="2114636"/>
              <a:ext cx="1008112" cy="4475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E17ADA6-9748-3334-9472-AC3D527B062F}"/>
              </a:ext>
            </a:extLst>
          </p:cNvPr>
          <p:cNvSpPr txBox="1"/>
          <p:nvPr/>
        </p:nvSpPr>
        <p:spPr>
          <a:xfrm>
            <a:off x="7092280" y="1610654"/>
            <a:ext cx="162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Montserrat" panose="00000500000000000000" pitchFamily="2" charset="0"/>
              </a:rPr>
              <a:t>Tiene Full Access sobre el </a:t>
            </a:r>
            <a:r>
              <a:rPr lang="es-ES" sz="800" dirty="0" err="1">
                <a:latin typeface="Montserrat" panose="00000500000000000000" pitchFamily="2" charset="0"/>
              </a:rPr>
              <a:t>Metastore</a:t>
            </a:r>
            <a:r>
              <a:rPr lang="es-ES" sz="800" dirty="0">
                <a:latin typeface="Montserrat" panose="00000500000000000000" pitchFamily="2" charset="0"/>
              </a:rPr>
              <a:t>, pero no acceso sobre datos salvo se le dé.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90D1674-BC9B-1564-58B1-96D6941BEEF7}"/>
              </a:ext>
            </a:extLst>
          </p:cNvPr>
          <p:cNvSpPr txBox="1"/>
          <p:nvPr/>
        </p:nvSpPr>
        <p:spPr>
          <a:xfrm>
            <a:off x="265685" y="4637342"/>
            <a:ext cx="162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Montserrat" panose="00000500000000000000" pitchFamily="2" charset="0"/>
              </a:rPr>
              <a:t>Puede crear </a:t>
            </a:r>
            <a:r>
              <a:rPr lang="es-ES" sz="800" dirty="0" err="1">
                <a:latin typeface="Montserrat" panose="00000500000000000000" pitchFamily="2" charset="0"/>
              </a:rPr>
              <a:t>schemas</a:t>
            </a:r>
            <a:r>
              <a:rPr lang="es-ES" sz="800" dirty="0">
                <a:latin typeface="Montserrat" panose="00000500000000000000" pitchFamily="2" charset="0"/>
              </a:rPr>
              <a:t> y manejar los accesos en Catalogo1 </a:t>
            </a: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E0A6BC5-D6EF-962C-A999-3DE369EA97D3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078422" y="5099007"/>
            <a:ext cx="981654" cy="1261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AA7B30A2-DACD-5E4B-2369-BAA827300FFE}"/>
              </a:ext>
            </a:extLst>
          </p:cNvPr>
          <p:cNvSpPr/>
          <p:nvPr/>
        </p:nvSpPr>
        <p:spPr>
          <a:xfrm>
            <a:off x="260131" y="1268761"/>
            <a:ext cx="2727693" cy="621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5" name="Gráfico 94" descr="Estrella con relleno sólido">
            <a:extLst>
              <a:ext uri="{FF2B5EF4-FFF2-40B4-BE49-F238E27FC236}">
                <a16:creationId xmlns:a16="http://schemas.microsoft.com/office/drawing/2014/main" id="{2B790DAD-0612-6360-7EAB-1714BF2FF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73" y="1446110"/>
            <a:ext cx="93876" cy="91302"/>
          </a:xfrm>
          <a:prstGeom prst="rect">
            <a:avLst/>
          </a:prstGeom>
        </p:spPr>
      </p:pic>
      <p:sp>
        <p:nvSpPr>
          <p:cNvPr id="96" name="CuadroTexto 95">
            <a:extLst>
              <a:ext uri="{FF2B5EF4-FFF2-40B4-BE49-F238E27FC236}">
                <a16:creationId xmlns:a16="http://schemas.microsoft.com/office/drawing/2014/main" id="{E3C176E9-E3FC-C324-FC55-9836E142422D}"/>
              </a:ext>
            </a:extLst>
          </p:cNvPr>
          <p:cNvSpPr txBox="1"/>
          <p:nvPr/>
        </p:nvSpPr>
        <p:spPr>
          <a:xfrm>
            <a:off x="361384" y="1251222"/>
            <a:ext cx="2626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err="1">
                <a:latin typeface="Montserrat" panose="00000500000000000000" pitchFamily="2" charset="0"/>
              </a:rPr>
              <a:t>Best</a:t>
            </a:r>
            <a:r>
              <a:rPr lang="es-ES" sz="900" b="1" dirty="0">
                <a:latin typeface="Montserrat" panose="00000500000000000000" pitchFamily="2" charset="0"/>
              </a:rPr>
              <a:t> </a:t>
            </a:r>
            <a:r>
              <a:rPr lang="es-ES" sz="900" b="1" dirty="0" err="1">
                <a:latin typeface="Montserrat" panose="00000500000000000000" pitchFamily="2" charset="0"/>
              </a:rPr>
              <a:t>Practise</a:t>
            </a:r>
            <a:r>
              <a:rPr lang="es-ES" sz="900" b="1" dirty="0">
                <a:latin typeface="Montserrat" panose="00000500000000000000" pitchFamily="2" charset="0"/>
              </a:rPr>
              <a:t>!</a:t>
            </a:r>
          </a:p>
          <a:p>
            <a:r>
              <a:rPr lang="es-ES" sz="800" dirty="0">
                <a:latin typeface="Montserrat" panose="00000500000000000000" pitchFamily="2" charset="0"/>
              </a:rPr>
              <a:t>Asignar Roles a grupos</a:t>
            </a:r>
          </a:p>
          <a:p>
            <a:r>
              <a:rPr lang="es-ES" sz="800" dirty="0">
                <a:latin typeface="Montserrat" panose="00000500000000000000" pitchFamily="2" charset="0"/>
              </a:rPr>
              <a:t>Alinear la asignación de roles con el enfoque de la organización en gobernanza</a:t>
            </a:r>
          </a:p>
        </p:txBody>
      </p:sp>
      <p:pic>
        <p:nvPicPr>
          <p:cNvPr id="97" name="Gráfico 96" descr="Estrella con relleno sólido">
            <a:extLst>
              <a:ext uri="{FF2B5EF4-FFF2-40B4-BE49-F238E27FC236}">
                <a16:creationId xmlns:a16="http://schemas.microsoft.com/office/drawing/2014/main" id="{D79F3992-34AB-04A2-7FBE-529C8DFE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73" y="1573778"/>
            <a:ext cx="93876" cy="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4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1FDB-332D-FDBA-F0A1-4F73A130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1FE4EC-D6FC-BA9E-BA8F-23D14C6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2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7D9A56-9108-B211-0757-4E0E49E7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: Control de Acceso y Seguridad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Montserrat" panose="00000500000000000000" pitchFamily="2" charset="0"/>
              </a:rPr>
              <a:t>Tipo de Permiso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Montserrat" panose="00000500000000000000" pitchFamily="2" charset="0"/>
              </a:rPr>
              <a:t>Seguridad fila y columna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Montserrat" panose="00000500000000000000" pitchFamily="2" charset="0"/>
              </a:rPr>
              <a:t>Enmascaracion</a:t>
            </a:r>
            <a:r>
              <a:rPr lang="es-ES" sz="1200" dirty="0">
                <a:latin typeface="Montserrat" panose="00000500000000000000" pitchFamily="2" charset="0"/>
              </a:rPr>
              <a:t> </a:t>
            </a:r>
            <a:r>
              <a:rPr lang="es-ES" sz="1200" dirty="0" err="1">
                <a:latin typeface="Montserrat" panose="00000500000000000000" pitchFamily="2" charset="0"/>
              </a:rPr>
              <a:t>Ocultacion</a:t>
            </a:r>
            <a:endParaRPr lang="es-ES" sz="12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: Data Discovery </a:t>
            </a:r>
            <a:r>
              <a:rPr lang="es-ES" sz="1400" dirty="0" err="1">
                <a:latin typeface="Montserrat" panose="00000500000000000000" pitchFamily="2" charset="0"/>
              </a:rPr>
              <a:t>yLinaje</a:t>
            </a:r>
            <a:endParaRPr lang="es-ES" sz="1400" dirty="0">
              <a:latin typeface="Montserrat" panose="00000500000000000000" pitchFamily="2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Montserrat" panose="00000500000000000000" pitchFamily="2" charset="0"/>
              </a:rPr>
              <a:t>Documentacion</a:t>
            </a:r>
            <a:r>
              <a:rPr lang="es-ES" sz="1200" dirty="0">
                <a:latin typeface="Montserrat" panose="00000500000000000000" pitchFamily="2" charset="0"/>
              </a:rPr>
              <a:t> generada por IA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Montserrat" panose="00000500000000000000" pitchFamily="2" charset="0"/>
              </a:rPr>
              <a:t>Tagging</a:t>
            </a:r>
            <a:r>
              <a:rPr lang="es-ES" sz="1200" dirty="0">
                <a:latin typeface="Montserrat" panose="00000500000000000000" pitchFamily="2" charset="0"/>
              </a:rPr>
              <a:t> (etiquetado de datos)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Montserrat" panose="00000500000000000000" pitchFamily="2" charset="0"/>
              </a:rPr>
              <a:t>Informacion</a:t>
            </a:r>
            <a:r>
              <a:rPr lang="es-ES" sz="1200" dirty="0">
                <a:latin typeface="Montserrat" panose="00000500000000000000" pitchFamily="2" charset="0"/>
              </a:rPr>
              <a:t> disponible en Tablas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Montserrat" panose="00000500000000000000" pitchFamily="2" charset="0"/>
              </a:rPr>
              <a:t>Linaje</a:t>
            </a:r>
            <a:br>
              <a:rPr lang="es-ES" sz="12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1640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5239-C5AA-9936-2A64-C1AF9816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A42802-BC79-E26E-F940-B9FC1BD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3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FA5AF9-34E2-BA79-E638-5B33DCC1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Aplicación de todo lo visto sobre el entorno desarrollado en la sesión1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de Costes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252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30D9C47-C0B8-5576-6621-2E91145DC431}"/>
              </a:ext>
            </a:extLst>
          </p:cNvPr>
          <p:cNvSpPr txBox="1"/>
          <p:nvPr/>
        </p:nvSpPr>
        <p:spPr>
          <a:xfrm>
            <a:off x="2483768" y="253790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UNITY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41212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5B2ADFA1-8002-916A-E0B7-C661C550A918}"/>
              </a:ext>
            </a:extLst>
          </p:cNvPr>
          <p:cNvGrpSpPr/>
          <p:nvPr/>
        </p:nvGrpSpPr>
        <p:grpSpPr>
          <a:xfrm>
            <a:off x="395536" y="2780928"/>
            <a:ext cx="8424936" cy="2016224"/>
            <a:chOff x="395536" y="3284984"/>
            <a:chExt cx="8424936" cy="201622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8761BE6-8E35-5239-2071-B043EE5BF8A7}"/>
                </a:ext>
              </a:extLst>
            </p:cNvPr>
            <p:cNvSpPr/>
            <p:nvPr/>
          </p:nvSpPr>
          <p:spPr>
            <a:xfrm>
              <a:off x="395536" y="3284984"/>
              <a:ext cx="8424936" cy="201622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C229099-D1C4-FC32-20A2-67C7BD198F83}"/>
                </a:ext>
              </a:extLst>
            </p:cNvPr>
            <p:cNvSpPr/>
            <p:nvPr/>
          </p:nvSpPr>
          <p:spPr>
            <a:xfrm>
              <a:off x="626448" y="4293096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Metadata</a:t>
              </a:r>
              <a:r>
                <a:rPr lang="es-ES" sz="1600" dirty="0"/>
                <a:t> Management</a:t>
              </a:r>
            </a:p>
            <a:p>
              <a:pPr algn="ctr"/>
              <a:r>
                <a:rPr lang="es-ES" sz="1600" dirty="0"/>
                <a:t>(Files | Tables | ML </a:t>
              </a:r>
              <a:r>
                <a:rPr lang="es-ES" sz="1600" dirty="0" err="1"/>
                <a:t>Models</a:t>
              </a:r>
              <a:r>
                <a:rPr lang="es-ES" sz="1600" dirty="0"/>
                <a:t> | Notebooks | </a:t>
              </a:r>
              <a:r>
                <a:rPr lang="es-ES" sz="1600" dirty="0" err="1"/>
                <a:t>Dashboards</a:t>
              </a:r>
              <a:r>
                <a:rPr lang="es-ES" sz="1600" dirty="0"/>
                <a:t>)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768FA-AE5B-B194-5781-DF1A44A5AB28}"/>
                </a:ext>
              </a:extLst>
            </p:cNvPr>
            <p:cNvSpPr/>
            <p:nvPr/>
          </p:nvSpPr>
          <p:spPr>
            <a:xfrm>
              <a:off x="63426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Access</a:t>
              </a:r>
            </a:p>
            <a:p>
              <a:pPr algn="ctr"/>
              <a:r>
                <a:rPr lang="es-ES" sz="1600" dirty="0" err="1"/>
                <a:t>Controls</a:t>
              </a:r>
              <a:endParaRPr lang="es-ES" sz="16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BC39B-DDDC-EB9F-3FEC-7BD701DDE43E}"/>
                </a:ext>
              </a:extLst>
            </p:cNvPr>
            <p:cNvSpPr/>
            <p:nvPr/>
          </p:nvSpPr>
          <p:spPr>
            <a:xfrm>
              <a:off x="197971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Lineage</a:t>
              </a:r>
              <a:endParaRPr lang="es-ES" sz="1600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D755E14-37E9-200A-13D2-3891DA797952}"/>
                </a:ext>
              </a:extLst>
            </p:cNvPr>
            <p:cNvSpPr/>
            <p:nvPr/>
          </p:nvSpPr>
          <p:spPr>
            <a:xfrm>
              <a:off x="332897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Discovery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CC73782-79DD-0543-F048-724F281BA7C8}"/>
                </a:ext>
              </a:extLst>
            </p:cNvPr>
            <p:cNvSpPr/>
            <p:nvPr/>
          </p:nvSpPr>
          <p:spPr>
            <a:xfrm>
              <a:off x="467824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Sharing</a:t>
              </a:r>
              <a:endParaRPr lang="es-ES" sz="1600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0A01DED-CECF-E81B-A6D1-02F167A1D7C2}"/>
                </a:ext>
              </a:extLst>
            </p:cNvPr>
            <p:cNvSpPr/>
            <p:nvPr/>
          </p:nvSpPr>
          <p:spPr>
            <a:xfrm>
              <a:off x="602750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Auditing</a:t>
              </a:r>
              <a:endParaRPr lang="es-ES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96940DA-EB7D-029B-23EE-875C06A57881}"/>
                </a:ext>
              </a:extLst>
            </p:cNvPr>
            <p:cNvSpPr/>
            <p:nvPr/>
          </p:nvSpPr>
          <p:spPr>
            <a:xfrm>
              <a:off x="7374564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Monitoring</a:t>
              </a:r>
              <a:endParaRPr lang="es-ES" sz="1600" dirty="0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6744B4-8C1E-F4CD-567E-1043F9800969}"/>
              </a:ext>
            </a:extLst>
          </p:cNvPr>
          <p:cNvSpPr txBox="1"/>
          <p:nvPr/>
        </p:nvSpPr>
        <p:spPr>
          <a:xfrm>
            <a:off x="1115616" y="1859657"/>
            <a:ext cx="720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Montserrat" panose="00000500000000000000" pitchFamily="2" charset="0"/>
              </a:rPr>
              <a:t>Unity </a:t>
            </a:r>
            <a:r>
              <a:rPr lang="es-ES" sz="1000" b="1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la solución de </a:t>
            </a:r>
            <a:r>
              <a:rPr lang="es-ES" sz="1000" b="1" dirty="0">
                <a:latin typeface="Montserrat" panose="00000500000000000000" pitchFamily="2" charset="0"/>
              </a:rPr>
              <a:t>gobernanza unificada de datos e inteligencia artificial</a:t>
            </a:r>
            <a:r>
              <a:rPr lang="es-ES" sz="1000" dirty="0">
                <a:latin typeface="Montserrat" panose="00000500000000000000" pitchFamily="2" charset="0"/>
              </a:rPr>
              <a:t>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8" name="Google Shape;303;g35ee5cc475b_0_63">
            <a:extLst>
              <a:ext uri="{FF2B5EF4-FFF2-40B4-BE49-F238E27FC236}">
                <a16:creationId xmlns:a16="http://schemas.microsoft.com/office/drawing/2014/main" id="{B55AE80E-A0D7-63A0-9384-04C2ACABF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28" y="365125"/>
            <a:ext cx="8496944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desde perspectiva de Gobernanza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6D4510-D906-5D11-1559-B3FCE331F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576" y="1183836"/>
            <a:ext cx="7535683" cy="864096"/>
          </a:xfrm>
        </p:spPr>
        <p:txBody>
          <a:bodyPr>
            <a:normAutofit/>
          </a:bodyPr>
          <a:lstStyle/>
          <a:p>
            <a:r>
              <a:rPr lang="es-ES" sz="1400" dirty="0">
                <a:latin typeface="Montserrat" panose="00000500000000000000" pitchFamily="2" charset="0"/>
              </a:rPr>
              <a:t>¿Como UC me permite compartir datos dentro y fuera de la empresa de manera simple, rápida y segura?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F505D00-AC39-7AC1-6A32-2D0C9339A313}"/>
              </a:ext>
            </a:extLst>
          </p:cNvPr>
          <p:cNvGrpSpPr/>
          <p:nvPr/>
        </p:nvGrpSpPr>
        <p:grpSpPr>
          <a:xfrm>
            <a:off x="979667" y="2276872"/>
            <a:ext cx="1578768" cy="1422814"/>
            <a:chOff x="3706417" y="3214370"/>
            <a:chExt cx="1578768" cy="1422814"/>
          </a:xfrm>
          <a:solidFill>
            <a:srgbClr val="F2F2F2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20633F1-7D54-E2EB-C5A9-30CD84950EA6}"/>
                </a:ext>
              </a:extLst>
            </p:cNvPr>
            <p:cNvSpPr/>
            <p:nvPr/>
          </p:nvSpPr>
          <p:spPr>
            <a:xfrm>
              <a:off x="3706417" y="3214370"/>
              <a:ext cx="1578768" cy="1422814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" name="Imagen 9" descr="Icono&#10;&#10;El contenido generado por IA puede ser incorrecto.">
              <a:extLst>
                <a:ext uri="{FF2B5EF4-FFF2-40B4-BE49-F238E27FC236}">
                  <a16:creationId xmlns:a16="http://schemas.microsoft.com/office/drawing/2014/main" id="{57E4DC2D-F754-EF74-8B9D-27DAAC9DC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777" y="3550535"/>
              <a:ext cx="886048" cy="750483"/>
            </a:xfrm>
            <a:prstGeom prst="rect">
              <a:avLst/>
            </a:prstGeom>
            <a:grpFill/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F4C58CEC-C6D6-A963-4B95-5AD9E20DD85C}"/>
              </a:ext>
            </a:extLst>
          </p:cNvPr>
          <p:cNvGrpSpPr/>
          <p:nvPr/>
        </p:nvGrpSpPr>
        <p:grpSpPr>
          <a:xfrm>
            <a:off x="3782616" y="2276872"/>
            <a:ext cx="1578768" cy="1422814"/>
            <a:chOff x="2057128" y="3237240"/>
            <a:chExt cx="1578768" cy="1422814"/>
          </a:xfrm>
          <a:solidFill>
            <a:srgbClr val="F2F2F2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E6675B7-636B-D0E4-D45A-B4FFF8ACA300}"/>
                </a:ext>
              </a:extLst>
            </p:cNvPr>
            <p:cNvSpPr/>
            <p:nvPr/>
          </p:nvSpPr>
          <p:spPr>
            <a:xfrm>
              <a:off x="2057128" y="3237240"/>
              <a:ext cx="1578768" cy="1422814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Imagen 14" descr="Icono&#10;&#10;El contenido generado por IA puede ser incorrecto.">
              <a:extLst>
                <a:ext uri="{FF2B5EF4-FFF2-40B4-BE49-F238E27FC236}">
                  <a16:creationId xmlns:a16="http://schemas.microsoft.com/office/drawing/2014/main" id="{8E58D2E0-5535-63DD-2347-495A0D11A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441" y="3518428"/>
              <a:ext cx="860438" cy="860438"/>
            </a:xfrm>
            <a:prstGeom prst="rect">
              <a:avLst/>
            </a:prstGeom>
            <a:grpFill/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AD303B2-7745-CEEB-A284-954A475B2172}"/>
              </a:ext>
            </a:extLst>
          </p:cNvPr>
          <p:cNvGrpSpPr/>
          <p:nvPr/>
        </p:nvGrpSpPr>
        <p:grpSpPr>
          <a:xfrm>
            <a:off x="6587425" y="2276871"/>
            <a:ext cx="1578768" cy="1422814"/>
            <a:chOff x="2057128" y="3237240"/>
            <a:chExt cx="1578768" cy="1422814"/>
          </a:xfrm>
          <a:solidFill>
            <a:srgbClr val="F2F2F2"/>
          </a:solidFill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8E125A0-C25C-9DDD-9B43-DB958F978432}"/>
                </a:ext>
              </a:extLst>
            </p:cNvPr>
            <p:cNvSpPr/>
            <p:nvPr/>
          </p:nvSpPr>
          <p:spPr>
            <a:xfrm>
              <a:off x="2057128" y="3237240"/>
              <a:ext cx="1578768" cy="1422814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1" name="Imagen 20" descr="Icono&#10;&#10;El contenido generado por IA puede ser incorrecto.">
              <a:extLst>
                <a:ext uri="{FF2B5EF4-FFF2-40B4-BE49-F238E27FC236}">
                  <a16:creationId xmlns:a16="http://schemas.microsoft.com/office/drawing/2014/main" id="{F94DB0A9-2E2C-E638-E507-72B817AA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4441" y="3518428"/>
              <a:ext cx="860438" cy="860438"/>
            </a:xfrm>
            <a:prstGeom prst="rect">
              <a:avLst/>
            </a:prstGeom>
            <a:grpFill/>
          </p:spPr>
        </p:pic>
      </p:grpSp>
      <p:sp>
        <p:nvSpPr>
          <p:cNvPr id="22" name="Google Shape;303;g35ee5cc475b_0_63">
            <a:extLst>
              <a:ext uri="{FF2B5EF4-FFF2-40B4-BE49-F238E27FC236}">
                <a16:creationId xmlns:a16="http://schemas.microsoft.com/office/drawing/2014/main" id="{DD18DE86-0851-17AD-9C20-79EB67B16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Data </a:t>
            </a:r>
            <a:r>
              <a:rPr lang="es-ES" dirty="0" err="1">
                <a:latin typeface="Montserrat" panose="00000500000000000000" pitchFamily="2" charset="0"/>
              </a:rPr>
              <a:t>Sharing</a:t>
            </a:r>
            <a:r>
              <a:rPr lang="es-ES" dirty="0">
                <a:latin typeface="Montserrat" panose="00000500000000000000" pitchFamily="2" charset="0"/>
              </a:rPr>
              <a:t>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Opciones disponibles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82040D2-B979-9EAC-6719-2294F62913AF}"/>
              </a:ext>
            </a:extLst>
          </p:cNvPr>
          <p:cNvSpPr txBox="1"/>
          <p:nvPr/>
        </p:nvSpPr>
        <p:spPr>
          <a:xfrm>
            <a:off x="1300999" y="386104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Delta </a:t>
            </a:r>
            <a:r>
              <a:rPr lang="es-ES" sz="1200" b="1" dirty="0" err="1">
                <a:latin typeface="Montserrat" panose="00000500000000000000" pitchFamily="2" charset="0"/>
              </a:rPr>
              <a:t>Sharing</a:t>
            </a:r>
            <a:endParaRPr lang="es-ES" sz="1200" b="1" dirty="0">
              <a:latin typeface="Montserrat" panose="00000500000000000000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995C0AE-6DA9-9374-0687-07E79FBBEAEF}"/>
              </a:ext>
            </a:extLst>
          </p:cNvPr>
          <p:cNvSpPr txBox="1"/>
          <p:nvPr/>
        </p:nvSpPr>
        <p:spPr>
          <a:xfrm>
            <a:off x="3951430" y="3861048"/>
            <a:ext cx="125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Montserrat" panose="00000500000000000000" pitchFamily="2" charset="0"/>
              </a:rPr>
              <a:t>Databricks</a:t>
            </a:r>
            <a:r>
              <a:rPr lang="es-ES" sz="1200" b="1" dirty="0">
                <a:latin typeface="Montserrat" panose="00000500000000000000" pitchFamily="2" charset="0"/>
              </a:rPr>
              <a:t> Marketplace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97A102F-8692-6C42-2A48-7C255AA0686F}"/>
              </a:ext>
            </a:extLst>
          </p:cNvPr>
          <p:cNvSpPr txBox="1"/>
          <p:nvPr/>
        </p:nvSpPr>
        <p:spPr>
          <a:xfrm>
            <a:off x="6748091" y="3861048"/>
            <a:ext cx="125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Montserrat" panose="00000500000000000000" pitchFamily="2" charset="0"/>
              </a:rPr>
              <a:t>Databricks</a:t>
            </a:r>
            <a:endParaRPr lang="es-ES" sz="1200" b="1" dirty="0">
              <a:latin typeface="Montserrat" panose="00000500000000000000" pitchFamily="2" charset="0"/>
            </a:endParaRPr>
          </a:p>
          <a:p>
            <a:pPr algn="ctr"/>
            <a:r>
              <a:rPr lang="es-ES" sz="1200" b="1" dirty="0" err="1">
                <a:latin typeface="Montserrat" panose="00000500000000000000" pitchFamily="2" charset="0"/>
              </a:rPr>
              <a:t>Clean</a:t>
            </a:r>
            <a:r>
              <a:rPr lang="es-ES" sz="1200" b="1" dirty="0">
                <a:latin typeface="Montserrat" panose="00000500000000000000" pitchFamily="2" charset="0"/>
              </a:rPr>
              <a:t> </a:t>
            </a:r>
            <a:r>
              <a:rPr lang="es-ES" sz="1200" b="1" dirty="0" err="1">
                <a:latin typeface="Montserrat" panose="00000500000000000000" pitchFamily="2" charset="0"/>
              </a:rPr>
              <a:t>Room</a:t>
            </a:r>
            <a:endParaRPr lang="es-ES" sz="1200" b="1" dirty="0">
              <a:latin typeface="Montserrat" panose="00000500000000000000" pitchFamily="2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2910575-E836-3134-0E18-1A9D474DEC59}"/>
              </a:ext>
            </a:extLst>
          </p:cNvPr>
          <p:cNvSpPr txBox="1"/>
          <p:nvPr/>
        </p:nvSpPr>
        <p:spPr>
          <a:xfrm>
            <a:off x="1115617" y="450912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Open </a:t>
            </a:r>
            <a:r>
              <a:rPr lang="es-ES" sz="1200" dirty="0" err="1">
                <a:latin typeface="Montserrat" panose="00000500000000000000" pitchFamily="2" charset="0"/>
              </a:rPr>
              <a:t>Sharing</a:t>
            </a:r>
            <a:r>
              <a:rPr lang="es-ES" sz="1200" dirty="0">
                <a:latin typeface="Montserrat" panose="00000500000000000000" pitchFamily="2" charset="0"/>
              </a:rPr>
              <a:t> entre organizaciones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9E9493D-85A4-74A5-952F-B7C66A3033DE}"/>
              </a:ext>
            </a:extLst>
          </p:cNvPr>
          <p:cNvSpPr txBox="1"/>
          <p:nvPr/>
        </p:nvSpPr>
        <p:spPr>
          <a:xfrm>
            <a:off x="3644044" y="450911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Open Marketplace para todos tus datos, IA y aplicaciones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3EFEBE6-6F3E-BAE5-2BAB-02311BCBACC2}"/>
              </a:ext>
            </a:extLst>
          </p:cNvPr>
          <p:cNvSpPr txBox="1"/>
          <p:nvPr/>
        </p:nvSpPr>
        <p:spPr>
          <a:xfrm>
            <a:off x="6440705" y="450911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Montserrat" panose="00000500000000000000" pitchFamily="2" charset="0"/>
              </a:rPr>
              <a:t>Espacio privado de computación y colaboración</a:t>
            </a:r>
          </a:p>
        </p:txBody>
      </p:sp>
    </p:spTree>
    <p:extLst>
      <p:ext uri="{BB962C8B-B14F-4D97-AF65-F5344CB8AC3E}">
        <p14:creationId xmlns:p14="http://schemas.microsoft.com/office/powerpoint/2010/main" val="286982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57130-3270-0359-E2D8-9CA8CA906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66F95-7808-B6C7-AE34-50FF8176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A9ACCF-3CAF-CD19-1BF1-12C2E2ED9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200" dirty="0"/>
              <a:t>Con delta </a:t>
            </a:r>
            <a:r>
              <a:rPr lang="es-ES" sz="1200" dirty="0" err="1"/>
              <a:t>sharing</a:t>
            </a:r>
            <a:r>
              <a:rPr lang="es-ES" sz="1200" dirty="0"/>
              <a:t> puedes compartir datos y activos. Incluyendo tablas, vistas, modelos y catálogos federados!</a:t>
            </a:r>
          </a:p>
          <a:p>
            <a:r>
              <a:rPr lang="es-ES" sz="1200" dirty="0"/>
              <a:t>El receptor no tiene porque ser un usuario de </a:t>
            </a:r>
            <a:r>
              <a:rPr lang="es-ES" sz="1200" dirty="0" err="1"/>
              <a:t>databricks</a:t>
            </a:r>
            <a:r>
              <a:rPr lang="es-ES" sz="1200" dirty="0"/>
              <a:t>. El consumidor puede ser Spark, pandas, </a:t>
            </a:r>
            <a:r>
              <a:rPr lang="es-ES" sz="1200" dirty="0" err="1"/>
              <a:t>powerbi</a:t>
            </a:r>
            <a:r>
              <a:rPr lang="es-ES" sz="1200" dirty="0"/>
              <a:t>… (lo que aparece en la imagen)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3D2D7C-4774-0426-A6F1-878E3278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92896"/>
            <a:ext cx="5698649" cy="29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9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BC3C-36E3-8030-E803-B19B20FAE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9063A01B-1418-FD22-6C45-7DB2E1946184}"/>
              </a:ext>
            </a:extLst>
          </p:cNvPr>
          <p:cNvGrpSpPr/>
          <p:nvPr/>
        </p:nvGrpSpPr>
        <p:grpSpPr>
          <a:xfrm>
            <a:off x="1464964" y="1418758"/>
            <a:ext cx="3555522" cy="3288755"/>
            <a:chOff x="1464964" y="1418758"/>
            <a:chExt cx="3555522" cy="3288755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2C82169A-F1F0-2D42-BDB1-5CCF5CDDC823}"/>
                </a:ext>
              </a:extLst>
            </p:cNvPr>
            <p:cNvGrpSpPr/>
            <p:nvPr/>
          </p:nvGrpSpPr>
          <p:grpSpPr>
            <a:xfrm>
              <a:off x="1464964" y="1418758"/>
              <a:ext cx="3555522" cy="3288755"/>
              <a:chOff x="2024591" y="2156469"/>
              <a:chExt cx="3555522" cy="3288755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E7E8CA89-F468-2125-987F-52A5726EFDBF}"/>
                  </a:ext>
                </a:extLst>
              </p:cNvPr>
              <p:cNvGrpSpPr/>
              <p:nvPr/>
            </p:nvGrpSpPr>
            <p:grpSpPr>
              <a:xfrm>
                <a:off x="2024591" y="2156469"/>
                <a:ext cx="3555522" cy="3288755"/>
                <a:chOff x="2024590" y="2156469"/>
                <a:chExt cx="4117459" cy="3609555"/>
              </a:xfrm>
            </p:grpSpPr>
            <p:sp>
              <p:nvSpPr>
                <p:cNvPr id="9" name="Hexágono 8">
                  <a:extLst>
                    <a:ext uri="{FF2B5EF4-FFF2-40B4-BE49-F238E27FC236}">
                      <a16:creationId xmlns:a16="http://schemas.microsoft.com/office/drawing/2014/main" id="{344111D6-3540-2DFF-BDC2-1746F44BE677}"/>
                    </a:ext>
                  </a:extLst>
                </p:cNvPr>
                <p:cNvSpPr/>
                <p:nvPr/>
              </p:nvSpPr>
              <p:spPr>
                <a:xfrm rot="5400000">
                  <a:off x="2692040" y="2192473"/>
                  <a:ext cx="1368152" cy="1296144"/>
                </a:xfrm>
                <a:prstGeom prst="hexag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Hexágono 9">
                  <a:extLst>
                    <a:ext uri="{FF2B5EF4-FFF2-40B4-BE49-F238E27FC236}">
                      <a16:creationId xmlns:a16="http://schemas.microsoft.com/office/drawing/2014/main" id="{BE1E014B-14CF-E627-5D0B-DD7A4F33C278}"/>
                    </a:ext>
                  </a:extLst>
                </p:cNvPr>
                <p:cNvSpPr/>
                <p:nvPr/>
              </p:nvSpPr>
              <p:spPr>
                <a:xfrm rot="5400000">
                  <a:off x="4103950" y="2194568"/>
                  <a:ext cx="1368152" cy="1296144"/>
                </a:xfrm>
                <a:prstGeom prst="hexag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Hexágono 10">
                  <a:extLst>
                    <a:ext uri="{FF2B5EF4-FFF2-40B4-BE49-F238E27FC236}">
                      <a16:creationId xmlns:a16="http://schemas.microsoft.com/office/drawing/2014/main" id="{315BBA82-1774-9CD5-7B5E-872DE6C15B6A}"/>
                    </a:ext>
                  </a:extLst>
                </p:cNvPr>
                <p:cNvSpPr/>
                <p:nvPr/>
              </p:nvSpPr>
              <p:spPr>
                <a:xfrm rot="5400000">
                  <a:off x="3397995" y="3307271"/>
                  <a:ext cx="1368152" cy="1296144"/>
                </a:xfrm>
                <a:prstGeom prst="hexagon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Hexágono 11">
                  <a:extLst>
                    <a:ext uri="{FF2B5EF4-FFF2-40B4-BE49-F238E27FC236}">
                      <a16:creationId xmlns:a16="http://schemas.microsoft.com/office/drawing/2014/main" id="{6E65C58A-E9FB-3F98-2A49-C3372F63F2BD}"/>
                    </a:ext>
                  </a:extLst>
                </p:cNvPr>
                <p:cNvSpPr/>
                <p:nvPr/>
              </p:nvSpPr>
              <p:spPr>
                <a:xfrm rot="5400000">
                  <a:off x="4809901" y="3303450"/>
                  <a:ext cx="1368152" cy="1296144"/>
                </a:xfrm>
                <a:prstGeom prst="hexag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" name="Hexágono 12">
                  <a:extLst>
                    <a:ext uri="{FF2B5EF4-FFF2-40B4-BE49-F238E27FC236}">
                      <a16:creationId xmlns:a16="http://schemas.microsoft.com/office/drawing/2014/main" id="{FACED57A-D795-0715-26C5-E3CCD8C9A876}"/>
                    </a:ext>
                  </a:extLst>
                </p:cNvPr>
                <p:cNvSpPr/>
                <p:nvPr/>
              </p:nvSpPr>
              <p:spPr>
                <a:xfrm rot="5400000">
                  <a:off x="1988586" y="3319078"/>
                  <a:ext cx="1368152" cy="1296144"/>
                </a:xfrm>
                <a:prstGeom prst="hexag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Hexágono 13">
                  <a:extLst>
                    <a:ext uri="{FF2B5EF4-FFF2-40B4-BE49-F238E27FC236}">
                      <a16:creationId xmlns:a16="http://schemas.microsoft.com/office/drawing/2014/main" id="{07358DA5-EF1F-BA85-32CC-7529C9893684}"/>
                    </a:ext>
                  </a:extLst>
                </p:cNvPr>
                <p:cNvSpPr/>
                <p:nvPr/>
              </p:nvSpPr>
              <p:spPr>
                <a:xfrm rot="5400000">
                  <a:off x="2692040" y="4433876"/>
                  <a:ext cx="1368152" cy="1296144"/>
                </a:xfrm>
                <a:prstGeom prst="hexag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Hexágono 14">
                  <a:extLst>
                    <a:ext uri="{FF2B5EF4-FFF2-40B4-BE49-F238E27FC236}">
                      <a16:creationId xmlns:a16="http://schemas.microsoft.com/office/drawing/2014/main" id="{0961F96E-AEED-C514-125B-64579C506908}"/>
                    </a:ext>
                  </a:extLst>
                </p:cNvPr>
                <p:cNvSpPr/>
                <p:nvPr/>
              </p:nvSpPr>
              <p:spPr>
                <a:xfrm rot="5400000">
                  <a:off x="4103950" y="4433876"/>
                  <a:ext cx="1368152" cy="1296144"/>
                </a:xfrm>
                <a:prstGeom prst="hexag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24" name="Gráfico 23">
                <a:extLst>
                  <a:ext uri="{FF2B5EF4-FFF2-40B4-BE49-F238E27FC236}">
                    <a16:creationId xmlns:a16="http://schemas.microsoft.com/office/drawing/2014/main" id="{52C6D1E7-1DA3-AD7B-C7F2-165C0B49F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54363" y="3351233"/>
                <a:ext cx="496419" cy="547915"/>
              </a:xfrm>
              <a:prstGeom prst="rect">
                <a:avLst/>
              </a:prstGeom>
            </p:spPr>
          </p:pic>
          <p:pic>
            <p:nvPicPr>
              <p:cNvPr id="26" name="Imagen 25" descr="Icono&#10;&#10;El contenido generado por IA puede ser incorrecto.">
                <a:extLst>
                  <a:ext uri="{FF2B5EF4-FFF2-40B4-BE49-F238E27FC236}">
                    <a16:creationId xmlns:a16="http://schemas.microsoft.com/office/drawing/2014/main" id="{F1F5C3B7-824F-EB61-D235-864426944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5136" y="3361205"/>
                <a:ext cx="433659" cy="433659"/>
              </a:xfrm>
              <a:prstGeom prst="rect">
                <a:avLst/>
              </a:prstGeom>
            </p:spPr>
          </p:pic>
          <p:pic>
            <p:nvPicPr>
              <p:cNvPr id="28" name="Imagen 27" descr="Imagen que contiene Código QR&#10;&#10;El contenido generado por IA puede ser incorrecto.">
                <a:extLst>
                  <a:ext uri="{FF2B5EF4-FFF2-40B4-BE49-F238E27FC236}">
                    <a16:creationId xmlns:a16="http://schemas.microsoft.com/office/drawing/2014/main" id="{581B800D-9524-E3F3-621E-7A249791F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2838" y="4371885"/>
                <a:ext cx="524728" cy="524728"/>
              </a:xfrm>
              <a:prstGeom prst="rect">
                <a:avLst/>
              </a:prstGeom>
            </p:spPr>
          </p:pic>
          <p:pic>
            <p:nvPicPr>
              <p:cNvPr id="30" name="Imagen 29" descr="Icono&#10;&#10;El contenido generado por IA puede ser incorrecto.">
                <a:extLst>
                  <a:ext uri="{FF2B5EF4-FFF2-40B4-BE49-F238E27FC236}">
                    <a16:creationId xmlns:a16="http://schemas.microsoft.com/office/drawing/2014/main" id="{DA098FAE-5445-1BBF-8901-3D7729D96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763" y="4396117"/>
                <a:ext cx="394235" cy="394235"/>
              </a:xfrm>
              <a:prstGeom prst="rect">
                <a:avLst/>
              </a:prstGeom>
            </p:spPr>
          </p:pic>
          <p:pic>
            <p:nvPicPr>
              <p:cNvPr id="34" name="Imagen 33" descr="Imagen en blanco y negro&#10;&#10;El contenido generado por IA puede ser incorrecto.">
                <a:extLst>
                  <a:ext uri="{FF2B5EF4-FFF2-40B4-BE49-F238E27FC236}">
                    <a16:creationId xmlns:a16="http://schemas.microsoft.com/office/drawing/2014/main" id="{6F7DA885-41C3-3DEC-9B0D-9A5B12034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213" y="2347269"/>
                <a:ext cx="433659" cy="433659"/>
              </a:xfrm>
              <a:prstGeom prst="rect">
                <a:avLst/>
              </a:prstGeom>
            </p:spPr>
          </p:pic>
          <p:pic>
            <p:nvPicPr>
              <p:cNvPr id="38" name="Imagen 37" descr="Código QR&#10;&#10;El contenido generado por IA puede ser incorrecto.">
                <a:extLst>
                  <a:ext uri="{FF2B5EF4-FFF2-40B4-BE49-F238E27FC236}">
                    <a16:creationId xmlns:a16="http://schemas.microsoft.com/office/drawing/2014/main" id="{AB9B81CB-C689-9865-0C60-5D2EE8001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367" y="2303903"/>
                <a:ext cx="477025" cy="477025"/>
              </a:xfrm>
              <a:prstGeom prst="rect">
                <a:avLst/>
              </a:prstGeom>
            </p:spPr>
          </p:pic>
          <p:pic>
            <p:nvPicPr>
              <p:cNvPr id="42" name="Imagen 41" descr="Imagen que contiene indicador, dispositivo, medidor, reloj&#10;&#10;El contenido generado por IA puede ser incorrecto.">
                <a:extLst>
                  <a:ext uri="{FF2B5EF4-FFF2-40B4-BE49-F238E27FC236}">
                    <a16:creationId xmlns:a16="http://schemas.microsoft.com/office/drawing/2014/main" id="{6C1F50C8-30CC-F6D1-6F4E-1FC1BDF87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122" y="3267987"/>
                <a:ext cx="524728" cy="524728"/>
              </a:xfrm>
              <a:prstGeom prst="rect">
                <a:avLst/>
              </a:prstGeom>
            </p:spPr>
          </p:pic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D0DAC4AF-2B68-F285-4547-7BB827144E6C}"/>
                  </a:ext>
                </a:extLst>
              </p:cNvPr>
              <p:cNvSpPr txBox="1"/>
              <p:nvPr/>
            </p:nvSpPr>
            <p:spPr>
              <a:xfrm>
                <a:off x="2780214" y="2865083"/>
                <a:ext cx="7741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Data Files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5E56079-5836-50E5-F294-CD8BA5B59F58}"/>
                  </a:ext>
                </a:extLst>
              </p:cNvPr>
              <p:cNvSpPr txBox="1"/>
              <p:nvPr/>
            </p:nvSpPr>
            <p:spPr>
              <a:xfrm>
                <a:off x="3988052" y="2857020"/>
                <a:ext cx="845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Data Tables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63C5DBF-808E-097C-2D1A-47B166771C69}"/>
                  </a:ext>
                </a:extLst>
              </p:cNvPr>
              <p:cNvSpPr txBox="1"/>
              <p:nvPr/>
            </p:nvSpPr>
            <p:spPr>
              <a:xfrm>
                <a:off x="2117232" y="3849964"/>
                <a:ext cx="9339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Notebooks</a:t>
                </a: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1993E06B-25BF-1E69-3988-124931604130}"/>
                  </a:ext>
                </a:extLst>
              </p:cNvPr>
              <p:cNvSpPr txBox="1"/>
              <p:nvPr/>
            </p:nvSpPr>
            <p:spPr>
              <a:xfrm>
                <a:off x="3287969" y="3935123"/>
                <a:ext cx="10266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Marketplace</a:t>
                </a: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4EBEB5E-BBBA-5350-D4F9-1322197AD92F}"/>
                  </a:ext>
                </a:extLst>
              </p:cNvPr>
              <p:cNvSpPr txBox="1"/>
              <p:nvPr/>
            </p:nvSpPr>
            <p:spPr>
              <a:xfrm>
                <a:off x="2688660" y="4901097"/>
                <a:ext cx="102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ML</a:t>
                </a:r>
              </a:p>
              <a:p>
                <a:pPr algn="ctr"/>
                <a:r>
                  <a:rPr lang="es-ES" sz="900" dirty="0" err="1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Models</a:t>
                </a:r>
                <a:endParaRPr lang="es-ES" sz="9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BD9762D-4A3C-6BAE-09DB-792FE78856EC}"/>
                  </a:ext>
                </a:extLst>
              </p:cNvPr>
              <p:cNvSpPr txBox="1"/>
              <p:nvPr/>
            </p:nvSpPr>
            <p:spPr>
              <a:xfrm>
                <a:off x="3896497" y="4901097"/>
                <a:ext cx="102876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900" dirty="0" err="1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Dashboards</a:t>
                </a:r>
                <a:endParaRPr lang="es-ES" sz="9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49123021-8C48-1C71-899C-877766182810}"/>
                </a:ext>
              </a:extLst>
            </p:cNvPr>
            <p:cNvSpPr txBox="1"/>
            <p:nvPr/>
          </p:nvSpPr>
          <p:spPr>
            <a:xfrm>
              <a:off x="3954127" y="3073175"/>
              <a:ext cx="102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Solution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algn="ctr"/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Accelerators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4B9548B-755F-04B1-2867-930D434A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9D47A1-97FD-54EC-4320-76D96478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160" y="1196752"/>
            <a:ext cx="2503190" cy="1800200"/>
          </a:xfrm>
        </p:spPr>
        <p:txBody>
          <a:bodyPr>
            <a:normAutofit lnSpcReduction="10000"/>
          </a:bodyPr>
          <a:lstStyle/>
          <a:p>
            <a:r>
              <a:rPr lang="es-ES" sz="1200" dirty="0"/>
              <a:t>Si eres un proveedor de datos es una forma de alcanzar mas clientes </a:t>
            </a:r>
          </a:p>
          <a:p>
            <a:r>
              <a:rPr lang="es-ES" sz="1200" dirty="0"/>
              <a:t>Si eres un consumidor, puedes obtener </a:t>
            </a:r>
            <a:r>
              <a:rPr lang="es-ES" sz="1200" dirty="0" err="1"/>
              <a:t>superfacilmente</a:t>
            </a:r>
            <a:r>
              <a:rPr lang="es-ES" sz="1200" dirty="0"/>
              <a:t> activos que otros han creado. Puedes innovar mucho mas rápido porque puedes consumir información que otros han consumido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081E89-5C5D-B91A-E16E-6C6B1EED76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9242759" y="1196752"/>
            <a:ext cx="8549259" cy="46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8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92FB7-8F54-2902-5062-2C59988BA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CBF8F-836B-7E95-BF30-EB1257D2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6F791D-4DB7-7B01-D597-7CE2848FB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1200" dirty="0"/>
              <a:t>2 o mas organizaciones quieren colaborar en un proyecto de datos, pero quieren proteger datos sus datos sensibles</a:t>
            </a:r>
          </a:p>
          <a:p>
            <a:r>
              <a:rPr lang="es-ES" sz="1200" dirty="0"/>
              <a:t>Queremos hacer computación sobre estos datos que </a:t>
            </a:r>
            <a:r>
              <a:rPr lang="es-ES" sz="1200" dirty="0" err="1"/>
              <a:t>copartimos</a:t>
            </a:r>
            <a:endParaRPr lang="es-ES" sz="1200" dirty="0"/>
          </a:p>
          <a:p>
            <a:r>
              <a:rPr lang="es-ES" sz="1200" dirty="0"/>
              <a:t>Cross </a:t>
            </a:r>
            <a:r>
              <a:rPr lang="es-ES" sz="1200" dirty="0" err="1"/>
              <a:t>platform</a:t>
            </a:r>
            <a:r>
              <a:rPr lang="es-ES" sz="1200" dirty="0"/>
              <a:t> -&gt; </a:t>
            </a:r>
            <a:r>
              <a:rPr lang="es-ES" sz="1200" dirty="0" err="1"/>
              <a:t>closs</a:t>
            </a:r>
            <a:r>
              <a:rPr lang="es-ES" sz="1200" dirty="0"/>
              <a:t> </a:t>
            </a:r>
            <a:r>
              <a:rPr lang="es-ES" sz="1200" dirty="0" err="1"/>
              <a:t>cloud</a:t>
            </a:r>
            <a:endParaRPr lang="es-ES" sz="1200" dirty="0"/>
          </a:p>
          <a:p>
            <a:r>
              <a:rPr lang="es-ES" sz="1200" dirty="0"/>
              <a:t>Permite machine </a:t>
            </a:r>
            <a:r>
              <a:rPr lang="es-ES" sz="1200" dirty="0" err="1"/>
              <a:t>learning</a:t>
            </a:r>
            <a:r>
              <a:rPr lang="es-ES" sz="1200" dirty="0"/>
              <a:t>, </a:t>
            </a:r>
            <a:r>
              <a:rPr lang="es-ES" sz="1200" dirty="0" err="1"/>
              <a:t>python</a:t>
            </a:r>
            <a:endParaRPr lang="es-ES" sz="1200" dirty="0"/>
          </a:p>
          <a:p>
            <a:endParaRPr lang="es-ES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2063E7-F323-8FFD-DC81-FFEF085C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313"/>
            <a:ext cx="4718407" cy="23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725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19512</TotalTime>
  <Words>2826</Words>
  <Application>Microsoft Office PowerPoint</Application>
  <PresentationFormat>Presentación en pantalla (4:3)</PresentationFormat>
  <Paragraphs>318</Paragraphs>
  <Slides>18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Montserrat</vt:lpstr>
      <vt:lpstr>Montserrat SemiBold</vt:lpstr>
      <vt:lpstr>Sans Serif Collection</vt:lpstr>
      <vt:lpstr>Diseño personalizado</vt:lpstr>
      <vt:lpstr>Presentación de PowerPoint</vt:lpstr>
      <vt:lpstr>Indice de la Sesión 2</vt:lpstr>
      <vt:lpstr>Indice de la Sesión 3</vt:lpstr>
      <vt:lpstr>Presentación de PowerPoint</vt:lpstr>
      <vt:lpstr>2 Introducción a UC | Unity Catalog desde perspectiva de Gobernanza</vt:lpstr>
      <vt:lpstr>2 Data Sharing | Opciones disponibles</vt:lpstr>
      <vt:lpstr>Presentación de PowerPoint</vt:lpstr>
      <vt:lpstr>Presentación de PowerPoint</vt:lpstr>
      <vt:lpstr>Presentación de PowerPoint</vt:lpstr>
      <vt:lpstr>2 Auditoria de datos | Systems Tables: Audit Logs</vt:lpstr>
      <vt:lpstr>Presentación de PowerPoint</vt:lpstr>
      <vt:lpstr>2 Introducción a UC | ¿Qué es Unity Catalog?</vt:lpstr>
      <vt:lpstr>Presentación de PowerPoint</vt:lpstr>
      <vt:lpstr>2 Introducción a UC | ¿Qué es Gobernanza?</vt:lpstr>
      <vt:lpstr>2 Introducción a UC | Repaso Objetos en UC</vt:lpstr>
      <vt:lpstr>2 Introducción a UC |Espectro de Gobernanza en las empresas</vt:lpstr>
      <vt:lpstr>2 Introducción a UC | Intro Control de Accesos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437</cp:revision>
  <cp:lastPrinted>2018-06-15T07:54:48Z</cp:lastPrinted>
  <dcterms:created xsi:type="dcterms:W3CDTF">2014-05-13T08:36:54Z</dcterms:created>
  <dcterms:modified xsi:type="dcterms:W3CDTF">2025-10-31T21:46:06Z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