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16"/>
  </p:notesMasterIdLst>
  <p:handoutMasterIdLst>
    <p:handoutMasterId r:id="rId17"/>
  </p:handoutMasterIdLst>
  <p:sldIdLst>
    <p:sldId id="295" r:id="rId5"/>
    <p:sldId id="2147474065" r:id="rId6"/>
    <p:sldId id="2147474066" r:id="rId7"/>
    <p:sldId id="2147474067" r:id="rId8"/>
    <p:sldId id="2147474053" r:id="rId9"/>
    <p:sldId id="2147474063" r:id="rId10"/>
    <p:sldId id="2147474064" r:id="rId11"/>
    <p:sldId id="2147474060" r:id="rId12"/>
    <p:sldId id="2147474058" r:id="rId13"/>
    <p:sldId id="2147474061" r:id="rId14"/>
    <p:sldId id="257" r:id="rId15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8D0F0A-DE05-4A42-9708-06B99D495EB7}">
          <p14:sldIdLst>
            <p14:sldId id="295"/>
            <p14:sldId id="2147474065"/>
            <p14:sldId id="2147474066"/>
            <p14:sldId id="2147474067"/>
            <p14:sldId id="2147474053"/>
            <p14:sldId id="2147474063"/>
            <p14:sldId id="2147474064"/>
            <p14:sldId id="2147474060"/>
            <p14:sldId id="2147474058"/>
            <p14:sldId id="2147474061"/>
          </p14:sldIdLst>
        </p14:section>
        <p14:section name="Fin" id="{9CF3C226-B334-4E16-8AF2-95D0DE59AB6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9B8ED2"/>
    <a:srgbClr val="B9D9A3"/>
    <a:srgbClr val="C87676"/>
    <a:srgbClr val="A74343"/>
    <a:srgbClr val="9E89AD"/>
    <a:srgbClr val="A9D18E"/>
    <a:srgbClr val="009A25"/>
    <a:srgbClr val="00C42F"/>
    <a:srgbClr val="6EF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0" autoAdjust="0"/>
    <p:restoredTop sz="75126" autoAdjust="0"/>
  </p:normalViewPr>
  <p:slideViewPr>
    <p:cSldViewPr>
      <p:cViewPr varScale="1">
        <p:scale>
          <a:sx n="119" d="100"/>
          <a:sy n="119" d="100"/>
        </p:scale>
        <p:origin x="3378" y="108"/>
      </p:cViewPr>
      <p:guideLst>
        <p:guide orient="horz" pos="799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B7E6F-32B6-4D71-B377-734A03E6F81B}" type="datetimeFigureOut">
              <a:rPr lang="es-ES" smtClean="0"/>
              <a:t>25/10/2025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2714-3170-454D-BDE7-33312AC05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369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6DFC6-7D9C-4B63-B8DE-A4BEF9511721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8B64C-EDD0-41C9-AB7F-26F0E93D38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la sesión1 nos enfocamos en crear un entorno con una granularidad suficiente para poder aplicar una política de Gobernanza</a:t>
            </a:r>
          </a:p>
          <a:p>
            <a:endParaRPr lang="es-ES" dirty="0"/>
          </a:p>
          <a:p>
            <a:r>
              <a:rPr lang="es-ES" dirty="0"/>
              <a:t>En la sesión2 de hoy no enfocaremos en traer en esta presentación gran parte de el entorno de Unity </a:t>
            </a:r>
            <a:r>
              <a:rPr lang="es-ES" dirty="0" err="1"/>
              <a:t>Catalog</a:t>
            </a:r>
            <a:r>
              <a:rPr lang="es-ES" dirty="0"/>
              <a:t> y prestando atención a la Gobernanza….</a:t>
            </a:r>
          </a:p>
          <a:p>
            <a:r>
              <a:rPr lang="es-ES" dirty="0"/>
              <a:t>Veremos entonces: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¿Qué es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Claves de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¿Qué entendemos por Gobernanza?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 desde la perspectiva de Gobernanza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Repaso de objetos de </a:t>
            </a:r>
            <a:r>
              <a:rPr lang="es-ES" sz="1400" dirty="0" err="1">
                <a:latin typeface="Montserrat" panose="00000500000000000000" pitchFamily="2" charset="0"/>
              </a:rPr>
              <a:t>Databrick</a:t>
            </a:r>
            <a:endParaRPr lang="es-ES" sz="1400" u="sng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s-ES" sz="1400" u="sng" dirty="0">
              <a:latin typeface="Montserrat" panose="00000500000000000000" pitchFamily="2" charset="0"/>
            </a:endParaRPr>
          </a:p>
          <a:p>
            <a:pPr marL="0" lvl="0" indent="0">
              <a:buFont typeface="+mj-lt"/>
              <a:buNone/>
            </a:pPr>
            <a:r>
              <a:rPr lang="es-ES" sz="1400" u="none" dirty="0">
                <a:latin typeface="Montserrat" panose="00000500000000000000" pitchFamily="2" charset="0"/>
              </a:rPr>
              <a:t>Posteriormente de manera practica nos centraremos en UC con foco en seguridad, es decir control de accesos, tipos de permisos y ocultación y enmascaramiento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9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 avanzar ya que la sesión 3 será una continuación de UC, veremos otras parte importantes que </a:t>
            </a:r>
            <a:r>
              <a:rPr lang="es-ES" dirty="0" err="1"/>
              <a:t>Databricks</a:t>
            </a:r>
            <a:r>
              <a:rPr lang="es-ES" dirty="0"/>
              <a:t> ofrece en UC como 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Data </a:t>
            </a:r>
            <a:r>
              <a:rPr lang="es-ES" sz="1400" dirty="0" err="1">
                <a:latin typeface="Montserrat" panose="00000500000000000000" pitchFamily="2" charset="0"/>
              </a:rPr>
              <a:t>Lineage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Data </a:t>
            </a:r>
            <a:r>
              <a:rPr lang="es-ES" sz="1400" dirty="0" err="1">
                <a:latin typeface="Montserrat" panose="00000500000000000000" pitchFamily="2" charset="0"/>
              </a:rPr>
              <a:t>Sharing</a:t>
            </a:r>
            <a:r>
              <a:rPr lang="es-ES" sz="1400" dirty="0">
                <a:latin typeface="Montserrat" panose="00000500000000000000" pitchFamily="2" charset="0"/>
              </a:rPr>
              <a:t> and </a:t>
            </a:r>
            <a:r>
              <a:rPr lang="es-ES" sz="1400" dirty="0" err="1">
                <a:latin typeface="Montserrat" panose="00000500000000000000" pitchFamily="2" charset="0"/>
              </a:rPr>
              <a:t>Collaboration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TOP preguntas Auditoria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Tablas de sistema y control de costes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Uso de Genie</a:t>
            </a:r>
          </a:p>
          <a:p>
            <a:pPr marL="1257300" lvl="2" indent="-342900">
              <a:buFont typeface="+mj-lt"/>
              <a:buAutoNum type="arabicPeriod"/>
            </a:pPr>
            <a:endParaRPr lang="es-ES" sz="1400" dirty="0">
              <a:latin typeface="Montserrat" panose="00000500000000000000" pitchFamily="2" charset="0"/>
            </a:endParaRPr>
          </a:p>
          <a:p>
            <a:pPr marL="0" lvl="0" indent="0">
              <a:buFont typeface="+mj-lt"/>
              <a:buNone/>
            </a:pPr>
            <a:r>
              <a:rPr lang="es-ES" dirty="0">
                <a:latin typeface="Montserrat" panose="00000500000000000000" pitchFamily="2" charset="0"/>
              </a:rPr>
              <a:t>En la practica de esta sesión si que aplicaremos todo lo visto a el entorno de tablas desarrollado en la sesion1 y veremos como crear un </a:t>
            </a:r>
            <a:r>
              <a:rPr lang="es-ES" dirty="0" err="1">
                <a:latin typeface="Montserrat" panose="00000500000000000000" pitchFamily="2" charset="0"/>
              </a:rPr>
              <a:t>dashboard</a:t>
            </a:r>
            <a:r>
              <a:rPr lang="es-ES" dirty="0">
                <a:latin typeface="Montserrat" panose="00000500000000000000" pitchFamily="2" charset="0"/>
              </a:rPr>
              <a:t> de costes con las tablas de sistemas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Vamos ahora con Unity </a:t>
            </a:r>
            <a:r>
              <a:rPr lang="es-ES" dirty="0" err="1"/>
              <a:t>Catalog</a:t>
            </a:r>
            <a:r>
              <a:rPr lang="es-ES" dirty="0"/>
              <a:t>….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Una primera definición de Unity </a:t>
            </a:r>
            <a:r>
              <a:rPr lang="es-ES" b="1" dirty="0" err="1"/>
              <a:t>Catalog</a:t>
            </a:r>
            <a:r>
              <a:rPr lang="es-ES" b="1" dirty="0"/>
              <a:t> es que es el ecosistema que propone </a:t>
            </a:r>
            <a:r>
              <a:rPr lang="es-ES" b="1" dirty="0" err="1"/>
              <a:t>databrick</a:t>
            </a:r>
            <a:r>
              <a:rPr lang="es-ES" b="1" dirty="0"/>
              <a:t> para que se comuniquen las distintas personas y objetos que pueden generarse en un </a:t>
            </a:r>
            <a:r>
              <a:rPr lang="es-ES" b="1" dirty="0" err="1"/>
              <a:t>entonorno</a:t>
            </a:r>
            <a:r>
              <a:rPr lang="es-ES" b="1" dirty="0"/>
              <a:t> de Datos.</a:t>
            </a:r>
          </a:p>
          <a:p>
            <a:endParaRPr lang="es-ES" dirty="0"/>
          </a:p>
          <a:p>
            <a:r>
              <a:rPr lang="es-ES" dirty="0"/>
              <a:t>Por lo tanto será un entorno donde podrán convivir distintos roles como data </a:t>
            </a:r>
            <a:r>
              <a:rPr lang="es-ES" dirty="0" err="1"/>
              <a:t>engineers</a:t>
            </a:r>
            <a:r>
              <a:rPr lang="es-ES" dirty="0"/>
              <a:t>, data Analyst, data </a:t>
            </a:r>
            <a:r>
              <a:rPr lang="es-ES" dirty="0" err="1"/>
              <a:t>scientist</a:t>
            </a:r>
            <a:r>
              <a:rPr lang="es-ES" dirty="0"/>
              <a:t>, </a:t>
            </a:r>
            <a:r>
              <a:rPr lang="es-ES" dirty="0" err="1"/>
              <a:t>admins</a:t>
            </a:r>
            <a:r>
              <a:rPr lang="es-ES" dirty="0"/>
              <a:t>… y relacionarse con los objetos que se generan en un paradigma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08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ES" b="0" dirty="0">
                <a:effectLst/>
              </a:rPr>
            </a:br>
            <a:br>
              <a:rPr lang="es-ES" b="0" dirty="0">
                <a:effectLst/>
              </a:rPr>
            </a:br>
            <a:endParaRPr lang="es-ES" b="0" dirty="0">
              <a:effectLst/>
            </a:endParaRPr>
          </a:p>
          <a:p>
            <a:pPr rtl="0"/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de las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caracteristicas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capacidades mas importantes de UC en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Databricks</a:t>
            </a:r>
            <a:endParaRPr lang="es-E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capacidad de realmente unificar datos provenientes de diferentes entornos o fuentes.  No solo la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informacion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interna de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databricks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sino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tambien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informacion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proveniente de otras plataformas como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snowflake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red shift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🔹 </a:t>
            </a:r>
            <a:r>
              <a:rPr lang="es-ES" b="1" dirty="0" err="1"/>
              <a:t>External</a:t>
            </a:r>
            <a:r>
              <a:rPr lang="es-ES" b="1" dirty="0"/>
              <a:t> Compute </a:t>
            </a:r>
            <a:r>
              <a:rPr lang="es-ES" b="1" dirty="0" err="1"/>
              <a:t>Platforms</a:t>
            </a:r>
            <a:endParaRPr lang="es-ES" b="1" dirty="0"/>
          </a:p>
          <a:p>
            <a:r>
              <a:rPr lang="es-ES" dirty="0"/>
              <a:t>Motores externos como Amazon </a:t>
            </a:r>
            <a:r>
              <a:rPr lang="es-ES" dirty="0" err="1"/>
              <a:t>Athena</a:t>
            </a:r>
            <a:r>
              <a:rPr lang="es-ES" dirty="0"/>
              <a:t>, EMR, Trino, Presto o Spark acceden a datos gobernados por Unity </a:t>
            </a:r>
            <a:r>
              <a:rPr lang="es-ES" dirty="0" err="1"/>
              <a:t>Catalog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➡️ Garantiza que la gobernanza (tags, permisos, máscaras) definida en Unity </a:t>
            </a:r>
            <a:r>
              <a:rPr lang="es-ES" dirty="0" err="1"/>
              <a:t>Catalog</a:t>
            </a:r>
            <a:r>
              <a:rPr lang="es-ES" dirty="0"/>
              <a:t> se respete incluso cuando los datos son consultados desde fuera de </a:t>
            </a:r>
            <a:r>
              <a:rPr lang="es-ES" dirty="0" err="1"/>
              <a:t>Databricks</a:t>
            </a:r>
            <a:r>
              <a:rPr lang="es-ES" dirty="0"/>
              <a:t>.</a:t>
            </a:r>
          </a:p>
          <a:p>
            <a:pPr marL="0" indent="0" rtl="0">
              <a:buFont typeface="Arial" panose="020B0604020202020204" pitchFamily="34" charset="0"/>
              <a:buNone/>
            </a:pPr>
            <a:endParaRPr lang="es-ES" b="1" dirty="0">
              <a:effectLst/>
            </a:endParaRPr>
          </a:p>
          <a:p>
            <a:r>
              <a:rPr lang="es-ES" b="1" dirty="0"/>
              <a:t>🔹 Cloud Data Lake</a:t>
            </a:r>
          </a:p>
          <a:p>
            <a:r>
              <a:rPr lang="es-ES" dirty="0"/>
              <a:t>Acceso directo a datos almacenados en S3, ADLS o GCS (almacenamiento en la nube).</a:t>
            </a:r>
            <a:br>
              <a:rPr lang="es-ES" dirty="0"/>
            </a:br>
            <a:r>
              <a:rPr lang="es-ES" dirty="0"/>
              <a:t>➡️ Permite lectura y escritura nativas sobre datos estructurados y no estructurados desde </a:t>
            </a:r>
            <a:r>
              <a:rPr lang="es-ES" dirty="0" err="1"/>
              <a:t>Databricks</a:t>
            </a:r>
            <a:r>
              <a:rPr lang="es-ES" dirty="0"/>
              <a:t>, con gobernanza aplicada por Unity </a:t>
            </a:r>
            <a:r>
              <a:rPr lang="es-ES" dirty="0" err="1"/>
              <a:t>Catalog</a:t>
            </a:r>
            <a:r>
              <a:rPr lang="es-ES" dirty="0"/>
              <a:t>.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🔹 </a:t>
            </a:r>
            <a:r>
              <a:rPr lang="es-ES" b="1" dirty="0" err="1"/>
              <a:t>Catalog</a:t>
            </a:r>
            <a:r>
              <a:rPr lang="es-ES" b="1" dirty="0"/>
              <a:t> </a:t>
            </a:r>
            <a:r>
              <a:rPr lang="es-ES" b="1" dirty="0" err="1"/>
              <a:t>Federation</a:t>
            </a:r>
            <a:endParaRPr lang="es-ES" b="1" dirty="0"/>
          </a:p>
          <a:p>
            <a:r>
              <a:rPr lang="es-ES" dirty="0"/>
              <a:t>Unity </a:t>
            </a:r>
            <a:r>
              <a:rPr lang="es-ES" dirty="0" err="1"/>
              <a:t>Catalog</a:t>
            </a:r>
            <a:r>
              <a:rPr lang="es-ES" dirty="0"/>
              <a:t> se conecta a metadatos externos (como AWS </a:t>
            </a:r>
            <a:r>
              <a:rPr lang="es-ES" dirty="0" err="1"/>
              <a:t>Glue</a:t>
            </a:r>
            <a:r>
              <a:rPr lang="es-ES" dirty="0"/>
              <a:t> o Apache </a:t>
            </a:r>
            <a:r>
              <a:rPr lang="es-ES" dirty="0" err="1"/>
              <a:t>Hive</a:t>
            </a:r>
            <a:r>
              <a:rPr lang="es-ES" dirty="0"/>
              <a:t>).</a:t>
            </a:r>
            <a:br>
              <a:rPr lang="es-ES" dirty="0"/>
            </a:br>
            <a:r>
              <a:rPr lang="es-ES" dirty="0"/>
              <a:t>➡️ Expone catálogos ajenos dentro del entorno de </a:t>
            </a:r>
            <a:r>
              <a:rPr lang="es-ES" dirty="0" err="1"/>
              <a:t>Databricks</a:t>
            </a:r>
            <a:r>
              <a:rPr lang="es-ES" dirty="0"/>
              <a:t>, permitiendo exploración y descubrimiento, aunque los datos permanezcan fuera.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🔹 Data </a:t>
            </a:r>
            <a:r>
              <a:rPr lang="es-ES" b="1" dirty="0" err="1"/>
              <a:t>Federation</a:t>
            </a:r>
            <a:endParaRPr lang="es-ES" b="1" dirty="0"/>
          </a:p>
          <a:p>
            <a:r>
              <a:rPr lang="es-ES" dirty="0" err="1"/>
              <a:t>Databricks</a:t>
            </a:r>
            <a:r>
              <a:rPr lang="es-ES" dirty="0"/>
              <a:t> ejecuta consultas hacia fuentes externas como </a:t>
            </a:r>
            <a:r>
              <a:rPr lang="es-ES" dirty="0" err="1"/>
              <a:t>Snowflake</a:t>
            </a:r>
            <a:r>
              <a:rPr lang="es-ES" dirty="0"/>
              <a:t>, </a:t>
            </a:r>
            <a:r>
              <a:rPr lang="es-ES" dirty="0" err="1"/>
              <a:t>Redshift</a:t>
            </a:r>
            <a:r>
              <a:rPr lang="es-ES" dirty="0"/>
              <a:t>, </a:t>
            </a:r>
            <a:r>
              <a:rPr lang="es-ES" dirty="0" err="1"/>
              <a:t>BigQuery</a:t>
            </a:r>
            <a:r>
              <a:rPr lang="es-ES" dirty="0"/>
              <a:t>, PostgreSQL, etc.</a:t>
            </a:r>
            <a:br>
              <a:rPr lang="es-ES" dirty="0"/>
            </a:br>
            <a:r>
              <a:rPr lang="es-ES" dirty="0"/>
              <a:t>➡️ Permite análisis desde </a:t>
            </a:r>
            <a:r>
              <a:rPr lang="es-ES" dirty="0" err="1"/>
              <a:t>Databricks</a:t>
            </a:r>
            <a:r>
              <a:rPr lang="es-ES" dirty="0"/>
              <a:t> sin mover los datos, integrando múltiples orígenes bajo una única capa lógica.</a:t>
            </a:r>
          </a:p>
          <a:p>
            <a:endParaRPr lang="es-ES" b="1" dirty="0"/>
          </a:p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3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E0BE5-4301-5F20-623F-09F716D5D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0BCC348-9BB5-65C9-866E-03267CB271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DABC440-42B3-711E-E9B8-E19F32B6E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Si hablamos ahora de Gobernanza….</a:t>
            </a:r>
          </a:p>
          <a:p>
            <a:endParaRPr lang="es-ES" b="1" dirty="0"/>
          </a:p>
          <a:p>
            <a:r>
              <a:rPr lang="es-ES" b="1" dirty="0"/>
              <a:t>Definir la gobernanza es complicado y no hay una definición única pero podemos entenderla como:</a:t>
            </a:r>
          </a:p>
          <a:p>
            <a:endParaRPr lang="es-ES" b="1" dirty="0"/>
          </a:p>
          <a:p>
            <a:r>
              <a:rPr lang="es-ES" b="1" dirty="0"/>
              <a:t>🟦 ¿Qué es la Gobernanza de Datos?</a:t>
            </a:r>
          </a:p>
          <a:p>
            <a:r>
              <a:rPr lang="es-ES" b="1" dirty="0"/>
              <a:t>La gobernanza de datos</a:t>
            </a:r>
            <a:r>
              <a:rPr lang="es-ES" dirty="0"/>
              <a:t> es el conjunto de políticas, procesos y herramientas que aseguran que los datos de una organización sean </a:t>
            </a:r>
            <a:r>
              <a:rPr lang="es-ES" b="1" dirty="0"/>
              <a:t>accesibles, seguros, confiables y estén bien gestionados</a:t>
            </a:r>
            <a:r>
              <a:rPr lang="es-ES" dirty="0"/>
              <a:t> durante todo su ciclo de vida.</a:t>
            </a:r>
          </a:p>
          <a:p>
            <a:endParaRPr lang="es-ES" b="1" dirty="0"/>
          </a:p>
          <a:p>
            <a:r>
              <a:rPr lang="es-ES" b="1" dirty="0"/>
              <a:t>🎯Los Objetivos clave de la Gobernanza de Datos</a:t>
            </a:r>
          </a:p>
          <a:p>
            <a:r>
              <a:rPr lang="es-ES" dirty="0"/>
              <a:t>✅ </a:t>
            </a:r>
            <a:r>
              <a:rPr lang="es-ES" b="1" dirty="0"/>
              <a:t>Control de acceso</a:t>
            </a:r>
            <a:r>
              <a:rPr lang="es-ES" dirty="0"/>
              <a:t> → Asegurar que cada usuario vea solo lo que debe 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✅ </a:t>
            </a:r>
            <a:r>
              <a:rPr lang="es-ES" b="1" dirty="0"/>
              <a:t>Clasificación datos sensibles</a:t>
            </a:r>
            <a:r>
              <a:rPr lang="es-ES" dirty="0"/>
              <a:t>→ Identificar y categorizar los datos según su nivel de sensibilidad (como PII, financieros, confidenciales) para aplicar políticas de acceso adecuadas sin bloquear innecesariamente su uso.</a:t>
            </a:r>
          </a:p>
          <a:p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Seguridad y cumplimiento</a:t>
            </a:r>
            <a:r>
              <a:rPr lang="es-ES" dirty="0"/>
              <a:t> → Proteger datos sensibles (como PII) y cumplir con normativas (GDPR, HIPAA...)</a:t>
            </a:r>
            <a:br>
              <a:rPr lang="es-ES" dirty="0"/>
            </a:br>
            <a:r>
              <a:rPr lang="es-ES" b="1" dirty="0"/>
              <a:t>✅ Visibilidad y control sobre entornos distribuidos </a:t>
            </a:r>
            <a:r>
              <a:rPr lang="es-ES" dirty="0"/>
              <a:t>Garantizar seguridad y trazabilidad incluso cuando los datos residen en múltiples plataformas, nubes o catálogos federados.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Calidad y trazabilidad</a:t>
            </a:r>
            <a:r>
              <a:rPr lang="es-ES" dirty="0"/>
              <a:t> → Saber de dónde vienen los datos, cómo se transforman y si son fiables</a:t>
            </a:r>
          </a:p>
          <a:p>
            <a:r>
              <a:rPr lang="es-ES" dirty="0"/>
              <a:t>✅ </a:t>
            </a:r>
            <a:r>
              <a:rPr lang="es-ES" b="1" dirty="0"/>
              <a:t>Catalogación y descubrimiento</a:t>
            </a:r>
            <a:r>
              <a:rPr lang="es-ES" dirty="0"/>
              <a:t> → Facilitar que los usuarios encuentren los datos que necesitan</a:t>
            </a:r>
            <a:br>
              <a:rPr lang="es-ES" dirty="0"/>
            </a:br>
            <a:br>
              <a:rPr lang="es-ES" dirty="0"/>
            </a:br>
            <a:r>
              <a:rPr lang="es-ES" b="1" dirty="0"/>
              <a:t>✅ Versionado y trazabilidad histórica </a:t>
            </a:r>
            <a:r>
              <a:rPr lang="es-ES" dirty="0"/>
              <a:t>Asegurar que los usuarios trabajen siempre con versiones válidas y auditables de los datos, con posibilidad de auditar cambios y recuperar estados anteriores.</a:t>
            </a:r>
          </a:p>
          <a:p>
            <a:r>
              <a:rPr lang="es-ES" dirty="0"/>
              <a:t>✅ </a:t>
            </a:r>
            <a:r>
              <a:rPr lang="es-ES" b="1" dirty="0"/>
              <a:t>Consistencia en definiciones</a:t>
            </a:r>
            <a:r>
              <a:rPr lang="es-ES" dirty="0"/>
              <a:t> → Alinear términos clave y métricas en toda la organización</a:t>
            </a:r>
          </a:p>
          <a:p>
            <a:endParaRPr lang="es-ES" dirty="0"/>
          </a:p>
          <a:p>
            <a:r>
              <a:rPr lang="es-ES" b="1" dirty="0"/>
              <a:t>🧠 Frase de resumen</a:t>
            </a:r>
          </a:p>
          <a:p>
            <a:r>
              <a:rPr lang="es-ES" b="1" dirty="0"/>
              <a:t>Gobernar datos no es solo protegerlos, es también hacerlos utilizables con confianza.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541216-FC33-B8CF-C987-BF84D07F2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52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err="1"/>
              <a:t>Databricks</a:t>
            </a:r>
            <a:r>
              <a:rPr lang="es-ES" b="1" dirty="0"/>
              <a:t> explica que UC es capaz de ofrecer gestión en estas </a:t>
            </a:r>
            <a:r>
              <a:rPr lang="es-ES" b="1" dirty="0" err="1"/>
              <a:t>areas</a:t>
            </a:r>
            <a:br>
              <a:rPr lang="es-ES" b="1" dirty="0"/>
            </a:br>
            <a:endParaRPr lang="es-ES" b="1" dirty="0"/>
          </a:p>
          <a:p>
            <a:r>
              <a:rPr lang="es-ES" b="1" dirty="0"/>
              <a:t>1. 🔐 Access </a:t>
            </a:r>
            <a:r>
              <a:rPr lang="es-ES" b="1" dirty="0" err="1"/>
              <a:t>Controls</a:t>
            </a:r>
            <a:r>
              <a:rPr lang="es-ES" b="1" dirty="0"/>
              <a:t> (Controles de acceso)</a:t>
            </a:r>
          </a:p>
          <a:p>
            <a:r>
              <a:rPr lang="es-ES" dirty="0"/>
              <a:t>Permite definir y aplicar </a:t>
            </a:r>
            <a:r>
              <a:rPr lang="es-ES" b="1" dirty="0"/>
              <a:t>quién puede ver o modificar qué</a:t>
            </a:r>
            <a:r>
              <a:rPr lang="es-ES" dirty="0"/>
              <a:t>, desde catálogos y esquemas hasta columnas concretas.</a:t>
            </a:r>
          </a:p>
          <a:p>
            <a:r>
              <a:rPr lang="es-ES" dirty="0"/>
              <a:t>Se basa en </a:t>
            </a:r>
            <a:r>
              <a:rPr lang="es-ES" b="1" dirty="0" err="1"/>
              <a:t>ACLs</a:t>
            </a:r>
            <a:r>
              <a:rPr lang="es-ES" dirty="0"/>
              <a:t> (Listas de Control de Acceso) y soporta nivel </a:t>
            </a:r>
            <a:r>
              <a:rPr lang="es-ES" b="1" dirty="0"/>
              <a:t>tabla, vista, función, columna</a:t>
            </a:r>
            <a:r>
              <a:rPr lang="es-ES" dirty="0"/>
              <a:t>.</a:t>
            </a:r>
          </a:p>
          <a:p>
            <a:r>
              <a:rPr lang="es-ES" dirty="0"/>
              <a:t>Compatible con RBAC (roles/grupos) y SCIM.</a:t>
            </a:r>
          </a:p>
          <a:p>
            <a:endParaRPr lang="es-ES" dirty="0"/>
          </a:p>
          <a:p>
            <a:r>
              <a:rPr lang="es-ES" b="1" dirty="0"/>
              <a:t>2. 🔗 </a:t>
            </a:r>
            <a:r>
              <a:rPr lang="es-ES" b="1" dirty="0" err="1"/>
              <a:t>Lineage</a:t>
            </a:r>
            <a:r>
              <a:rPr lang="es-ES" b="1" dirty="0"/>
              <a:t> (Linaje de datos)</a:t>
            </a:r>
          </a:p>
          <a:p>
            <a:r>
              <a:rPr lang="es-ES" dirty="0"/>
              <a:t>Rastrea automáticamente el </a:t>
            </a:r>
            <a:r>
              <a:rPr lang="es-ES" b="1" dirty="0"/>
              <a:t>origen y transformación</a:t>
            </a:r>
            <a:r>
              <a:rPr lang="es-ES" dirty="0"/>
              <a:t> de los datos:</a:t>
            </a:r>
          </a:p>
          <a:p>
            <a:r>
              <a:rPr lang="es-ES" dirty="0"/>
              <a:t>Desde los notebooks y </a:t>
            </a:r>
            <a:r>
              <a:rPr lang="es-ES" dirty="0" err="1"/>
              <a:t>jobs</a:t>
            </a:r>
            <a:r>
              <a:rPr lang="es-ES" dirty="0"/>
              <a:t> que los generan</a:t>
            </a:r>
          </a:p>
          <a:p>
            <a:r>
              <a:rPr lang="es-ES" dirty="0"/>
              <a:t>Hasta los </a:t>
            </a:r>
            <a:r>
              <a:rPr lang="es-ES" dirty="0" err="1"/>
              <a:t>dashboards</a:t>
            </a:r>
            <a:r>
              <a:rPr lang="es-ES" dirty="0"/>
              <a:t> o usuarios que los consumen</a:t>
            </a:r>
          </a:p>
          <a:p>
            <a:r>
              <a:rPr lang="es-ES" dirty="0"/>
              <a:t>Aplica tanto a </a:t>
            </a:r>
            <a:r>
              <a:rPr lang="es-ES" b="1" dirty="0"/>
              <a:t>tablas como columnas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3. 🔍 Discovery (Descubrimiento)</a:t>
            </a:r>
          </a:p>
          <a:p>
            <a:r>
              <a:rPr lang="es-ES" dirty="0"/>
              <a:t>Permite que los usuarios encuentren rápidamente los datos disponibles a través de:</a:t>
            </a:r>
          </a:p>
          <a:p>
            <a:r>
              <a:rPr lang="es-ES" dirty="0"/>
              <a:t>Exploradores tipo Data Explorer</a:t>
            </a:r>
          </a:p>
          <a:p>
            <a:r>
              <a:rPr lang="es-ES" dirty="0"/>
              <a:t>Etiquetas (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</a:t>
            </a:r>
            <a:r>
              <a:rPr lang="es-ES" dirty="0"/>
              <a:t>) y comentarios (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COMMENT ON</a:t>
            </a:r>
            <a:r>
              <a:rPr lang="es-ES" dirty="0"/>
              <a:t>)</a:t>
            </a:r>
          </a:p>
          <a:p>
            <a:r>
              <a:rPr lang="es-ES" dirty="0"/>
              <a:t>Clasificación por dominios/catálogos/esquemas</a:t>
            </a:r>
          </a:p>
          <a:p>
            <a:endParaRPr lang="es-ES" dirty="0"/>
          </a:p>
          <a:p>
            <a:r>
              <a:rPr lang="es-ES" b="1" dirty="0"/>
              <a:t>4. 📊 </a:t>
            </a:r>
            <a:r>
              <a:rPr lang="es-ES" b="1" dirty="0" err="1"/>
              <a:t>Monitoring</a:t>
            </a:r>
            <a:r>
              <a:rPr lang="es-ES" b="1" dirty="0"/>
              <a:t> (Monitorización)</a:t>
            </a:r>
          </a:p>
          <a:p>
            <a:r>
              <a:rPr lang="es-ES" dirty="0"/>
              <a:t>Supervisión de uso de datos y comportamiento:</a:t>
            </a:r>
          </a:p>
          <a:p>
            <a:r>
              <a:rPr lang="es-ES" dirty="0"/>
              <a:t>Consultas ejecutadas</a:t>
            </a:r>
          </a:p>
          <a:p>
            <a:r>
              <a:rPr lang="es-ES" dirty="0"/>
              <a:t>Tiempo de ejecución</a:t>
            </a:r>
          </a:p>
          <a:p>
            <a:r>
              <a:rPr lang="es-ES" dirty="0"/>
              <a:t>Cargas de trabajo sobre cada tabla</a:t>
            </a:r>
          </a:p>
          <a:p>
            <a:endParaRPr lang="es-ES" dirty="0"/>
          </a:p>
          <a:p>
            <a:r>
              <a:rPr lang="es-ES" b="1" dirty="0"/>
              <a:t>5. 📁 </a:t>
            </a:r>
            <a:r>
              <a:rPr lang="es-ES" b="1" dirty="0" err="1"/>
              <a:t>Auditing</a:t>
            </a:r>
            <a:r>
              <a:rPr lang="es-ES" b="1" dirty="0"/>
              <a:t> (Auditoría)</a:t>
            </a:r>
          </a:p>
          <a:p>
            <a:r>
              <a:rPr lang="es-ES" dirty="0"/>
              <a:t>Registro detallado y persistente de todas las acciones sobre los datos:</a:t>
            </a:r>
          </a:p>
          <a:p>
            <a:r>
              <a:rPr lang="es-ES" dirty="0"/>
              <a:t>¿Quién accedió a qué, cuándo y cómo?</a:t>
            </a:r>
          </a:p>
          <a:p>
            <a:r>
              <a:rPr lang="es-ES" dirty="0"/>
              <a:t>¿Se modificó un esquema o una tabla?</a:t>
            </a:r>
          </a:p>
          <a:p>
            <a:r>
              <a:rPr lang="es-ES" dirty="0"/>
              <a:t>Crucial para cumplimiento normativo (GDPR, HIPAA…)</a:t>
            </a:r>
          </a:p>
          <a:p>
            <a:endParaRPr lang="es-ES" dirty="0"/>
          </a:p>
          <a:p>
            <a:r>
              <a:rPr lang="es-ES" b="1" dirty="0"/>
              <a:t>6. 🤝 </a:t>
            </a:r>
            <a:r>
              <a:rPr lang="es-ES" b="1" dirty="0" err="1"/>
              <a:t>Sharing</a:t>
            </a:r>
            <a:r>
              <a:rPr lang="es-ES" b="1" dirty="0"/>
              <a:t> (Compartición de datos)</a:t>
            </a:r>
          </a:p>
          <a:p>
            <a:r>
              <a:rPr lang="es-ES" dirty="0"/>
              <a:t>Gestión segura y gobernada del </a:t>
            </a:r>
            <a:r>
              <a:rPr lang="es-ES" b="1" dirty="0"/>
              <a:t>intercambio de datos entre entornos o empresas</a:t>
            </a:r>
            <a:r>
              <a:rPr lang="es-ES" dirty="0"/>
              <a:t>:</a:t>
            </a:r>
          </a:p>
          <a:p>
            <a:r>
              <a:rPr lang="es-ES" dirty="0"/>
              <a:t>Unity </a:t>
            </a:r>
            <a:r>
              <a:rPr lang="es-ES" dirty="0" err="1"/>
              <a:t>Catalog</a:t>
            </a:r>
            <a:r>
              <a:rPr lang="es-ES" dirty="0"/>
              <a:t> permite compartir datos entre </a:t>
            </a:r>
            <a:r>
              <a:rPr lang="es-ES" dirty="0" err="1"/>
              <a:t>workspaces</a:t>
            </a:r>
            <a:endParaRPr lang="es-ES" dirty="0"/>
          </a:p>
          <a:p>
            <a:r>
              <a:rPr lang="es-ES" dirty="0"/>
              <a:t>También soporta </a:t>
            </a:r>
            <a:r>
              <a:rPr lang="es-ES" b="1" dirty="0"/>
              <a:t>Delta </a:t>
            </a:r>
            <a:r>
              <a:rPr lang="es-ES" b="1" dirty="0" err="1"/>
              <a:t>Sharing</a:t>
            </a:r>
            <a:r>
              <a:rPr lang="es-ES" dirty="0"/>
              <a:t> para compartir </a:t>
            </a:r>
            <a:r>
              <a:rPr lang="es-ES" dirty="0" err="1"/>
              <a:t>datasets</a:t>
            </a:r>
            <a:r>
              <a:rPr lang="es-ES" dirty="0"/>
              <a:t> externos de forma segura y sin duplicación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90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dirty="0">
                <a:latin typeface="Montserrat" panose="00000500000000000000" pitchFamily="2" charset="0"/>
              </a:rPr>
              <a:t>Comprender la estructura jerárquica de Unity </a:t>
            </a:r>
            <a:r>
              <a:rPr lang="es-ES" sz="1200" b="1" dirty="0" err="1">
                <a:latin typeface="Montserrat" panose="00000500000000000000" pitchFamily="2" charset="0"/>
              </a:rPr>
              <a:t>Catalog</a:t>
            </a:r>
            <a:r>
              <a:rPr lang="es-ES" sz="1200" b="1" dirty="0">
                <a:latin typeface="Montserrat" panose="00000500000000000000" pitchFamily="2" charset="0"/>
              </a:rPr>
              <a:t> es clave para organizar, asegurar y gobernar los datos: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dirty="0">
                <a:latin typeface="Montserrat" panose="00000500000000000000" pitchFamily="2" charset="0"/>
              </a:rPr>
              <a:t>desde el </a:t>
            </a:r>
            <a:r>
              <a:rPr lang="es-ES" sz="1200" b="1" dirty="0">
                <a:latin typeface="Montserrat" panose="00000500000000000000" pitchFamily="2" charset="0"/>
              </a:rPr>
              <a:t>nivel global (catálogo)</a:t>
            </a:r>
            <a:r>
              <a:rPr lang="es-ES" sz="1200" b="0" dirty="0">
                <a:latin typeface="Montserrat" panose="00000500000000000000" pitchFamily="2" charset="0"/>
              </a:rPr>
              <a:t>, pasando por el </a:t>
            </a:r>
            <a:r>
              <a:rPr lang="es-ES" sz="1200" b="1" dirty="0">
                <a:latin typeface="Montserrat" panose="00000500000000000000" pitchFamily="2" charset="0"/>
              </a:rPr>
              <a:t>espacio de trabajo lógico (</a:t>
            </a:r>
            <a:r>
              <a:rPr lang="es-ES" sz="1200" b="1" dirty="0" err="1">
                <a:latin typeface="Montserrat" panose="00000500000000000000" pitchFamily="2" charset="0"/>
              </a:rPr>
              <a:t>schema</a:t>
            </a:r>
            <a:r>
              <a:rPr lang="es-ES" sz="1200" b="1" dirty="0">
                <a:latin typeface="Montserrat" panose="00000500000000000000" pitchFamily="2" charset="0"/>
              </a:rPr>
              <a:t>)</a:t>
            </a:r>
            <a:r>
              <a:rPr lang="es-ES" sz="1200" b="0" dirty="0">
                <a:latin typeface="Montserrat" panose="00000500000000000000" pitchFamily="2" charset="0"/>
              </a:rPr>
              <a:t>, hasta los objetos concretos donde residen y se consumen los datos (tablas, vistas, volúmenes y funciones).</a:t>
            </a:r>
          </a:p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79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97DD6-C3EF-4EDC-A764-DBBB13B3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B237E-3366-49DC-A5B2-875AB14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3 Rectángulo">
            <a:extLst>
              <a:ext uri="{FF2B5EF4-FFF2-40B4-BE49-F238E27FC236}">
                <a16:creationId xmlns:a16="http://schemas.microsoft.com/office/drawing/2014/main" id="{D6C32259-CF4F-40D9-87EA-B3A647A1591D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3E2DF03-2CE7-4A9C-A771-591251BBF9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19 Imagen" descr="CESTE blanco estrella roja sin coletilla.png">
            <a:extLst>
              <a:ext uri="{FF2B5EF4-FFF2-40B4-BE49-F238E27FC236}">
                <a16:creationId xmlns:a16="http://schemas.microsoft.com/office/drawing/2014/main" id="{AE4FCCDC-943C-4720-9545-D9B580615F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EA877-320E-4E53-A0C7-FC3A97FF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BCAAD-0433-4C53-959E-D88902C1D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96752"/>
            <a:ext cx="386715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5E6915-382E-4217-ACD9-6D013606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C0036AAF-5A53-4151-90BE-48F07F7AB8C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0E4B335-D332-4E06-AE4D-5E17D86033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19 Imagen" descr="CESTE blanco estrella roja sin coletilla.png">
            <a:extLst>
              <a:ext uri="{FF2B5EF4-FFF2-40B4-BE49-F238E27FC236}">
                <a16:creationId xmlns:a16="http://schemas.microsoft.com/office/drawing/2014/main" id="{13C02505-FECE-4A29-9F34-42CD3910D9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4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EDE8-238D-431B-9E02-ECEA5C50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54359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FC885-D21E-4C6F-92A4-7DF46EB7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152748"/>
            <a:ext cx="3868737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430F69-62A4-47BE-B8E1-BDB77F91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976660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36B7D7-2137-443B-B8F2-2827DBA75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152748"/>
            <a:ext cx="3887788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41CAA0-A338-4726-AD36-E9CAB2E32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76660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13 Rectángulo">
            <a:extLst>
              <a:ext uri="{FF2B5EF4-FFF2-40B4-BE49-F238E27FC236}">
                <a16:creationId xmlns:a16="http://schemas.microsoft.com/office/drawing/2014/main" id="{CADFFFF2-D07E-48B3-B746-4C1E4E0D3EE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926C383A-DA23-4774-90AB-96458016A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9 Imagen" descr="CESTE blanco estrella roja sin coletilla.png">
            <a:extLst>
              <a:ext uri="{FF2B5EF4-FFF2-40B4-BE49-F238E27FC236}">
                <a16:creationId xmlns:a16="http://schemas.microsoft.com/office/drawing/2014/main" id="{372DB351-4074-41B1-8D78-45083290FC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33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6F0CB5-4C9C-47CC-9AC6-73C1D182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939DD-6314-46C2-B153-796562A4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724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mujer en frente de laptop&#10;&#10;Descripción generada automáticamente">
            <a:extLst>
              <a:ext uri="{FF2B5EF4-FFF2-40B4-BE49-F238E27FC236}">
                <a16:creationId xmlns:a16="http://schemas.microsoft.com/office/drawing/2014/main" id="{1B2DE7D5-11AB-4593-8E63-D175747460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9979"/>
          <a:stretch/>
        </p:blipFill>
        <p:spPr>
          <a:xfrm>
            <a:off x="0" y="-20033"/>
            <a:ext cx="9144000" cy="6905417"/>
          </a:xfrm>
          <a:prstGeom prst="rect">
            <a:avLst/>
          </a:prstGeom>
        </p:spPr>
      </p:pic>
      <p:sp>
        <p:nvSpPr>
          <p:cNvPr id="5" name="12 Rectángulo">
            <a:extLst>
              <a:ext uri="{FF2B5EF4-FFF2-40B4-BE49-F238E27FC236}">
                <a16:creationId xmlns:a16="http://schemas.microsoft.com/office/drawing/2014/main" id="{16DA3BB4-B192-47D7-B785-553D283516FF}"/>
              </a:ext>
            </a:extLst>
          </p:cNvPr>
          <p:cNvSpPr/>
          <p:nvPr/>
        </p:nvSpPr>
        <p:spPr>
          <a:xfrm>
            <a:off x="1282604" y="519466"/>
            <a:ext cx="3816424" cy="2549494"/>
          </a:xfrm>
          <a:prstGeom prst="rect">
            <a:avLst/>
          </a:prstGeom>
          <a:solidFill>
            <a:srgbClr val="003594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39E4FC8-D959-4548-BC2D-FFB66F30D630}"/>
              </a:ext>
            </a:extLst>
          </p:cNvPr>
          <p:cNvGrpSpPr/>
          <p:nvPr/>
        </p:nvGrpSpPr>
        <p:grpSpPr>
          <a:xfrm>
            <a:off x="1358758" y="1068907"/>
            <a:ext cx="4365370" cy="1915534"/>
            <a:chOff x="560503" y="937402"/>
            <a:chExt cx="4365370" cy="1915534"/>
          </a:xfrm>
        </p:grpSpPr>
        <p:sp>
          <p:nvSpPr>
            <p:cNvPr id="7" name="1 Título">
              <a:extLst>
                <a:ext uri="{FF2B5EF4-FFF2-40B4-BE49-F238E27FC236}">
                  <a16:creationId xmlns:a16="http://schemas.microsoft.com/office/drawing/2014/main" id="{69E1C32A-6BA1-4445-86AA-71F7AA0808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937402"/>
              <a:ext cx="4365370" cy="58196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>
                <a:defRPr sz="36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CESTE</a:t>
              </a:r>
            </a:p>
          </p:txBody>
        </p:sp>
        <p:sp>
          <p:nvSpPr>
            <p:cNvPr id="8" name="2 Subtítulo">
              <a:extLst>
                <a:ext uri="{FF2B5EF4-FFF2-40B4-BE49-F238E27FC236}">
                  <a16:creationId xmlns:a16="http://schemas.microsoft.com/office/drawing/2014/main" id="{52C02F8F-E868-4CC8-9231-CE3B8698C2E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2383459"/>
              <a:ext cx="4365370" cy="46947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>
                <a:buNone/>
                <a:defRPr sz="2000" baseline="0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  <a:lvl2pPr marL="457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2pPr>
              <a:lvl3pPr marL="914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3pPr>
              <a:lvl4pPr marL="1371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4pPr>
              <a:lvl5pPr marL="18288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5pPr>
              <a:lvl6pPr marL="22860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6pPr>
              <a:lvl7pPr marL="2743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7pPr>
              <a:lvl8pPr marL="3200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8pPr>
              <a:lvl9pPr marL="3657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Arial" pitchFamily="34" charset="0"/>
                </a:rPr>
                <a:t>Zaragoza (España)</a:t>
              </a:r>
            </a:p>
          </p:txBody>
        </p:sp>
        <p:sp>
          <p:nvSpPr>
            <p:cNvPr id="9" name="1 Título">
              <a:extLst>
                <a:ext uri="{FF2B5EF4-FFF2-40B4-BE49-F238E27FC236}">
                  <a16:creationId xmlns:a16="http://schemas.microsoft.com/office/drawing/2014/main" id="{FFCCC8ED-BFDD-40C2-9384-6051B135D31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1087315"/>
              <a:ext cx="3501770" cy="1634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>
                <a:defRPr sz="28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Escuela Internacional de Negocios</a:t>
              </a:r>
            </a:p>
          </p:txBody>
        </p:sp>
      </p:grpSp>
      <p:sp>
        <p:nvSpPr>
          <p:cNvPr id="11" name="7 Rectángulo">
            <a:extLst>
              <a:ext uri="{FF2B5EF4-FFF2-40B4-BE49-F238E27FC236}">
                <a16:creationId xmlns:a16="http://schemas.microsoft.com/office/drawing/2014/main" id="{EA4F64AD-90F0-48AB-9FF8-1C33D6875C8F}"/>
              </a:ext>
            </a:extLst>
          </p:cNvPr>
          <p:cNvSpPr/>
          <p:nvPr/>
        </p:nvSpPr>
        <p:spPr>
          <a:xfrm>
            <a:off x="895446" y="6682676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29C61ABE-ECA3-4141-A971-81B9DEAA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130" y="6582971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7 Rectángulo">
            <a:extLst>
              <a:ext uri="{FF2B5EF4-FFF2-40B4-BE49-F238E27FC236}">
                <a16:creationId xmlns:a16="http://schemas.microsoft.com/office/drawing/2014/main" id="{AA627398-F4D7-4381-808D-80D5F1F3EB48}"/>
              </a:ext>
            </a:extLst>
          </p:cNvPr>
          <p:cNvSpPr/>
          <p:nvPr/>
        </p:nvSpPr>
        <p:spPr>
          <a:xfrm>
            <a:off x="0" y="-14102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0A8F8B0D-2FAA-485C-9D78-273EB1B0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7238" y="-316515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EC902A68-A05E-4C30-9FDE-A0B9A7E87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08" y="614880"/>
            <a:ext cx="1512664" cy="7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84C62-5313-0C52-6805-7A9FAFB9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6D4FDD-CD25-472E-D91B-A35BE5FAD8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Un objetivo importante de las compañías es:</a:t>
            </a:r>
          </a:p>
          <a:p>
            <a:endParaRPr lang="es-ES" dirty="0"/>
          </a:p>
          <a:p>
            <a:r>
              <a:rPr lang="es-ES" dirty="0"/>
              <a:t>“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Metadata</a:t>
            </a:r>
            <a:r>
              <a:rPr lang="es-ES" dirty="0"/>
              <a:t> </a:t>
            </a:r>
            <a:r>
              <a:rPr lang="es-ES" dirty="0" err="1"/>
              <a:t>Actionable</a:t>
            </a:r>
            <a:r>
              <a:rPr lang="es-ES" dirty="0"/>
              <a:t>”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1AD1F7B-2E31-9681-74DB-C4CF8126B8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500883"/>
            <a:ext cx="3867150" cy="17435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F573C3D-34CC-3A35-C569-2A32F3049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9983" y="1510783"/>
            <a:ext cx="10057655" cy="41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4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7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833047" y="5507940"/>
            <a:ext cx="147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www.ceste.es</a:t>
            </a:r>
          </a:p>
        </p:txBody>
      </p:sp>
      <p:pic>
        <p:nvPicPr>
          <p:cNvPr id="12" name="11 Imagen" descr="CESTE blanco estrella roj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4000" y="2348880"/>
            <a:ext cx="3816424" cy="1825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81FDB-332D-FDBA-F0A1-4F73A130B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41FE4EC-D6FC-BA9E-BA8F-23D14C64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Montserrat" panose="00000500000000000000" pitchFamily="2" charset="0"/>
              </a:rPr>
              <a:t>Indice</a:t>
            </a:r>
            <a:r>
              <a:rPr lang="es-ES" dirty="0">
                <a:latin typeface="Montserrat" panose="00000500000000000000" pitchFamily="2" charset="0"/>
              </a:rPr>
              <a:t> de la Sesión 2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7D9A56-9108-B211-0757-4E0E49E75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6"/>
            <a:ext cx="7886700" cy="468052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Presentación PowerPoint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¿Qué es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Claves de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¿Qué entendemos por Gobernanza?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 desde la perspectiva de Gobernanza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Repaso de objetos de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Notebook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r>
              <a:rPr lang="es-ES" sz="1400" dirty="0">
                <a:latin typeface="Montserrat" panose="00000500000000000000" pitchFamily="2" charset="0"/>
              </a:rPr>
              <a:t>: Foco en Seguridad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Control de Accesos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Control y tipo de Permiso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Funciones de ocultación y enmascaramiento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 err="1">
                <a:latin typeface="Montserrat" panose="00000500000000000000" pitchFamily="2" charset="0"/>
              </a:rPr>
              <a:t>Roleplay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16403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65239-C5AA-9936-2A64-C1AF98167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CA42802-BC79-E26E-F940-B9FC1BDD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Montserrat" panose="00000500000000000000" pitchFamily="2" charset="0"/>
              </a:rPr>
              <a:t>Indice</a:t>
            </a:r>
            <a:r>
              <a:rPr lang="es-ES" dirty="0">
                <a:latin typeface="Montserrat" panose="00000500000000000000" pitchFamily="2" charset="0"/>
              </a:rPr>
              <a:t> de la Sesión 3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FA5AF9-34E2-BA79-E638-5B33DCC1E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6"/>
            <a:ext cx="7886700" cy="468052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Presentación PowerPoint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Data </a:t>
            </a:r>
            <a:r>
              <a:rPr lang="es-ES" sz="1400" dirty="0" err="1">
                <a:latin typeface="Montserrat" panose="00000500000000000000" pitchFamily="2" charset="0"/>
              </a:rPr>
              <a:t>Lineage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Data </a:t>
            </a:r>
            <a:r>
              <a:rPr lang="es-ES" sz="1400" dirty="0" err="1">
                <a:latin typeface="Montserrat" panose="00000500000000000000" pitchFamily="2" charset="0"/>
              </a:rPr>
              <a:t>Sharing</a:t>
            </a:r>
            <a:r>
              <a:rPr lang="es-ES" sz="1400" dirty="0">
                <a:latin typeface="Montserrat" panose="00000500000000000000" pitchFamily="2" charset="0"/>
              </a:rPr>
              <a:t> and </a:t>
            </a:r>
            <a:r>
              <a:rPr lang="es-ES" sz="1400" dirty="0" err="1">
                <a:latin typeface="Montserrat" panose="00000500000000000000" pitchFamily="2" charset="0"/>
              </a:rPr>
              <a:t>Collaboration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TOP preguntas Auditoria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Tablas de sistema y control de costes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Uso de Genie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Notebook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r>
              <a:rPr lang="es-ES" sz="1400" dirty="0">
                <a:latin typeface="Montserrat" panose="00000500000000000000" pitchFamily="2" charset="0"/>
              </a:rPr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Aplicación de todo lo visto sobre el entorno desarrollado en la sesión1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 err="1">
                <a:latin typeface="Montserrat" panose="00000500000000000000" pitchFamily="2" charset="0"/>
              </a:rPr>
              <a:t>Dashboard</a:t>
            </a:r>
            <a:r>
              <a:rPr lang="es-ES" sz="1400" dirty="0">
                <a:latin typeface="Montserrat" panose="00000500000000000000" pitchFamily="2" charset="0"/>
              </a:rPr>
              <a:t> de Costes</a:t>
            </a:r>
          </a:p>
          <a:p>
            <a:pPr marL="1257300" lvl="2" indent="-342900">
              <a:buFont typeface="+mj-lt"/>
              <a:buAutoNum type="arabicPeriod"/>
            </a:pP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02527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30D9C47-C0B8-5576-6621-2E91145DC431}"/>
              </a:ext>
            </a:extLst>
          </p:cNvPr>
          <p:cNvSpPr txBox="1"/>
          <p:nvPr/>
        </p:nvSpPr>
        <p:spPr>
          <a:xfrm>
            <a:off x="2483768" y="2537901"/>
            <a:ext cx="4176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Montserrat" panose="00000500000000000000" pitchFamily="2" charset="0"/>
              </a:rPr>
              <a:t>UNITY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  <a:latin typeface="Montserrat" panose="00000500000000000000" pitchFamily="2" charset="0"/>
              </a:rPr>
              <a:t>CATALOG</a:t>
            </a:r>
          </a:p>
        </p:txBody>
      </p:sp>
    </p:spTree>
    <p:extLst>
      <p:ext uri="{BB962C8B-B14F-4D97-AF65-F5344CB8AC3E}">
        <p14:creationId xmlns:p14="http://schemas.microsoft.com/office/powerpoint/2010/main" val="412129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>
            <a:extLst>
              <a:ext uri="{FF2B5EF4-FFF2-40B4-BE49-F238E27FC236}">
                <a16:creationId xmlns:a16="http://schemas.microsoft.com/office/drawing/2014/main" id="{48E6F61C-6EBA-6A95-52D6-FC84EE2B6427}"/>
              </a:ext>
            </a:extLst>
          </p:cNvPr>
          <p:cNvGrpSpPr/>
          <p:nvPr/>
        </p:nvGrpSpPr>
        <p:grpSpPr>
          <a:xfrm>
            <a:off x="419378" y="1124744"/>
            <a:ext cx="8373386" cy="3168352"/>
            <a:chOff x="419378" y="1124744"/>
            <a:chExt cx="8373386" cy="3168352"/>
          </a:xfrm>
        </p:grpSpPr>
        <p:sp>
          <p:nvSpPr>
            <p:cNvPr id="6" name="Trapecio 5">
              <a:extLst>
                <a:ext uri="{FF2B5EF4-FFF2-40B4-BE49-F238E27FC236}">
                  <a16:creationId xmlns:a16="http://schemas.microsoft.com/office/drawing/2014/main" id="{67BA6D96-C62B-BEBB-AAFD-6638BBF55B9A}"/>
                </a:ext>
              </a:extLst>
            </p:cNvPr>
            <p:cNvSpPr/>
            <p:nvPr/>
          </p:nvSpPr>
          <p:spPr>
            <a:xfrm rot="5400000">
              <a:off x="1247470" y="1052736"/>
              <a:ext cx="2808312" cy="3384376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lumMod val="50000"/>
                    <a:tint val="66000"/>
                    <a:satMod val="160000"/>
                  </a:schemeClr>
                </a:gs>
                <a:gs pos="50000">
                  <a:schemeClr val="accent1">
                    <a:lumMod val="50000"/>
                    <a:tint val="44500"/>
                    <a:satMod val="160000"/>
                  </a:schemeClr>
                </a:gs>
                <a:gs pos="100000">
                  <a:schemeClr val="accent1">
                    <a:lumMod val="50000"/>
                    <a:tint val="23500"/>
                    <a:satMod val="1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A69F5C17-5CB4-1030-CE93-9F9D1C12A546}"/>
                </a:ext>
              </a:extLst>
            </p:cNvPr>
            <p:cNvSpPr/>
            <p:nvPr/>
          </p:nvSpPr>
          <p:spPr>
            <a:xfrm>
              <a:off x="419378" y="1124744"/>
              <a:ext cx="1368152" cy="316835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Trapecio 6">
              <a:extLst>
                <a:ext uri="{FF2B5EF4-FFF2-40B4-BE49-F238E27FC236}">
                  <a16:creationId xmlns:a16="http://schemas.microsoft.com/office/drawing/2014/main" id="{EDA760EA-4913-77A5-8736-64C4B30612B4}"/>
                </a:ext>
              </a:extLst>
            </p:cNvPr>
            <p:cNvSpPr/>
            <p:nvPr/>
          </p:nvSpPr>
          <p:spPr>
            <a:xfrm rot="16200000">
              <a:off x="4631846" y="1052736"/>
              <a:ext cx="2808312" cy="3384376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lumMod val="50000"/>
                    <a:tint val="66000"/>
                    <a:satMod val="160000"/>
                  </a:schemeClr>
                </a:gs>
                <a:gs pos="50000">
                  <a:schemeClr val="accent1">
                    <a:lumMod val="50000"/>
                    <a:tint val="44500"/>
                    <a:satMod val="160000"/>
                  </a:schemeClr>
                </a:gs>
                <a:gs pos="100000">
                  <a:schemeClr val="accent1">
                    <a:lumMod val="5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914BD114-6878-E17B-2AD3-9D227B4785B8}"/>
                </a:ext>
              </a:extLst>
            </p:cNvPr>
            <p:cNvSpPr/>
            <p:nvPr/>
          </p:nvSpPr>
          <p:spPr>
            <a:xfrm>
              <a:off x="2759638" y="1628800"/>
              <a:ext cx="3312368" cy="2340260"/>
            </a:xfrm>
            <a:prstGeom prst="roundRect">
              <a:avLst>
                <a:gd name="adj" fmla="val 13247"/>
              </a:avLst>
            </a:pr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UNITY CATALOG</a:t>
              </a:r>
            </a:p>
          </p:txBody>
        </p:sp>
        <p:pic>
          <p:nvPicPr>
            <p:cNvPr id="10" name="Gráfico 9" descr="Usuario con relleno sólido">
              <a:extLst>
                <a:ext uri="{FF2B5EF4-FFF2-40B4-BE49-F238E27FC236}">
                  <a16:creationId xmlns:a16="http://schemas.microsoft.com/office/drawing/2014/main" id="{7F0BE224-DAAD-9060-8339-BDEFBF342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2164" y="1196752"/>
              <a:ext cx="628748" cy="628748"/>
            </a:xfrm>
            <a:prstGeom prst="rect">
              <a:avLst/>
            </a:prstGeom>
          </p:spPr>
        </p:pic>
        <p:pic>
          <p:nvPicPr>
            <p:cNvPr id="11" name="Gráfico 10" descr="Usuario con relleno sólido">
              <a:extLst>
                <a:ext uri="{FF2B5EF4-FFF2-40B4-BE49-F238E27FC236}">
                  <a16:creationId xmlns:a16="http://schemas.microsoft.com/office/drawing/2014/main" id="{A995CC66-85DD-0E45-6574-00DC00DAE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2164" y="2132856"/>
              <a:ext cx="628748" cy="628748"/>
            </a:xfrm>
            <a:prstGeom prst="rect">
              <a:avLst/>
            </a:prstGeom>
          </p:spPr>
        </p:pic>
        <p:pic>
          <p:nvPicPr>
            <p:cNvPr id="12" name="Gráfico 11" descr="Usuario con relleno sólido">
              <a:extLst>
                <a:ext uri="{FF2B5EF4-FFF2-40B4-BE49-F238E27FC236}">
                  <a16:creationId xmlns:a16="http://schemas.microsoft.com/office/drawing/2014/main" id="{2D2F9EA7-5B02-2112-FAAC-6FCB5ACC7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2164" y="3191095"/>
              <a:ext cx="628748" cy="628748"/>
            </a:xfrm>
            <a:prstGeom prst="rect">
              <a:avLst/>
            </a:prstGeom>
          </p:spPr>
        </p:pic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BD215386-F474-FA1F-AB86-88477331ABAA}"/>
                </a:ext>
              </a:extLst>
            </p:cNvPr>
            <p:cNvSpPr/>
            <p:nvPr/>
          </p:nvSpPr>
          <p:spPr>
            <a:xfrm>
              <a:off x="7164288" y="1124744"/>
              <a:ext cx="1368152" cy="316835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ADC6D66-90CD-FB16-9CB5-9DDB06FA3B0C}"/>
                </a:ext>
              </a:extLst>
            </p:cNvPr>
            <p:cNvSpPr txBox="1"/>
            <p:nvPr/>
          </p:nvSpPr>
          <p:spPr>
            <a:xfrm>
              <a:off x="7458923" y="1509530"/>
              <a:ext cx="12864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Lake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B4620D1A-A4E0-C9A6-3D76-5E3931FE91B8}"/>
                </a:ext>
              </a:extLst>
            </p:cNvPr>
            <p:cNvSpPr txBox="1"/>
            <p:nvPr/>
          </p:nvSpPr>
          <p:spPr>
            <a:xfrm>
              <a:off x="567583" y="2717842"/>
              <a:ext cx="13681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Engineer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3991B9D4-757A-DDC5-59A8-B89E30640293}"/>
                </a:ext>
              </a:extLst>
            </p:cNvPr>
            <p:cNvSpPr txBox="1"/>
            <p:nvPr/>
          </p:nvSpPr>
          <p:spPr>
            <a:xfrm>
              <a:off x="529499" y="3794859"/>
              <a:ext cx="13681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</a:t>
              </a:r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Scientist</a:t>
              </a:r>
              <a:endParaRPr lang="es-ES" sz="9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pic>
          <p:nvPicPr>
            <p:cNvPr id="18" name="Imagen 17" descr="Imagen en blanco y negro&#10;&#10;El contenido generado por IA puede ser incorrecto.">
              <a:extLst>
                <a:ext uri="{FF2B5EF4-FFF2-40B4-BE49-F238E27FC236}">
                  <a16:creationId xmlns:a16="http://schemas.microsoft.com/office/drawing/2014/main" id="{669D84B6-F6A6-D4CB-99BD-9F1E1E859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025" y="1981272"/>
              <a:ext cx="312442" cy="312442"/>
            </a:xfrm>
            <a:prstGeom prst="rect">
              <a:avLst/>
            </a:prstGeom>
          </p:spPr>
        </p:pic>
        <p:pic>
          <p:nvPicPr>
            <p:cNvPr id="20" name="Imagen 19" descr="Imagen que contiene muebles&#10;&#10;El contenido generado por IA puede ser incorrecto.">
              <a:extLst>
                <a:ext uri="{FF2B5EF4-FFF2-40B4-BE49-F238E27FC236}">
                  <a16:creationId xmlns:a16="http://schemas.microsoft.com/office/drawing/2014/main" id="{594D3727-4F5D-98F1-791B-8D7DA5809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9535" y="1223265"/>
              <a:ext cx="316228" cy="316228"/>
            </a:xfrm>
            <a:prstGeom prst="rect">
              <a:avLst/>
            </a:prstGeom>
          </p:spPr>
        </p:pic>
        <p:pic>
          <p:nvPicPr>
            <p:cNvPr id="22" name="Imagen 21" descr="Forma&#10;&#10;El contenido generado por IA puede ser incorrecto.">
              <a:extLst>
                <a:ext uri="{FF2B5EF4-FFF2-40B4-BE49-F238E27FC236}">
                  <a16:creationId xmlns:a16="http://schemas.microsoft.com/office/drawing/2014/main" id="{171E5199-E5EF-FE60-32C1-4E368AC49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728" y="3530987"/>
              <a:ext cx="378430" cy="378430"/>
            </a:xfrm>
            <a:prstGeom prst="rect">
              <a:avLst/>
            </a:prstGeom>
          </p:spPr>
        </p:pic>
        <p:pic>
          <p:nvPicPr>
            <p:cNvPr id="24" name="Imagen 23" descr="Imagen que contiene reloj&#10;&#10;El contenido generado por IA puede ser incorrecto.">
              <a:extLst>
                <a:ext uri="{FF2B5EF4-FFF2-40B4-BE49-F238E27FC236}">
                  <a16:creationId xmlns:a16="http://schemas.microsoft.com/office/drawing/2014/main" id="{7BE40A91-F5D0-0CA5-40FB-70ABFEE1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5264" y="2727989"/>
              <a:ext cx="434555" cy="434555"/>
            </a:xfrm>
            <a:prstGeom prst="rect">
              <a:avLst/>
            </a:prstGeom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FF57925-D1F5-F66E-50F0-30DF1A7D3722}"/>
                </a:ext>
              </a:extLst>
            </p:cNvPr>
            <p:cNvSpPr txBox="1"/>
            <p:nvPr/>
          </p:nvSpPr>
          <p:spPr>
            <a:xfrm>
              <a:off x="611169" y="1786608"/>
              <a:ext cx="12864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Analyst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9171CBC4-0112-EF41-E9DA-0AB68F91455A}"/>
                </a:ext>
              </a:extLst>
            </p:cNvPr>
            <p:cNvSpPr txBox="1"/>
            <p:nvPr/>
          </p:nvSpPr>
          <p:spPr>
            <a:xfrm>
              <a:off x="7303681" y="2255980"/>
              <a:ext cx="12864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</a:t>
              </a:r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Warehouse</a:t>
              </a:r>
              <a:endParaRPr lang="es-ES" sz="9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D4BBC0E0-F075-10CA-BB8B-CBE00DBFC2D0}"/>
                </a:ext>
              </a:extLst>
            </p:cNvPr>
            <p:cNvSpPr txBox="1"/>
            <p:nvPr/>
          </p:nvSpPr>
          <p:spPr>
            <a:xfrm>
              <a:off x="7506282" y="3114751"/>
              <a:ext cx="12864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Metadata</a:t>
              </a:r>
              <a:endParaRPr lang="es-ES" sz="9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2A407C4-5677-C529-EEA9-050C8114A17E}"/>
                </a:ext>
              </a:extLst>
            </p:cNvPr>
            <p:cNvSpPr txBox="1"/>
            <p:nvPr/>
          </p:nvSpPr>
          <p:spPr>
            <a:xfrm>
              <a:off x="7430628" y="3882202"/>
              <a:ext cx="1286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ML </a:t>
              </a:r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Models</a:t>
              </a:r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 &amp; </a:t>
              </a:r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Dashboards</a:t>
              </a:r>
              <a:endParaRPr lang="es-ES" sz="9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A0B23B3-9A08-E1D2-C284-0FA06653CEA6}"/>
              </a:ext>
            </a:extLst>
          </p:cNvPr>
          <p:cNvSpPr txBox="1"/>
          <p:nvPr/>
        </p:nvSpPr>
        <p:spPr>
          <a:xfrm>
            <a:off x="899592" y="4797152"/>
            <a:ext cx="741682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Montserrat" panose="00000500000000000000" pitchFamily="2" charset="0"/>
              </a:rPr>
              <a:t>Una primera definición de Unity </a:t>
            </a:r>
            <a:r>
              <a:rPr lang="es-ES" sz="1000" dirty="0" err="1">
                <a:latin typeface="Montserrat" panose="00000500000000000000" pitchFamily="2" charset="0"/>
              </a:rPr>
              <a:t>Catalog</a:t>
            </a:r>
            <a:r>
              <a:rPr lang="es-ES" sz="1000" dirty="0">
                <a:latin typeface="Montserrat" panose="00000500000000000000" pitchFamily="2" charset="0"/>
              </a:rPr>
              <a:t> es que es el ecosistema que propone </a:t>
            </a:r>
            <a:r>
              <a:rPr lang="es-ES" sz="1000" dirty="0" err="1">
                <a:latin typeface="Montserrat" panose="00000500000000000000" pitchFamily="2" charset="0"/>
              </a:rPr>
              <a:t>databricks</a:t>
            </a:r>
            <a:r>
              <a:rPr lang="es-ES" sz="1000" dirty="0">
                <a:latin typeface="Montserrat" panose="00000500000000000000" pitchFamily="2" charset="0"/>
              </a:rPr>
              <a:t> para que se comuniquen las distintas personas y objetos que pueden generarse en un </a:t>
            </a:r>
            <a:r>
              <a:rPr lang="es-ES" sz="1000" dirty="0" err="1">
                <a:latin typeface="Montserrat" panose="00000500000000000000" pitchFamily="2" charset="0"/>
              </a:rPr>
              <a:t>entonorno</a:t>
            </a:r>
            <a:r>
              <a:rPr lang="es-ES" sz="1000" dirty="0">
                <a:latin typeface="Montserrat" panose="00000500000000000000" pitchFamily="2" charset="0"/>
              </a:rPr>
              <a:t> de Datos.</a:t>
            </a:r>
          </a:p>
        </p:txBody>
      </p:sp>
      <p:sp>
        <p:nvSpPr>
          <p:cNvPr id="32" name="Google Shape;303;g35ee5cc475b_0_63">
            <a:extLst>
              <a:ext uri="{FF2B5EF4-FFF2-40B4-BE49-F238E27FC236}">
                <a16:creationId xmlns:a16="http://schemas.microsoft.com/office/drawing/2014/main" id="{77310AF8-FC74-CC58-B0CE-D217AAA1D0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¿Qué es Unity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Catalog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?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6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>
            <a:extLst>
              <a:ext uri="{FF2B5EF4-FFF2-40B4-BE49-F238E27FC236}">
                <a16:creationId xmlns:a16="http://schemas.microsoft.com/office/drawing/2014/main" id="{298DF9B6-9EB1-FE6F-5E3F-B3DE1A24627A}"/>
              </a:ext>
            </a:extLst>
          </p:cNvPr>
          <p:cNvGrpSpPr/>
          <p:nvPr/>
        </p:nvGrpSpPr>
        <p:grpSpPr>
          <a:xfrm>
            <a:off x="449084" y="1556792"/>
            <a:ext cx="8245832" cy="2995259"/>
            <a:chOff x="241328" y="1905671"/>
            <a:chExt cx="8544056" cy="3222444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055D5D2-79A5-BCDF-2122-F8700A9CF140}"/>
                </a:ext>
              </a:extLst>
            </p:cNvPr>
            <p:cNvSpPr/>
            <p:nvPr/>
          </p:nvSpPr>
          <p:spPr>
            <a:xfrm>
              <a:off x="539552" y="3078520"/>
              <a:ext cx="7949545" cy="7920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/>
                <a:t>Unity </a:t>
              </a:r>
              <a:r>
                <a:rPr lang="es-ES" sz="1400" b="1" dirty="0" err="1"/>
                <a:t>Catalog</a:t>
              </a:r>
              <a:endParaRPr lang="es-ES" sz="1400" b="1" dirty="0"/>
            </a:p>
            <a:p>
              <a:pPr algn="ctr"/>
              <a:r>
                <a:rPr lang="es-ES" sz="1400" dirty="0"/>
                <a:t>Un modelo de Gobernanza para datos estructurados y no estructurados + IA</a:t>
              </a: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85130D38-DEFA-7DB9-9A1B-E20C55A27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1024" y="4118142"/>
              <a:ext cx="3414360" cy="1009973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6726BB7-D2C5-688D-6823-4755EF87D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5964" y="4143915"/>
              <a:ext cx="1427445" cy="958427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0D91B00-8C06-0A51-D29A-CA3FFF801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093" y="4165215"/>
              <a:ext cx="2727336" cy="958427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AA4DC719-41DA-67B7-66B6-EE0AA3E0A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328" y="1905671"/>
              <a:ext cx="3840970" cy="958427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5906C86C-1A2C-27DE-C7F6-0EF15F62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14588" y="1924791"/>
              <a:ext cx="2660708" cy="958427"/>
            </a:xfrm>
            <a:prstGeom prst="rect">
              <a:avLst/>
            </a:prstGeom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89D8D5C6-5AE7-4E8A-08B7-6B3DF131D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2673" y="2780928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3B06C496-57FF-7074-6DDB-7110402AF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768" y="2780928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A5107DE7-24B2-D239-5540-3FF9654E5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0232" y="2799860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D64C794D-FB7B-78AE-774A-267A5BAC61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1327" y="2799860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9EEF8744-CF49-3954-1B8C-9EB164656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6609" y="3916264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6F1B3464-7ED6-AFB9-01B1-6226BADA7F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7704" y="3916264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B317FD51-558E-68DE-4CF8-185E9F305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897" y="3899332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DA2A08A0-29AD-C5B9-ACA8-E9F9772CB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9992" y="3899332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DDBBBCEF-4676-D1BA-4B33-64BCA569DC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7331" y="3916264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7E923A42-A0C7-ED44-89BF-9409DC1DA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8426" y="3916264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F21E845-8E91-22B2-0264-94A405A5CCEF}"/>
              </a:ext>
            </a:extLst>
          </p:cNvPr>
          <p:cNvSpPr txBox="1"/>
          <p:nvPr/>
        </p:nvSpPr>
        <p:spPr>
          <a:xfrm>
            <a:off x="736899" y="5169983"/>
            <a:ext cx="808357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latin typeface="Montserrat" panose="00000500000000000000" pitchFamily="2" charset="0"/>
              </a:rPr>
              <a:t>Una de las </a:t>
            </a:r>
            <a:r>
              <a:rPr lang="es-ES" sz="1000" dirty="0" err="1">
                <a:latin typeface="Montserrat" panose="00000500000000000000" pitchFamily="2" charset="0"/>
              </a:rPr>
              <a:t>caracteristicas</a:t>
            </a:r>
            <a:r>
              <a:rPr lang="es-ES" sz="1000" dirty="0">
                <a:latin typeface="Montserrat" panose="00000500000000000000" pitchFamily="2" charset="0"/>
              </a:rPr>
              <a:t> o capacidades mas importantes de UC en </a:t>
            </a:r>
            <a:r>
              <a:rPr lang="es-ES" sz="1000" dirty="0" err="1">
                <a:latin typeface="Montserrat" panose="00000500000000000000" pitchFamily="2" charset="0"/>
              </a:rPr>
              <a:t>Databricks</a:t>
            </a:r>
            <a:r>
              <a:rPr lang="es-ES" sz="1000" dirty="0">
                <a:latin typeface="Montserrat" panose="00000500000000000000" pitchFamily="2" charset="0"/>
              </a:rPr>
              <a:t> es la posibilidad de </a:t>
            </a:r>
            <a:r>
              <a:rPr lang="es-ES" sz="1000" b="1" dirty="0">
                <a:latin typeface="Montserrat" panose="00000500000000000000" pitchFamily="2" charset="0"/>
              </a:rPr>
              <a:t>unificar datos </a:t>
            </a:r>
            <a:r>
              <a:rPr lang="es-ES" sz="1000" dirty="0">
                <a:latin typeface="Montserrat" panose="00000500000000000000" pitchFamily="2" charset="0"/>
              </a:rPr>
              <a:t>provenientes de diferentes entornos o fuentes. </a:t>
            </a:r>
          </a:p>
        </p:txBody>
      </p:sp>
      <p:sp>
        <p:nvSpPr>
          <p:cNvPr id="43" name="Google Shape;303;g35ee5cc475b_0_63">
            <a:extLst>
              <a:ext uri="{FF2B5EF4-FFF2-40B4-BE49-F238E27FC236}">
                <a16:creationId xmlns:a16="http://schemas.microsoft.com/office/drawing/2014/main" id="{21D8FBB0-9EBE-FD8B-DBC6-73AB16F2055D}"/>
              </a:ext>
            </a:extLst>
          </p:cNvPr>
          <p:cNvSpPr txBox="1">
            <a:spLocks/>
          </p:cNvSpPr>
          <p:nvPr/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Unity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Catalog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Claves</a:t>
            </a:r>
          </a:p>
        </p:txBody>
      </p:sp>
    </p:spTree>
    <p:extLst>
      <p:ext uri="{BB962C8B-B14F-4D97-AF65-F5344CB8AC3E}">
        <p14:creationId xmlns:p14="http://schemas.microsoft.com/office/powerpoint/2010/main" val="175304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17876-4C6A-7FD3-421D-5E5CBC245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rco de bloque 43">
            <a:extLst>
              <a:ext uri="{FF2B5EF4-FFF2-40B4-BE49-F238E27FC236}">
                <a16:creationId xmlns:a16="http://schemas.microsoft.com/office/drawing/2014/main" id="{8B17E040-1ED0-3B13-BD9C-729D973FBE00}"/>
              </a:ext>
            </a:extLst>
          </p:cNvPr>
          <p:cNvSpPr/>
          <p:nvPr/>
        </p:nvSpPr>
        <p:spPr>
          <a:xfrm>
            <a:off x="2002002" y="1562734"/>
            <a:ext cx="4405155" cy="4405155"/>
          </a:xfrm>
          <a:prstGeom prst="blockArc">
            <a:avLst>
              <a:gd name="adj1" fmla="val 10800000"/>
              <a:gd name="adj2" fmla="val 16096744"/>
              <a:gd name="adj3" fmla="val 24214"/>
            </a:avLst>
          </a:prstGeom>
          <a:gradFill flip="none" rotWithShape="1">
            <a:gsLst>
              <a:gs pos="0">
                <a:srgbClr val="9E89AD">
                  <a:tint val="66000"/>
                  <a:satMod val="160000"/>
                </a:srgbClr>
              </a:gs>
              <a:gs pos="50000">
                <a:srgbClr val="9E89AD">
                  <a:tint val="44500"/>
                  <a:satMod val="160000"/>
                </a:srgbClr>
              </a:gs>
              <a:gs pos="100000">
                <a:srgbClr val="9E89AD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5" name="Arco de bloque 44">
            <a:extLst>
              <a:ext uri="{FF2B5EF4-FFF2-40B4-BE49-F238E27FC236}">
                <a16:creationId xmlns:a16="http://schemas.microsoft.com/office/drawing/2014/main" id="{30EB41EB-9038-5035-5739-D0A590A0B6A1}"/>
              </a:ext>
            </a:extLst>
          </p:cNvPr>
          <p:cNvSpPr/>
          <p:nvPr/>
        </p:nvSpPr>
        <p:spPr>
          <a:xfrm rot="10800000">
            <a:off x="2018240" y="1565732"/>
            <a:ext cx="4405155" cy="4405155"/>
          </a:xfrm>
          <a:prstGeom prst="blockArc">
            <a:avLst>
              <a:gd name="adj1" fmla="val 16176085"/>
              <a:gd name="adj2" fmla="val 1"/>
              <a:gd name="adj3" fmla="val 23933"/>
            </a:avLst>
          </a:prstGeom>
          <a:gradFill flip="none" rotWithShape="1">
            <a:gsLst>
              <a:gs pos="0">
                <a:srgbClr val="C87676">
                  <a:tint val="66000"/>
                  <a:satMod val="160000"/>
                </a:srgbClr>
              </a:gs>
              <a:gs pos="50000">
                <a:srgbClr val="C87676">
                  <a:tint val="44500"/>
                  <a:satMod val="160000"/>
                </a:srgbClr>
              </a:gs>
              <a:gs pos="100000">
                <a:srgbClr val="C87676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A743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6" name="Arco de bloque 45">
            <a:extLst>
              <a:ext uri="{FF2B5EF4-FFF2-40B4-BE49-F238E27FC236}">
                <a16:creationId xmlns:a16="http://schemas.microsoft.com/office/drawing/2014/main" id="{7DF110E5-7A5C-59B0-C7DC-972058EC4290}"/>
              </a:ext>
            </a:extLst>
          </p:cNvPr>
          <p:cNvSpPr/>
          <p:nvPr/>
        </p:nvSpPr>
        <p:spPr>
          <a:xfrm rot="10800000">
            <a:off x="1996123" y="1562733"/>
            <a:ext cx="4405155" cy="4405155"/>
          </a:xfrm>
          <a:prstGeom prst="blockArc">
            <a:avLst>
              <a:gd name="adj1" fmla="val 10791155"/>
              <a:gd name="adj2" fmla="val 16110333"/>
              <a:gd name="adj3" fmla="val 23818"/>
            </a:avLst>
          </a:prstGeom>
          <a:gradFill flip="none" rotWithShape="1">
            <a:gsLst>
              <a:gs pos="0">
                <a:srgbClr val="B9D9A3">
                  <a:tint val="66000"/>
                  <a:satMod val="160000"/>
                </a:srgbClr>
              </a:gs>
              <a:gs pos="50000">
                <a:srgbClr val="B9D9A3">
                  <a:tint val="44500"/>
                  <a:satMod val="160000"/>
                </a:srgbClr>
              </a:gs>
              <a:gs pos="100000">
                <a:srgbClr val="B9D9A3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" name="Arco de bloque 1">
            <a:extLst>
              <a:ext uri="{FF2B5EF4-FFF2-40B4-BE49-F238E27FC236}">
                <a16:creationId xmlns:a16="http://schemas.microsoft.com/office/drawing/2014/main" id="{296B6CDC-15D9-90C8-4FDD-B76DDAB95455}"/>
              </a:ext>
            </a:extLst>
          </p:cNvPr>
          <p:cNvSpPr/>
          <p:nvPr/>
        </p:nvSpPr>
        <p:spPr>
          <a:xfrm>
            <a:off x="1990243" y="1562734"/>
            <a:ext cx="4405155" cy="4405155"/>
          </a:xfrm>
          <a:prstGeom prst="blockArc">
            <a:avLst>
              <a:gd name="adj1" fmla="val 16098041"/>
              <a:gd name="adj2" fmla="val 67170"/>
              <a:gd name="adj3" fmla="val 23439"/>
            </a:avLst>
          </a:prstGeom>
          <a:gradFill flip="none" rotWithShape="1">
            <a:gsLst>
              <a:gs pos="0">
                <a:srgbClr val="9B8ED2">
                  <a:tint val="66000"/>
                  <a:satMod val="160000"/>
                </a:srgbClr>
              </a:gs>
              <a:gs pos="50000">
                <a:srgbClr val="9B8ED2">
                  <a:tint val="44500"/>
                  <a:satMod val="160000"/>
                </a:srgbClr>
              </a:gs>
              <a:gs pos="100000">
                <a:srgbClr val="9B8ED2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BD668-F43F-07E4-75CB-232C3F6BD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185" y="1016227"/>
            <a:ext cx="8568952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000" b="1" dirty="0">
                <a:latin typeface="Montserrat" panose="00000500000000000000" pitchFamily="2" charset="0"/>
              </a:rPr>
              <a:t>Gobernanza de datos</a:t>
            </a:r>
            <a:r>
              <a:rPr lang="es-ES" sz="1000" dirty="0">
                <a:latin typeface="Montserrat" panose="00000500000000000000" pitchFamily="2" charset="0"/>
              </a:rPr>
              <a:t> = políticas + procesos + responsabilidades + herramientas para que los datos sean:</a:t>
            </a:r>
          </a:p>
        </p:txBody>
      </p:sp>
      <p:sp>
        <p:nvSpPr>
          <p:cNvPr id="5" name="Google Shape;303;g35ee5cc475b_0_63">
            <a:extLst>
              <a:ext uri="{FF2B5EF4-FFF2-40B4-BE49-F238E27FC236}">
                <a16:creationId xmlns:a16="http://schemas.microsoft.com/office/drawing/2014/main" id="{7D4CECEB-5821-63C6-C56A-33FFEFB245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¿Qué es Gobernanza?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33" name="SEGUROS">
            <a:extLst>
              <a:ext uri="{FF2B5EF4-FFF2-40B4-BE49-F238E27FC236}">
                <a16:creationId xmlns:a16="http://schemas.microsoft.com/office/drawing/2014/main" id="{AE732A95-3775-07F4-A62B-0237E6D21F65}"/>
              </a:ext>
            </a:extLst>
          </p:cNvPr>
          <p:cNvGrpSpPr/>
          <p:nvPr/>
        </p:nvGrpSpPr>
        <p:grpSpPr>
          <a:xfrm>
            <a:off x="1915324" y="3182757"/>
            <a:ext cx="1213979" cy="1213979"/>
            <a:chOff x="2195736" y="4125844"/>
            <a:chExt cx="1322432" cy="1322432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BBD1100-2D0F-D87F-A52E-E51CAA89E048}"/>
                </a:ext>
              </a:extLst>
            </p:cNvPr>
            <p:cNvSpPr/>
            <p:nvPr/>
          </p:nvSpPr>
          <p:spPr>
            <a:xfrm>
              <a:off x="2195736" y="4125844"/>
              <a:ext cx="1322432" cy="132243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347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chemeClr val="bg1"/>
                  </a:solidFill>
                </a:ln>
              </a:endParaRPr>
            </a:p>
            <a:p>
              <a:pPr algn="ctr"/>
              <a:endParaRPr lang="es-E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E2C0D3B-2916-42D2-0154-24897F05304F}"/>
                </a:ext>
              </a:extLst>
            </p:cNvPr>
            <p:cNvSpPr txBox="1"/>
            <p:nvPr/>
          </p:nvSpPr>
          <p:spPr>
            <a:xfrm>
              <a:off x="2344424" y="4908555"/>
              <a:ext cx="1032805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Montserrat" panose="00000500000000000000" pitchFamily="2" charset="0"/>
                </a:rPr>
                <a:t>SEGUROS</a:t>
              </a:r>
            </a:p>
          </p:txBody>
        </p:sp>
        <p:pic>
          <p:nvPicPr>
            <p:cNvPr id="20" name="Gráfico 19" descr="Escudo contorno">
              <a:extLst>
                <a:ext uri="{FF2B5EF4-FFF2-40B4-BE49-F238E27FC236}">
                  <a16:creationId xmlns:a16="http://schemas.microsoft.com/office/drawing/2014/main" id="{2AC7B37C-648C-0768-C15E-52142C3B6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76161" y="4179183"/>
              <a:ext cx="720067" cy="720067"/>
            </a:xfrm>
            <a:prstGeom prst="rect">
              <a:avLst/>
            </a:prstGeom>
          </p:spPr>
        </p:pic>
        <p:pic>
          <p:nvPicPr>
            <p:cNvPr id="22" name="Gráfico 21" descr="Marca de verificación contorno">
              <a:extLst>
                <a:ext uri="{FF2B5EF4-FFF2-40B4-BE49-F238E27FC236}">
                  <a16:creationId xmlns:a16="http://schemas.microsoft.com/office/drawing/2014/main" id="{8B9A5290-D7A7-560C-E130-FD540665D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15032" y="4326989"/>
              <a:ext cx="276999" cy="276999"/>
            </a:xfrm>
            <a:prstGeom prst="rect">
              <a:avLst/>
            </a:prstGeom>
          </p:spPr>
        </p:pic>
      </p:grpSp>
      <p:grpSp>
        <p:nvGrpSpPr>
          <p:cNvPr id="32" name="ACCESIBLES">
            <a:extLst>
              <a:ext uri="{FF2B5EF4-FFF2-40B4-BE49-F238E27FC236}">
                <a16:creationId xmlns:a16="http://schemas.microsoft.com/office/drawing/2014/main" id="{0B37D8B1-3BFA-EA41-7DFB-B046C9E92E6B}"/>
              </a:ext>
            </a:extLst>
          </p:cNvPr>
          <p:cNvGrpSpPr/>
          <p:nvPr/>
        </p:nvGrpSpPr>
        <p:grpSpPr>
          <a:xfrm>
            <a:off x="3585830" y="1470484"/>
            <a:ext cx="1213979" cy="1213979"/>
            <a:chOff x="3491880" y="1769393"/>
            <a:chExt cx="1322432" cy="1322432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ABB0A11-3094-17E4-D960-E6DAC7688664}"/>
                </a:ext>
              </a:extLst>
            </p:cNvPr>
            <p:cNvSpPr/>
            <p:nvPr/>
          </p:nvSpPr>
          <p:spPr>
            <a:xfrm>
              <a:off x="3491880" y="1769393"/>
              <a:ext cx="1322432" cy="132243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5E4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endParaRPr lang="es-E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867B9CFD-3B88-D5FD-5432-4BDCBA2061AC}"/>
                </a:ext>
              </a:extLst>
            </p:cNvPr>
            <p:cNvSpPr txBox="1"/>
            <p:nvPr/>
          </p:nvSpPr>
          <p:spPr>
            <a:xfrm>
              <a:off x="3537962" y="2517696"/>
              <a:ext cx="1228328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Montserrat" panose="00000500000000000000" pitchFamily="2" charset="0"/>
                </a:rPr>
                <a:t>ACCESIBLES</a:t>
              </a:r>
            </a:p>
          </p:txBody>
        </p:sp>
        <p:pic>
          <p:nvPicPr>
            <p:cNvPr id="24" name="Gráfico 23" descr="Filtro contorno">
              <a:extLst>
                <a:ext uri="{FF2B5EF4-FFF2-40B4-BE49-F238E27FC236}">
                  <a16:creationId xmlns:a16="http://schemas.microsoft.com/office/drawing/2014/main" id="{E8D5C5DE-7F48-F947-E6A5-286720B1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27120" y="1867684"/>
              <a:ext cx="650012" cy="650012"/>
            </a:xfrm>
            <a:prstGeom prst="rect">
              <a:avLst/>
            </a:prstGeom>
          </p:spPr>
        </p:pic>
      </p:grpSp>
      <p:grpSp>
        <p:nvGrpSpPr>
          <p:cNvPr id="29" name="CONFIABLES">
            <a:extLst>
              <a:ext uri="{FF2B5EF4-FFF2-40B4-BE49-F238E27FC236}">
                <a16:creationId xmlns:a16="http://schemas.microsoft.com/office/drawing/2014/main" id="{0BE2B750-16D3-4EDD-7C1E-B90B7BA1963D}"/>
              </a:ext>
            </a:extLst>
          </p:cNvPr>
          <p:cNvGrpSpPr/>
          <p:nvPr/>
        </p:nvGrpSpPr>
        <p:grpSpPr>
          <a:xfrm>
            <a:off x="5310735" y="3151125"/>
            <a:ext cx="1228975" cy="1213979"/>
            <a:chOff x="4914920" y="4089421"/>
            <a:chExt cx="1338768" cy="1322432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4AA6AAC-C15E-2FC0-0340-59599EAD7E21}"/>
                </a:ext>
              </a:extLst>
            </p:cNvPr>
            <p:cNvSpPr/>
            <p:nvPr/>
          </p:nvSpPr>
          <p:spPr>
            <a:xfrm>
              <a:off x="4914920" y="4089421"/>
              <a:ext cx="1322432" cy="132243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8676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56E61482-49FC-FDBB-A767-04EAF55CB050}"/>
                </a:ext>
              </a:extLst>
            </p:cNvPr>
            <p:cNvSpPr txBox="1"/>
            <p:nvPr/>
          </p:nvSpPr>
          <p:spPr>
            <a:xfrm>
              <a:off x="4965928" y="4851026"/>
              <a:ext cx="1287760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Montserrat" panose="00000500000000000000" pitchFamily="2" charset="0"/>
                </a:rPr>
                <a:t>CONFIABLES</a:t>
              </a:r>
            </a:p>
          </p:txBody>
        </p:sp>
        <p:pic>
          <p:nvPicPr>
            <p:cNvPr id="28" name="Gráfico 27" descr="Bombilla contorno">
              <a:extLst>
                <a:ext uri="{FF2B5EF4-FFF2-40B4-BE49-F238E27FC236}">
                  <a16:creationId xmlns:a16="http://schemas.microsoft.com/office/drawing/2014/main" id="{AA4BC7BE-3501-90F4-B203-65FBE0F3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237467" y="4168190"/>
              <a:ext cx="687003" cy="687003"/>
            </a:xfrm>
            <a:prstGeom prst="rect">
              <a:avLst/>
            </a:prstGeom>
          </p:spPr>
        </p:pic>
      </p:grpSp>
      <p:grpSp>
        <p:nvGrpSpPr>
          <p:cNvPr id="42" name="CONECTADOS">
            <a:extLst>
              <a:ext uri="{FF2B5EF4-FFF2-40B4-BE49-F238E27FC236}">
                <a16:creationId xmlns:a16="http://schemas.microsoft.com/office/drawing/2014/main" id="{FE4F8573-72EE-E935-A091-47DE9E99F407}"/>
              </a:ext>
            </a:extLst>
          </p:cNvPr>
          <p:cNvGrpSpPr/>
          <p:nvPr/>
        </p:nvGrpSpPr>
        <p:grpSpPr>
          <a:xfrm>
            <a:off x="3601017" y="4928369"/>
            <a:ext cx="1284108" cy="1213979"/>
            <a:chOff x="3536226" y="4681520"/>
            <a:chExt cx="1398826" cy="1322432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F8ABF363-01BA-2099-143E-A6C70D3241F4}"/>
                </a:ext>
              </a:extLst>
            </p:cNvPr>
            <p:cNvSpPr/>
            <p:nvPr/>
          </p:nvSpPr>
          <p:spPr>
            <a:xfrm>
              <a:off x="3547462" y="4681520"/>
              <a:ext cx="1322432" cy="132243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pic>
          <p:nvPicPr>
            <p:cNvPr id="40" name="Gráfico 39" descr="Rompecabezas contorno">
              <a:extLst>
                <a:ext uri="{FF2B5EF4-FFF2-40B4-BE49-F238E27FC236}">
                  <a16:creationId xmlns:a16="http://schemas.microsoft.com/office/drawing/2014/main" id="{4BAD84FB-C16B-D16B-D36E-F1B0D118C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83064" y="4820676"/>
              <a:ext cx="624548" cy="624548"/>
            </a:xfrm>
            <a:prstGeom prst="rect">
              <a:avLst/>
            </a:prstGeom>
          </p:spPr>
        </p:pic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06FB35BC-A75A-46E5-99D1-884C4830D696}"/>
                </a:ext>
              </a:extLst>
            </p:cNvPr>
            <p:cNvSpPr txBox="1"/>
            <p:nvPr/>
          </p:nvSpPr>
          <p:spPr>
            <a:xfrm>
              <a:off x="3536226" y="5432621"/>
              <a:ext cx="1398826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Montserrat" panose="00000500000000000000" pitchFamily="2" charset="0"/>
                </a:rPr>
                <a:t>CONECTADOS</a:t>
              </a: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28D3E3D7-C208-B1D4-DE31-E3A1FF824FFC}"/>
              </a:ext>
            </a:extLst>
          </p:cNvPr>
          <p:cNvSpPr txBox="1"/>
          <p:nvPr/>
        </p:nvSpPr>
        <p:spPr>
          <a:xfrm>
            <a:off x="2574166" y="2140865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Control </a:t>
            </a:r>
          </a:p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de acceso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945925-7838-5D4E-2BA4-9A62C449E42B}"/>
              </a:ext>
            </a:extLst>
          </p:cNvPr>
          <p:cNvSpPr txBox="1"/>
          <p:nvPr/>
        </p:nvSpPr>
        <p:spPr>
          <a:xfrm>
            <a:off x="2287306" y="4426556"/>
            <a:ext cx="1092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Seguridad y Cumplimiento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8E4E92-C550-444E-1CC1-C0A874B8AE7E}"/>
              </a:ext>
            </a:extLst>
          </p:cNvPr>
          <p:cNvSpPr txBox="1"/>
          <p:nvPr/>
        </p:nvSpPr>
        <p:spPr>
          <a:xfrm>
            <a:off x="4725831" y="5028327"/>
            <a:ext cx="1092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Calidad y Trazabilidad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E6BDDCC-B4DC-E77C-6301-19C0C49F05D0}"/>
              </a:ext>
            </a:extLst>
          </p:cNvPr>
          <p:cNvSpPr txBox="1"/>
          <p:nvPr/>
        </p:nvSpPr>
        <p:spPr>
          <a:xfrm>
            <a:off x="5033919" y="4426556"/>
            <a:ext cx="120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Catalogación y descubrimiento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C100397-7711-CA24-A2CA-7E9DDB16BBCE}"/>
              </a:ext>
            </a:extLst>
          </p:cNvPr>
          <p:cNvSpPr txBox="1"/>
          <p:nvPr/>
        </p:nvSpPr>
        <p:spPr>
          <a:xfrm>
            <a:off x="4690974" y="2140865"/>
            <a:ext cx="1325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Consistencia</a:t>
            </a:r>
          </a:p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En definiciones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AEA5075-9E62-2ADF-F4B3-AAEA6EEC03D2}"/>
              </a:ext>
            </a:extLst>
          </p:cNvPr>
          <p:cNvSpPr txBox="1"/>
          <p:nvPr/>
        </p:nvSpPr>
        <p:spPr>
          <a:xfrm>
            <a:off x="2508113" y="5028327"/>
            <a:ext cx="1092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Entornos</a:t>
            </a:r>
          </a:p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distribuidos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DF129D4-AB88-6C12-DEEA-2E8C645F6F9B}"/>
              </a:ext>
            </a:extLst>
          </p:cNvPr>
          <p:cNvSpPr txBox="1"/>
          <p:nvPr/>
        </p:nvSpPr>
        <p:spPr>
          <a:xfrm>
            <a:off x="4974762" y="2645995"/>
            <a:ext cx="1325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Versionado y</a:t>
            </a:r>
          </a:p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Trazabilidad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76E667A-4AED-4A1C-1834-BF0DBCB36305}"/>
              </a:ext>
            </a:extLst>
          </p:cNvPr>
          <p:cNvSpPr txBox="1"/>
          <p:nvPr/>
        </p:nvSpPr>
        <p:spPr>
          <a:xfrm>
            <a:off x="2165301" y="2690930"/>
            <a:ext cx="118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Clasificación</a:t>
            </a:r>
          </a:p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Datos Sensibles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BBA1025-107A-9B1F-3201-CECF2EADC538}"/>
              </a:ext>
            </a:extLst>
          </p:cNvPr>
          <p:cNvSpPr/>
          <p:nvPr/>
        </p:nvSpPr>
        <p:spPr>
          <a:xfrm>
            <a:off x="7020272" y="5092728"/>
            <a:ext cx="1910203" cy="7920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Montserrat" panose="00000500000000000000" pitchFamily="2" charset="0"/>
              </a:rPr>
              <a:t>Gobernar datos no es solo protegerlos, es también hacerlos utilizables con confianza.</a:t>
            </a:r>
          </a:p>
        </p:txBody>
      </p:sp>
    </p:spTree>
    <p:extLst>
      <p:ext uri="{BB962C8B-B14F-4D97-AF65-F5344CB8AC3E}">
        <p14:creationId xmlns:p14="http://schemas.microsoft.com/office/powerpoint/2010/main" val="23467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5B2ADFA1-8002-916A-E0B7-C661C550A918}"/>
              </a:ext>
            </a:extLst>
          </p:cNvPr>
          <p:cNvGrpSpPr/>
          <p:nvPr/>
        </p:nvGrpSpPr>
        <p:grpSpPr>
          <a:xfrm>
            <a:off x="395536" y="2780928"/>
            <a:ext cx="8424936" cy="2016224"/>
            <a:chOff x="395536" y="3284984"/>
            <a:chExt cx="8424936" cy="2016224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8761BE6-8E35-5239-2071-B043EE5BF8A7}"/>
                </a:ext>
              </a:extLst>
            </p:cNvPr>
            <p:cNvSpPr/>
            <p:nvPr/>
          </p:nvSpPr>
          <p:spPr>
            <a:xfrm>
              <a:off x="395536" y="3284984"/>
              <a:ext cx="8424936" cy="201622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C229099-D1C4-FC32-20A2-67C7BD198F83}"/>
                </a:ext>
              </a:extLst>
            </p:cNvPr>
            <p:cNvSpPr/>
            <p:nvPr/>
          </p:nvSpPr>
          <p:spPr>
            <a:xfrm>
              <a:off x="626448" y="4293096"/>
              <a:ext cx="7949545" cy="7920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Metadata</a:t>
              </a:r>
              <a:r>
                <a:rPr lang="es-ES" sz="1600" dirty="0"/>
                <a:t> Management</a:t>
              </a:r>
            </a:p>
            <a:p>
              <a:pPr algn="ctr"/>
              <a:r>
                <a:rPr lang="es-ES" sz="1600" dirty="0"/>
                <a:t>(Files | Tables | ML </a:t>
              </a:r>
              <a:r>
                <a:rPr lang="es-ES" sz="1600" dirty="0" err="1"/>
                <a:t>Models</a:t>
              </a:r>
              <a:r>
                <a:rPr lang="es-ES" sz="1600" dirty="0"/>
                <a:t> | Notebooks | </a:t>
              </a:r>
              <a:r>
                <a:rPr lang="es-ES" sz="1600" dirty="0" err="1"/>
                <a:t>Dashboards</a:t>
              </a:r>
              <a:r>
                <a:rPr lang="es-ES" sz="1600" dirty="0"/>
                <a:t>)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07768FA-AE5B-B194-5781-DF1A44A5AB28}"/>
                </a:ext>
              </a:extLst>
            </p:cNvPr>
            <p:cNvSpPr/>
            <p:nvPr/>
          </p:nvSpPr>
          <p:spPr>
            <a:xfrm>
              <a:off x="634267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Access</a:t>
              </a:r>
            </a:p>
            <a:p>
              <a:pPr algn="ctr"/>
              <a:r>
                <a:rPr lang="es-ES" sz="1600" dirty="0" err="1"/>
                <a:t>Controls</a:t>
              </a:r>
              <a:endParaRPr lang="es-ES" sz="1600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BC39B-DDDC-EB9F-3FEC-7BD701DDE43E}"/>
                </a:ext>
              </a:extLst>
            </p:cNvPr>
            <p:cNvSpPr/>
            <p:nvPr/>
          </p:nvSpPr>
          <p:spPr>
            <a:xfrm>
              <a:off x="1979712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Lineage</a:t>
              </a:r>
              <a:endParaRPr lang="es-ES" sz="1600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D755E14-37E9-200A-13D2-3891DA797952}"/>
                </a:ext>
              </a:extLst>
            </p:cNvPr>
            <p:cNvSpPr/>
            <p:nvPr/>
          </p:nvSpPr>
          <p:spPr>
            <a:xfrm>
              <a:off x="3328977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Discovery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CCC73782-79DD-0543-F048-724F281BA7C8}"/>
                </a:ext>
              </a:extLst>
            </p:cNvPr>
            <p:cNvSpPr/>
            <p:nvPr/>
          </p:nvSpPr>
          <p:spPr>
            <a:xfrm>
              <a:off x="4678242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Monitoring</a:t>
              </a:r>
              <a:endParaRPr lang="es-ES" sz="1600" dirty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20A01DED-CECF-E81B-A6D1-02F167A1D7C2}"/>
                </a:ext>
              </a:extLst>
            </p:cNvPr>
            <p:cNvSpPr/>
            <p:nvPr/>
          </p:nvSpPr>
          <p:spPr>
            <a:xfrm>
              <a:off x="6027507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Auditing</a:t>
              </a:r>
              <a:endParaRPr lang="es-ES" sz="1600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96940DA-EB7D-029B-23EE-875C06A57881}"/>
                </a:ext>
              </a:extLst>
            </p:cNvPr>
            <p:cNvSpPr/>
            <p:nvPr/>
          </p:nvSpPr>
          <p:spPr>
            <a:xfrm>
              <a:off x="7374564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Sharing</a:t>
              </a:r>
              <a:endParaRPr lang="es-ES" sz="1600" dirty="0"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66744B4-8C1E-F4CD-567E-1043F9800969}"/>
              </a:ext>
            </a:extLst>
          </p:cNvPr>
          <p:cNvSpPr txBox="1"/>
          <p:nvPr/>
        </p:nvSpPr>
        <p:spPr>
          <a:xfrm>
            <a:off x="1115616" y="1859657"/>
            <a:ext cx="720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Montserrat" panose="00000500000000000000" pitchFamily="2" charset="0"/>
              </a:rPr>
              <a:t>Unity </a:t>
            </a:r>
            <a:r>
              <a:rPr lang="es-ES" sz="1000" b="1" dirty="0" err="1">
                <a:latin typeface="Montserrat" panose="00000500000000000000" pitchFamily="2" charset="0"/>
              </a:rPr>
              <a:t>Catalog</a:t>
            </a:r>
            <a:r>
              <a:rPr lang="es-ES" sz="1000" dirty="0">
                <a:latin typeface="Montserrat" panose="00000500000000000000" pitchFamily="2" charset="0"/>
              </a:rPr>
              <a:t> es la solución de </a:t>
            </a:r>
            <a:r>
              <a:rPr lang="es-ES" sz="1000" b="1" dirty="0">
                <a:latin typeface="Montserrat" panose="00000500000000000000" pitchFamily="2" charset="0"/>
              </a:rPr>
              <a:t>gobernanza unificada de datos e inteligencia artificial</a:t>
            </a:r>
            <a:r>
              <a:rPr lang="es-ES" sz="1000" dirty="0">
                <a:latin typeface="Montserrat" panose="00000500000000000000" pitchFamily="2" charset="0"/>
              </a:rPr>
              <a:t> en </a:t>
            </a:r>
            <a:r>
              <a:rPr lang="es-ES" sz="1000" dirty="0" err="1">
                <a:latin typeface="Montserrat" panose="00000500000000000000" pitchFamily="2" charset="0"/>
              </a:rPr>
              <a:t>Databricks</a:t>
            </a:r>
            <a:r>
              <a:rPr lang="es-ES" sz="1000" dirty="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38" name="Google Shape;303;g35ee5cc475b_0_63">
            <a:extLst>
              <a:ext uri="{FF2B5EF4-FFF2-40B4-BE49-F238E27FC236}">
                <a16:creationId xmlns:a16="http://schemas.microsoft.com/office/drawing/2014/main" id="{B55AE80E-A0D7-63A0-9384-04C2ACABF9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528" y="365125"/>
            <a:ext cx="8496944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Unity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Catalog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desde perspectiva de Gobernanza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10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DC207-B2F5-4757-F34B-26504C75B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965E18E-19E7-F3F4-E29A-2A544AD52D84}"/>
              </a:ext>
            </a:extLst>
          </p:cNvPr>
          <p:cNvGrpSpPr/>
          <p:nvPr/>
        </p:nvGrpSpPr>
        <p:grpSpPr>
          <a:xfrm>
            <a:off x="4716016" y="1817846"/>
            <a:ext cx="3960440" cy="3241721"/>
            <a:chOff x="395001" y="2473527"/>
            <a:chExt cx="3816959" cy="2224149"/>
          </a:xfrm>
        </p:grpSpPr>
        <p:sp>
          <p:nvSpPr>
            <p:cNvPr id="5" name="Google Shape;2204;p106">
              <a:extLst>
                <a:ext uri="{FF2B5EF4-FFF2-40B4-BE49-F238E27FC236}">
                  <a16:creationId xmlns:a16="http://schemas.microsoft.com/office/drawing/2014/main" id="{55D0B4F0-EA46-F99F-06F4-E2AC20B44B2C}"/>
                </a:ext>
              </a:extLst>
            </p:cNvPr>
            <p:cNvSpPr/>
            <p:nvPr/>
          </p:nvSpPr>
          <p:spPr>
            <a:xfrm>
              <a:off x="1909074" y="2473527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B3E1362-6815-9AFB-C3DE-EEE38C37CB60}"/>
                </a:ext>
              </a:extLst>
            </p:cNvPr>
            <p:cNvSpPr txBox="1"/>
            <p:nvPr/>
          </p:nvSpPr>
          <p:spPr>
            <a:xfrm>
              <a:off x="1889154" y="2539961"/>
              <a:ext cx="86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METASTORE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Google Shape;2204;p106">
              <a:extLst>
                <a:ext uri="{FF2B5EF4-FFF2-40B4-BE49-F238E27FC236}">
                  <a16:creationId xmlns:a16="http://schemas.microsoft.com/office/drawing/2014/main" id="{5411CB6E-3DF9-8A3B-644D-A5364E7F0A4B}"/>
                </a:ext>
              </a:extLst>
            </p:cNvPr>
            <p:cNvSpPr/>
            <p:nvPr/>
          </p:nvSpPr>
          <p:spPr>
            <a:xfrm>
              <a:off x="1909074" y="3017535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D182A5E1-57C4-FA51-EE2F-76F2E3BD50E5}"/>
                </a:ext>
              </a:extLst>
            </p:cNvPr>
            <p:cNvSpPr txBox="1"/>
            <p:nvPr/>
          </p:nvSpPr>
          <p:spPr>
            <a:xfrm>
              <a:off x="1909074" y="3097903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CATALOG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" name="Google Shape;2204;p106">
              <a:extLst>
                <a:ext uri="{FF2B5EF4-FFF2-40B4-BE49-F238E27FC236}">
                  <a16:creationId xmlns:a16="http://schemas.microsoft.com/office/drawing/2014/main" id="{33820760-7E40-527F-01F7-5B0E6377E939}"/>
                </a:ext>
              </a:extLst>
            </p:cNvPr>
            <p:cNvSpPr/>
            <p:nvPr/>
          </p:nvSpPr>
          <p:spPr>
            <a:xfrm>
              <a:off x="1907169" y="3604604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9FB0A2F-D5EB-0B1E-ED34-C0FEC365E6DA}"/>
                </a:ext>
              </a:extLst>
            </p:cNvPr>
            <p:cNvSpPr txBox="1"/>
            <p:nvPr/>
          </p:nvSpPr>
          <p:spPr>
            <a:xfrm>
              <a:off x="1907169" y="368497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SCHEMA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Google Shape;2204;p106">
              <a:extLst>
                <a:ext uri="{FF2B5EF4-FFF2-40B4-BE49-F238E27FC236}">
                  <a16:creationId xmlns:a16="http://schemas.microsoft.com/office/drawing/2014/main" id="{4B7AE8BD-16E5-8ADB-71FE-EC8A92813567}"/>
                </a:ext>
              </a:extLst>
            </p:cNvPr>
            <p:cNvSpPr/>
            <p:nvPr/>
          </p:nvSpPr>
          <p:spPr>
            <a:xfrm>
              <a:off x="395001" y="4349364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61E77B5F-AC15-2612-E680-851D8B7D5307}"/>
                </a:ext>
              </a:extLst>
            </p:cNvPr>
            <p:cNvSpPr txBox="1"/>
            <p:nvPr/>
          </p:nvSpPr>
          <p:spPr>
            <a:xfrm>
              <a:off x="395001" y="442973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TABLE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7" name="Google Shape;2204;p106">
              <a:extLst>
                <a:ext uri="{FF2B5EF4-FFF2-40B4-BE49-F238E27FC236}">
                  <a16:creationId xmlns:a16="http://schemas.microsoft.com/office/drawing/2014/main" id="{4121D988-F05F-DEC8-BD59-26352DA06661}"/>
                </a:ext>
              </a:extLst>
            </p:cNvPr>
            <p:cNvSpPr/>
            <p:nvPr/>
          </p:nvSpPr>
          <p:spPr>
            <a:xfrm>
              <a:off x="1403113" y="4349364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337867A-EE55-0D71-A3AB-E0D80C3DBBBE}"/>
                </a:ext>
              </a:extLst>
            </p:cNvPr>
            <p:cNvSpPr txBox="1"/>
            <p:nvPr/>
          </p:nvSpPr>
          <p:spPr>
            <a:xfrm>
              <a:off x="1403113" y="442973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VIEW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" name="Google Shape;2204;p106">
              <a:extLst>
                <a:ext uri="{FF2B5EF4-FFF2-40B4-BE49-F238E27FC236}">
                  <a16:creationId xmlns:a16="http://schemas.microsoft.com/office/drawing/2014/main" id="{4E87FAE6-E6EB-7C14-6367-EC2F08D5CEB6}"/>
                </a:ext>
              </a:extLst>
            </p:cNvPr>
            <p:cNvSpPr/>
            <p:nvPr/>
          </p:nvSpPr>
          <p:spPr>
            <a:xfrm>
              <a:off x="2411760" y="4335738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D10C964-35C3-67E8-3E68-5B283A52438B}"/>
                </a:ext>
              </a:extLst>
            </p:cNvPr>
            <p:cNvSpPr txBox="1"/>
            <p:nvPr/>
          </p:nvSpPr>
          <p:spPr>
            <a:xfrm>
              <a:off x="2411760" y="4416106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VOLUME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1" name="Google Shape;2204;p106">
              <a:extLst>
                <a:ext uri="{FF2B5EF4-FFF2-40B4-BE49-F238E27FC236}">
                  <a16:creationId xmlns:a16="http://schemas.microsoft.com/office/drawing/2014/main" id="{3FD96C8C-D324-C70F-6CAF-661311CB7A44}"/>
                </a:ext>
              </a:extLst>
            </p:cNvPr>
            <p:cNvSpPr/>
            <p:nvPr/>
          </p:nvSpPr>
          <p:spPr>
            <a:xfrm>
              <a:off x="3419872" y="4335738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C2945474-89D3-60DD-1322-2BBCD2006BCB}"/>
                </a:ext>
              </a:extLst>
            </p:cNvPr>
            <p:cNvSpPr txBox="1"/>
            <p:nvPr/>
          </p:nvSpPr>
          <p:spPr>
            <a:xfrm>
              <a:off x="3419872" y="4416106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FUNCTION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B236CB42-297E-E5FC-D9F0-D604E91AB2B1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305118" y="2821839"/>
              <a:ext cx="0" cy="1956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AB80FBB4-7DFB-E7CE-BE92-8EFC0C37390D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2303213" y="3365847"/>
              <a:ext cx="1905" cy="2387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637E8983-DD7E-5783-40CC-299B42F5E7FE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rot="5400000">
              <a:off x="1348905" y="3395056"/>
              <a:ext cx="396448" cy="151216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r 32">
              <a:extLst>
                <a:ext uri="{FF2B5EF4-FFF2-40B4-BE49-F238E27FC236}">
                  <a16:creationId xmlns:a16="http://schemas.microsoft.com/office/drawing/2014/main" id="{E4D19E2D-C67B-067B-0A95-B07B380A9864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 rot="5400000">
              <a:off x="1852961" y="3899112"/>
              <a:ext cx="396448" cy="5040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13DEE937-FD62-921F-D197-D2F0B56FED9A}"/>
                </a:ext>
              </a:extLst>
            </p:cNvPr>
            <p:cNvCxnSpPr>
              <a:cxnSpLocks/>
              <a:stCxn id="9" idx="2"/>
              <a:endCxn id="19" idx="0"/>
            </p:cNvCxnSpPr>
            <p:nvPr/>
          </p:nvCxnSpPr>
          <p:spPr>
            <a:xfrm rot="16200000" flipH="1">
              <a:off x="2364097" y="3892031"/>
              <a:ext cx="382822" cy="5045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: angular 38">
              <a:extLst>
                <a:ext uri="{FF2B5EF4-FFF2-40B4-BE49-F238E27FC236}">
                  <a16:creationId xmlns:a16="http://schemas.microsoft.com/office/drawing/2014/main" id="{B300E3EE-4B4F-C265-09F8-FAC884CB5EFB}"/>
                </a:ext>
              </a:extLst>
            </p:cNvPr>
            <p:cNvCxnSpPr>
              <a:cxnSpLocks/>
              <a:stCxn id="9" idx="2"/>
              <a:endCxn id="21" idx="0"/>
            </p:cNvCxnSpPr>
            <p:nvPr/>
          </p:nvCxnSpPr>
          <p:spPr>
            <a:xfrm rot="16200000" flipH="1">
              <a:off x="2868153" y="3387975"/>
              <a:ext cx="382822" cy="1512703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Google Shape;303;g35ee5cc475b_0_63">
            <a:extLst>
              <a:ext uri="{FF2B5EF4-FFF2-40B4-BE49-F238E27FC236}">
                <a16:creationId xmlns:a16="http://schemas.microsoft.com/office/drawing/2014/main" id="{11FBCB0C-D18B-6C8F-5A2B-0A526EFBFF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69" y="233041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Repaso Objetos en UC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Google Shape;2204;p106">
            <a:extLst>
              <a:ext uri="{FF2B5EF4-FFF2-40B4-BE49-F238E27FC236}">
                <a16:creationId xmlns:a16="http://schemas.microsoft.com/office/drawing/2014/main" id="{610DEF20-929A-09E9-8E31-1B77FA2D48F7}"/>
              </a:ext>
            </a:extLst>
          </p:cNvPr>
          <p:cNvSpPr/>
          <p:nvPr/>
        </p:nvSpPr>
        <p:spPr>
          <a:xfrm>
            <a:off x="628650" y="1412776"/>
            <a:ext cx="3583310" cy="920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BE31528-EF3D-AC11-FB7F-26B0FF991974}"/>
              </a:ext>
            </a:extLst>
          </p:cNvPr>
          <p:cNvSpPr txBox="1"/>
          <p:nvPr/>
        </p:nvSpPr>
        <p:spPr>
          <a:xfrm>
            <a:off x="628651" y="1524745"/>
            <a:ext cx="351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1 — Catálogo </a:t>
            </a:r>
            <a:r>
              <a:rPr lang="es-ES" sz="900" dirty="0">
                <a:latin typeface="Montserrat" panose="00000500000000000000" pitchFamily="2" charset="0"/>
              </a:rPr>
              <a:t>(máximo nivel de organización y gobernanza)Agrupa y aísla los recursos de datos a nivel corporativo. Normalmente refleja unidades organizativas, entornos (</a:t>
            </a:r>
            <a:r>
              <a:rPr lang="es-ES" sz="900" dirty="0" err="1">
                <a:latin typeface="Montserrat" panose="00000500000000000000" pitchFamily="2" charset="0"/>
              </a:rPr>
              <a:t>dev</a:t>
            </a:r>
            <a:r>
              <a:rPr lang="es-ES" sz="900" dirty="0">
                <a:latin typeface="Montserrat" panose="00000500000000000000" pitchFamily="2" charset="0"/>
              </a:rPr>
              <a:t>/test/</a:t>
            </a:r>
            <a:r>
              <a:rPr lang="es-ES" sz="900" dirty="0" err="1">
                <a:latin typeface="Montserrat" panose="00000500000000000000" pitchFamily="2" charset="0"/>
              </a:rPr>
              <a:t>prod</a:t>
            </a:r>
            <a:r>
              <a:rPr lang="es-ES" sz="900" dirty="0">
                <a:latin typeface="Montserrat" panose="00000500000000000000" pitchFamily="2" charset="0"/>
              </a:rPr>
              <a:t>) o dominios globales.</a:t>
            </a:r>
          </a:p>
        </p:txBody>
      </p:sp>
      <p:sp>
        <p:nvSpPr>
          <p:cNvPr id="14" name="Google Shape;2204;p106">
            <a:extLst>
              <a:ext uri="{FF2B5EF4-FFF2-40B4-BE49-F238E27FC236}">
                <a16:creationId xmlns:a16="http://schemas.microsoft.com/office/drawing/2014/main" id="{66CCCBA8-1EEF-7300-5D8B-3FD585DC3AE5}"/>
              </a:ext>
            </a:extLst>
          </p:cNvPr>
          <p:cNvSpPr/>
          <p:nvPr/>
        </p:nvSpPr>
        <p:spPr>
          <a:xfrm>
            <a:off x="642274" y="2679726"/>
            <a:ext cx="3583310" cy="920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2EF5BE7-B6B9-F854-BAC2-429EDF794E67}"/>
              </a:ext>
            </a:extLst>
          </p:cNvPr>
          <p:cNvSpPr txBox="1"/>
          <p:nvPr/>
        </p:nvSpPr>
        <p:spPr>
          <a:xfrm>
            <a:off x="642275" y="2791695"/>
            <a:ext cx="351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2 — Esquema </a:t>
            </a:r>
            <a:r>
              <a:rPr lang="es-ES" sz="900" dirty="0">
                <a:latin typeface="Montserrat" panose="00000500000000000000" pitchFamily="2" charset="0"/>
              </a:rPr>
              <a:t>(espacio lógico de trabajo por proyecto o equipo) Subdivisión dentro del catálogo para organizar datos por caso de uso, área funcional o equipo de trabajo, aislando su contexto operativo.</a:t>
            </a:r>
          </a:p>
        </p:txBody>
      </p:sp>
      <p:sp>
        <p:nvSpPr>
          <p:cNvPr id="16" name="Google Shape;2204;p106">
            <a:extLst>
              <a:ext uri="{FF2B5EF4-FFF2-40B4-BE49-F238E27FC236}">
                <a16:creationId xmlns:a16="http://schemas.microsoft.com/office/drawing/2014/main" id="{AAB96288-4817-7CD6-7EE5-10C0529EE7CE}"/>
              </a:ext>
            </a:extLst>
          </p:cNvPr>
          <p:cNvSpPr/>
          <p:nvPr/>
        </p:nvSpPr>
        <p:spPr>
          <a:xfrm>
            <a:off x="637369" y="3946676"/>
            <a:ext cx="3583310" cy="1534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endParaRPr lang="es-ES" sz="800" dirty="0">
              <a:latin typeface="Montserrat" panose="00000500000000000000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998197C-4B42-8E66-1F4D-04077B82EC00}"/>
              </a:ext>
            </a:extLst>
          </p:cNvPr>
          <p:cNvSpPr txBox="1"/>
          <p:nvPr/>
        </p:nvSpPr>
        <p:spPr>
          <a:xfrm>
            <a:off x="708751" y="4064925"/>
            <a:ext cx="351130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3 — Objetos </a:t>
            </a:r>
            <a:r>
              <a:rPr lang="es-ES" sz="900" dirty="0">
                <a:latin typeface="Montserrat" panose="00000500000000000000" pitchFamily="2" charset="0"/>
              </a:rPr>
              <a:t>(donde realmente residen o se consumen los datos)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Elementos concretos dentro del esquema: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Tablas → datos estructurados gestionados por UC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Vistas → consultas reutilizables y gobernadas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Volúmenes → archivos crudos o semiestructurados en </a:t>
            </a:r>
            <a:r>
              <a:rPr lang="es-ES" sz="900" dirty="0" err="1">
                <a:latin typeface="Montserrat" panose="00000500000000000000" pitchFamily="2" charset="0"/>
              </a:rPr>
              <a:t>cloud</a:t>
            </a:r>
            <a:r>
              <a:rPr lang="es-ES" sz="900" dirty="0">
                <a:latin typeface="Montserrat" panose="00000500000000000000" pitchFamily="2" charset="0"/>
              </a:rPr>
              <a:t> </a:t>
            </a:r>
            <a:r>
              <a:rPr lang="es-ES" sz="900" dirty="0" err="1">
                <a:latin typeface="Montserrat" panose="00000500000000000000" pitchFamily="2" charset="0"/>
              </a:rPr>
              <a:t>storage</a:t>
            </a:r>
            <a:endParaRPr lang="es-ES" sz="900" dirty="0">
              <a:latin typeface="Montserrat" panose="00000500000000000000" pitchFamily="2" charset="0"/>
            </a:endParaRPr>
          </a:p>
          <a:p>
            <a:r>
              <a:rPr lang="es-ES" sz="900" dirty="0">
                <a:latin typeface="Montserrat" panose="00000500000000000000" pitchFamily="2" charset="0"/>
              </a:rPr>
              <a:t>Funciones → lógica reutilizable para transformar o proteger datos</a:t>
            </a:r>
          </a:p>
        </p:txBody>
      </p:sp>
    </p:spTree>
    <p:extLst>
      <p:ext uri="{BB962C8B-B14F-4D97-AF65-F5344CB8AC3E}">
        <p14:creationId xmlns:p14="http://schemas.microsoft.com/office/powerpoint/2010/main" val="106510024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1D317CF2309C4E8DA448EE42D88B65" ma:contentTypeVersion="14" ma:contentTypeDescription="Crear nuevo documento." ma:contentTypeScope="" ma:versionID="499295a40b32042ffc1aa18e52107fb2">
  <xsd:schema xmlns:xsd="http://www.w3.org/2001/XMLSchema" xmlns:xs="http://www.w3.org/2001/XMLSchema" xmlns:p="http://schemas.microsoft.com/office/2006/metadata/properties" xmlns:ns2="e24c3f89-b1e2-4b5c-81e1-9b07710f5189" xmlns:ns3="ce845bb0-6f82-4cf9-8b02-3916bb6268df" targetNamespace="http://schemas.microsoft.com/office/2006/metadata/properties" ma:root="true" ma:fieldsID="cacbbaa88dffef174e809ab62d2fa790" ns2:_="" ns3:_="">
    <xsd:import namespace="e24c3f89-b1e2-4b5c-81e1-9b07710f5189"/>
    <xsd:import namespace="ce845bb0-6f82-4cf9-8b02-3916bb6268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c3f89-b1e2-4b5c-81e1-9b07710f51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59dbaa74-2a60-464d-988b-bba989cac7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45bb0-6f82-4cf9-8b02-3916bb6268d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1e47c2f-83de-443c-9b77-fbf0d35e4197}" ma:internalName="TaxCatchAll" ma:showField="CatchAllData" ma:web="ce845bb0-6f82-4cf9-8b02-3916bb6268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4c3f89-b1e2-4b5c-81e1-9b07710f5189">
      <Terms xmlns="http://schemas.microsoft.com/office/infopath/2007/PartnerControls"/>
    </lcf76f155ced4ddcb4097134ff3c332f>
    <TaxCatchAll xmlns="ce845bb0-6f82-4cf9-8b02-3916bb6268df" xsi:nil="true"/>
  </documentManagement>
</p:properties>
</file>

<file path=customXml/itemProps1.xml><?xml version="1.0" encoding="utf-8"?>
<ds:datastoreItem xmlns:ds="http://schemas.openxmlformats.org/officeDocument/2006/customXml" ds:itemID="{D57BF0C9-4CDD-43A3-8A95-A49D62C2F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c3f89-b1e2-4b5c-81e1-9b07710f5189"/>
    <ds:schemaRef ds:uri="ce845bb0-6f82-4cf9-8b02-3916bb626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DDB250-E753-47E4-8ED1-CAC7AD183E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79858A-5E67-489D-9BB4-CD604D981F2A}">
  <ds:schemaRefs>
    <ds:schemaRef ds:uri="http://schemas.microsoft.com/office/2006/metadata/properties"/>
    <ds:schemaRef ds:uri="http://schemas.microsoft.com/office/infopath/2007/PartnerControls"/>
    <ds:schemaRef ds:uri="e24c3f89-b1e2-4b5c-81e1-9b07710f5189"/>
    <ds:schemaRef ds:uri="ce845bb0-6f82-4cf9-8b02-3916bb6268d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18390</TotalTime>
  <Words>1597</Words>
  <Application>Microsoft Office PowerPoint</Application>
  <PresentationFormat>Presentación en pantalla (4:3)</PresentationFormat>
  <Paragraphs>196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Montserrat</vt:lpstr>
      <vt:lpstr>Diseño personalizado</vt:lpstr>
      <vt:lpstr>Presentación de PowerPoint</vt:lpstr>
      <vt:lpstr>Indice de la Sesión 2</vt:lpstr>
      <vt:lpstr>Indice de la Sesión 3</vt:lpstr>
      <vt:lpstr>Presentación de PowerPoint</vt:lpstr>
      <vt:lpstr>2 Introducción a UC | ¿Qué es Unity Catalog?</vt:lpstr>
      <vt:lpstr>Presentación de PowerPoint</vt:lpstr>
      <vt:lpstr>2 Introducción a UC | ¿Qué es Gobernanza?</vt:lpstr>
      <vt:lpstr>2 Introducción a UC | Unity Catalog desde perspectiva de Gobernanza</vt:lpstr>
      <vt:lpstr>2 Introducción a UC | Repaso Objetos en UC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psoria</dc:creator>
  <cp:lastModifiedBy>Javier Martínez Morales</cp:lastModifiedBy>
  <cp:revision>419</cp:revision>
  <cp:lastPrinted>2018-06-15T07:54:48Z</cp:lastPrinted>
  <dcterms:created xsi:type="dcterms:W3CDTF">2014-05-13T08:36:54Z</dcterms:created>
  <dcterms:modified xsi:type="dcterms:W3CDTF">2025-10-25T14:43:20Z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0x010100D61D317CF2309C4E8DA448EE42D88B65</vt:lpwstr>
  </property>
</Properties>
</file>