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8"/>
  </p:notesMasterIdLst>
  <p:handoutMasterIdLst>
    <p:handoutMasterId r:id="rId19"/>
  </p:handoutMasterIdLst>
  <p:sldIdLst>
    <p:sldId id="295" r:id="rId5"/>
    <p:sldId id="334" r:id="rId6"/>
    <p:sldId id="2147474046" r:id="rId7"/>
    <p:sldId id="2147474045" r:id="rId8"/>
    <p:sldId id="337" r:id="rId9"/>
    <p:sldId id="274" r:id="rId10"/>
    <p:sldId id="277" r:id="rId11"/>
    <p:sldId id="2147474047" r:id="rId12"/>
    <p:sldId id="2147474048" r:id="rId13"/>
    <p:sldId id="2147474049" r:id="rId14"/>
    <p:sldId id="2147474050" r:id="rId15"/>
    <p:sldId id="2147474051" r:id="rId16"/>
    <p:sldId id="257" r:id="rId17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334"/>
            <p14:sldId id="2147474046"/>
            <p14:sldId id="2147474045"/>
            <p14:sldId id="337"/>
            <p14:sldId id="274"/>
            <p14:sldId id="277"/>
            <p14:sldId id="2147474047"/>
            <p14:sldId id="2147474048"/>
            <p14:sldId id="2147474049"/>
            <p14:sldId id="2147474050"/>
            <p14:sldId id="2147474051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AA00"/>
    <a:srgbClr val="FFD700"/>
    <a:srgbClr val="8A8A8A"/>
    <a:srgbClr val="C0C0C0"/>
    <a:srgbClr val="666666"/>
    <a:srgbClr val="BC9D00"/>
    <a:srgbClr val="888888"/>
    <a:srgbClr val="B87333"/>
    <a:srgbClr val="4472C4"/>
    <a:srgbClr val="083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86925" autoAdjust="0"/>
  </p:normalViewPr>
  <p:slideViewPr>
    <p:cSldViewPr>
      <p:cViewPr varScale="1">
        <p:scale>
          <a:sx n="138" d="100"/>
          <a:sy n="138" d="100"/>
        </p:scale>
        <p:origin x="2838" y="126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e5cc475b_0_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5ee5cc4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D0B40A9-3560-4B1C-94B2-660B9D38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6C76EB00-FE97-FEAB-45F0-2D7478C7C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AB3473E-D141-7579-2F76-1300EBC8F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62F28DF-32F7-2CF4-468A-FC56279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87864BA-5345-135A-C1FE-72C8E3453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bronce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Ingiere datos sin procesar del almacenamiento en la nube, Kafka y Salesforce. Aquí no se realiza ninguna limpieza ni validación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datos.ops.bronze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plata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la limpieza y validación de datos se realizan en esta capa.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ops.silver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sobre clientes y transacciones se limpian eliminando valores NULL y poniendo en cuarentena los registros no válidos. Estos conjuntos de datos se unen en un nuevo conjunto de datos llamado . Los científicos de datos pueden usar este conjunto de datos para análisis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predictivos.customer_transactions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modo, las cuentas y los conjuntos de datos de oportunidades de Salesforce se unen para crear , que se mejora con la información de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cuenta.account_opportunities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se limpian en un conjunto de datos llamado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leads_rawleads_cleaned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dorada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Esta capa está diseñada para usuarios empresariales. Contiene menos conjuntos de datos que plata y bronce.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ops.gold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customer_spending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Gasto medio y total de cada cliente.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account_performance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Rendimiento diario de cada cuenta.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sales_pipeline_summary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sobre el pipeline de ventas de un extremo a otro.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altamente agregada para el personal ejecutivo.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9711F62-0CF8-5F12-FC31-681A181FA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85D675C-5610-0CDE-8034-2DAE0DF5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D4CBC312-F9F4-5207-4E1C-791CC40CF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2BBCED17-E18E-5D18-3AFD-3B1C0F90C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0B51B35A-739B-3E8F-C379-B618D515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615E589-D4DB-A8F6-97CE-D89E4620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6F6B0EB-2838-510C-0E94-A65CD0AE6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25AC038-E795-BE7A-EEB9-F19F9788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32E8D839-582A-BC28-0211-9360A75F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EFADA3D-C8E5-D94E-643A-1AA7F2904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1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6146B7F-C561-A1FD-E0F9-6A5E22D2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3EE58CB-5896-8649-F6C5-4C914CC9F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7D68BF-6606-6D8D-1A07-BEEF57EFEB18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E134F76B-F3ED-9732-1925-086D5B11D91A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B87333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9D327496-5416-D4E9-9A94-DE0C045B9820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76923C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471540E5-6C00-AAFD-1ACE-6AD28B3ED21C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B8733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3D62BAC-FE1F-4099-0B42-FD56D1C3E3B5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BRONZE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2E5E850-B66B-C29C-39EC-4639380A61DB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Ingesta Cruda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6410E45-A888-FE55-1488-E97AC3A0F252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20634B-8688-2668-5308-DEA6E863B92A}"/>
              </a:ext>
            </a:extLst>
          </p:cNvPr>
          <p:cNvSpPr txBox="1"/>
          <p:nvPr/>
        </p:nvSpPr>
        <p:spPr>
          <a:xfrm>
            <a:off x="1810359" y="4572887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CE35AE8C-FB88-1567-0C34-307CEC2690E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27A68C-93EE-142A-A5DF-0AB10BFFF235}"/>
              </a:ext>
            </a:extLst>
          </p:cNvPr>
          <p:cNvSpPr txBox="1"/>
          <p:nvPr/>
        </p:nvSpPr>
        <p:spPr>
          <a:xfrm>
            <a:off x="2819158" y="1349907"/>
            <a:ext cx="499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de bronce contiene datos </a:t>
            </a:r>
            <a:r>
              <a:rPr lang="es-ES" sz="900" b="1" dirty="0">
                <a:latin typeface="Montserrat" panose="00000500000000000000" pitchFamily="2" charset="0"/>
              </a:rPr>
              <a:t>sin procesar y no validados</a:t>
            </a:r>
            <a:r>
              <a:rPr lang="es-ES" sz="900" dirty="0">
                <a:latin typeface="Montserrat" panose="00000500000000000000" pitchFamily="2" charset="0"/>
              </a:rPr>
              <a:t>. Los datos ingeridos en la capa de bronce suelen tener las siguientes características: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2FDD64-D793-3888-4996-34A9885B33E0}"/>
              </a:ext>
            </a:extLst>
          </p:cNvPr>
          <p:cNvSpPr txBox="1"/>
          <p:nvPr/>
        </p:nvSpPr>
        <p:spPr>
          <a:xfrm>
            <a:off x="2734490" y="2204061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Contiene y mantiene el estado sin procesar del origen de datos en sus formatos originales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4ECE83-BF7E-0738-4315-81F4AA373CFD}"/>
              </a:ext>
            </a:extLst>
          </p:cNvPr>
          <p:cNvSpPr txBox="1"/>
          <p:nvPr/>
        </p:nvSpPr>
        <p:spPr>
          <a:xfrm>
            <a:off x="2734490" y="3032973"/>
            <a:ext cx="49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Se agrega gradualmente con el tiempo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BA941-0612-5FE2-37C1-F853C6116976}"/>
              </a:ext>
            </a:extLst>
          </p:cNvPr>
          <p:cNvSpPr txBox="1"/>
          <p:nvPr/>
        </p:nvSpPr>
        <p:spPr>
          <a:xfrm>
            <a:off x="2738860" y="3707996"/>
            <a:ext cx="49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Está pensado para el consumo de cargas de trabajo que enriquecen los datos de las tablas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silver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, no para el acceso de analistas y científicos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FD5A8-1B52-8D25-F82A-00E61EA562E9}"/>
              </a:ext>
            </a:extLst>
          </p:cNvPr>
          <p:cNvSpPr txBox="1"/>
          <p:nvPr/>
        </p:nvSpPr>
        <p:spPr>
          <a:xfrm>
            <a:off x="2738860" y="4599077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Sirve como única fuente de verdad, preservando la fidelidad de los datos.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4F4B-312D-63C1-C912-843EF11441A1}"/>
              </a:ext>
            </a:extLst>
          </p:cNvPr>
          <p:cNvSpPr txBox="1"/>
          <p:nvPr/>
        </p:nvSpPr>
        <p:spPr>
          <a:xfrm>
            <a:off x="2819158" y="5357461"/>
            <a:ext cx="4867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Permite el reprocesamiento y la auditoría al conservar todos los datos históricos.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 descr="Forma&#10;&#10;El contenido generado por IA puede ser incorrecto.">
            <a:extLst>
              <a:ext uri="{FF2B5EF4-FFF2-40B4-BE49-F238E27FC236}">
                <a16:creationId xmlns:a16="http://schemas.microsoft.com/office/drawing/2014/main" id="{ADAC4E21-B621-8843-688F-1D4BEA10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496" y="4402468"/>
            <a:ext cx="593680" cy="593680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248FD82-70BE-71D8-572F-88C1097D7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4826" y="3649713"/>
            <a:ext cx="494384" cy="494384"/>
          </a:xfrm>
          <a:prstGeom prst="rect">
            <a:avLst/>
          </a:prstGeom>
        </p:spPr>
      </p:pic>
      <p:pic>
        <p:nvPicPr>
          <p:cNvPr id="52" name="Imagen 51" descr="Forma&#10;&#10;El contenido generado por IA puede ser incorrecto.">
            <a:extLst>
              <a:ext uri="{FF2B5EF4-FFF2-40B4-BE49-F238E27FC236}">
                <a16:creationId xmlns:a16="http://schemas.microsoft.com/office/drawing/2014/main" id="{1707698E-7083-9BBF-0E68-E357A8E08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638" y="2148756"/>
            <a:ext cx="505975" cy="505975"/>
          </a:xfrm>
          <a:prstGeom prst="rect">
            <a:avLst/>
          </a:prstGeom>
        </p:spPr>
      </p:pic>
      <p:pic>
        <p:nvPicPr>
          <p:cNvPr id="54" name="Imagen 53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4FF4DD35-8706-845A-793F-E55F5F9495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859200"/>
            <a:ext cx="551883" cy="550635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5012016F-9A86-7E9B-E329-C0996FA803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5289557"/>
            <a:ext cx="571517" cy="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06F0683-0424-B7B2-7230-C7536F5B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539EFA8-E8DA-5A4C-4E1E-E27BB022F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4.4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Silver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5EF5E0-5E3F-E3A9-2CFE-5257BFB89AE1}"/>
              </a:ext>
            </a:extLst>
          </p:cNvPr>
          <p:cNvGrpSpPr/>
          <p:nvPr/>
        </p:nvGrpSpPr>
        <p:grpSpPr>
          <a:xfrm>
            <a:off x="265915" y="1164305"/>
            <a:ext cx="2200471" cy="697548"/>
            <a:chOff x="387954" y="2325414"/>
            <a:chExt cx="2200471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3AB40E2E-7BD0-529A-E140-865294C77C78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60263553-310E-2C0F-8A72-A3F73FFA4AB6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D4FFB1B-5A00-447C-F45C-145D3FFB6DFB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B913DE4-46EC-B842-A120-10FEC54B47D3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0B9F2-79FE-61B6-BA35-264B15B76757}"/>
                </a:ext>
              </a:extLst>
            </p:cNvPr>
            <p:cNvSpPr txBox="1"/>
            <p:nvPr/>
          </p:nvSpPr>
          <p:spPr>
            <a:xfrm>
              <a:off x="1764932" y="2566938"/>
              <a:ext cx="8234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Datos</a:t>
              </a:r>
            </a:p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Depurados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E02F43-F1B8-CBEF-CF4F-0498FAB5D446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52FA8AB3-9AB6-3BB4-F6E7-6D627B3066C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B710B-E624-93A5-D34B-AA2DA775CBDE}"/>
              </a:ext>
            </a:extLst>
          </p:cNvPr>
          <p:cNvSpPr txBox="1"/>
          <p:nvPr/>
        </p:nvSpPr>
        <p:spPr>
          <a:xfrm>
            <a:off x="2819158" y="1416706"/>
            <a:ext cx="49932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</a:t>
            </a:r>
            <a:r>
              <a:rPr lang="es-ES" sz="900" b="1" dirty="0">
                <a:latin typeface="Montserrat" panose="00000500000000000000" pitchFamily="2" charset="0"/>
              </a:rPr>
              <a:t>limpieza y validación </a:t>
            </a:r>
            <a:r>
              <a:rPr lang="es-ES" sz="900" dirty="0">
                <a:latin typeface="Montserrat" panose="00000500000000000000" pitchFamily="2" charset="0"/>
              </a:rPr>
              <a:t>de datos se realizan en capa plateada.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52DED8-90B9-D010-B8C3-47DCD7B3C7F6}"/>
              </a:ext>
            </a:extLst>
          </p:cNvPr>
          <p:cNvSpPr txBox="1"/>
          <p:nvPr/>
        </p:nvSpPr>
        <p:spPr>
          <a:xfrm>
            <a:off x="2734490" y="2096179"/>
            <a:ext cx="5110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Siempre debe incluir al menos una representación válida y no agregada de cada registro. Si las representaciones agregadas impulsan muchas cargas de trabajo descendentes, esas representaciones pueden estar en la capa plateada, pero normalmente están en la capa dorada.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18483-E802-135D-43BA-331B4117EFDF}"/>
              </a:ext>
            </a:extLst>
          </p:cNvPr>
          <p:cNvSpPr txBox="1"/>
          <p:nvPr/>
        </p:nvSpPr>
        <p:spPr>
          <a:xfrm>
            <a:off x="2734490" y="3032973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 donde se realiza la limpieza, la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y la normalización de datos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A6C7A7-D986-9BD7-6545-E9A6E93CF67C}"/>
              </a:ext>
            </a:extLst>
          </p:cNvPr>
          <p:cNvSpPr txBox="1"/>
          <p:nvPr/>
        </p:nvSpPr>
        <p:spPr>
          <a:xfrm>
            <a:off x="2734490" y="3816752"/>
            <a:ext cx="493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Mejora la calidad de los datos al corregir errores e inconsistencias.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59B99-3A19-FE40-BF72-50A5755F2B47}"/>
              </a:ext>
            </a:extLst>
          </p:cNvPr>
          <p:cNvSpPr txBox="1"/>
          <p:nvPr/>
        </p:nvSpPr>
        <p:spPr>
          <a:xfrm>
            <a:off x="2812587" y="4446642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Estructura los datos en un formato más consumible para el procesamiento posterior.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67A91-B761-46B8-20EF-E88990E6D7DD}"/>
              </a:ext>
            </a:extLst>
          </p:cNvPr>
          <p:cNvSpPr txBox="1"/>
          <p:nvPr/>
        </p:nvSpPr>
        <p:spPr>
          <a:xfrm>
            <a:off x="2734490" y="5149121"/>
            <a:ext cx="4867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Las siguientes operaciones se realizan en las tablas de plata: Aplicación de esquemas, Manejo de valores nulos y faltantes,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datos, Resolución de problemas de datos fuera de servicio y de llegada tardía, Controles de calidad de los datos y aplicación, Evolución del esquema, Fundición de tipos, Uniones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900F09D-ADED-7408-CE93-37E7F109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2" y="2956315"/>
            <a:ext cx="435027" cy="435027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302F0DA-BBC2-F42F-4EBE-A85A11E26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2" y="2223810"/>
            <a:ext cx="413200" cy="413200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C25C0091-297A-8DE9-A7C9-5390A78A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296" y="3687306"/>
            <a:ext cx="506196" cy="506196"/>
          </a:xfrm>
          <a:prstGeom prst="rect">
            <a:avLst/>
          </a:prstGeom>
        </p:spPr>
      </p:pic>
      <p:pic>
        <p:nvPicPr>
          <p:cNvPr id="20" name="Imagen 19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2C73DBCE-CDE1-B1BF-2F2C-F7530E67B4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1215" y="5240814"/>
            <a:ext cx="1046584" cy="697548"/>
          </a:xfrm>
          <a:prstGeom prst="rect">
            <a:avLst/>
          </a:prstGeom>
        </p:spPr>
      </p:pic>
      <p:pic>
        <p:nvPicPr>
          <p:cNvPr id="28" name="Imagen 27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FC5CBF-0A3F-DC7B-A48B-A630D8E38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6" y="4416022"/>
            <a:ext cx="541752" cy="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98FBEA37-2EF2-7718-10AA-849B54E8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B57217EF-CF27-3C40-DA56-711BE5B2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FB99D1-E406-FDD5-7622-3CEF44CBF84C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B7DB9B9F-D6F6-D2CD-95C9-B23C4F994B29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8BF2D50E-D241-21C0-3567-261DE04B1642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CCAA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1DB51FE-443D-CAB6-70D2-D2DB2603AE00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DA424DF-9645-74F7-2C02-1F2BACCD162C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DF4428-37FD-7F6D-C91F-93DB5753BD5E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Valor</a:t>
              </a:r>
            </a:p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Negocio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B795A2-0612-CE96-3387-519154B14E23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37F8A2AA-AA3F-98FA-3003-310235901CE6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FB16F-0D5D-78B8-14EC-7BF548A3E35E}"/>
              </a:ext>
            </a:extLst>
          </p:cNvPr>
          <p:cNvSpPr txBox="1"/>
          <p:nvPr/>
        </p:nvSpPr>
        <p:spPr>
          <a:xfrm>
            <a:off x="2699792" y="1252512"/>
            <a:ext cx="5437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dorada representa </a:t>
            </a:r>
            <a:r>
              <a:rPr lang="es-ES" sz="900" b="1" dirty="0">
                <a:latin typeface="Montserrat" panose="00000500000000000000" pitchFamily="2" charset="0"/>
              </a:rPr>
              <a:t>vistas altamente refinadas </a:t>
            </a:r>
            <a:r>
              <a:rPr lang="es-ES" sz="900" dirty="0">
                <a:latin typeface="Montserrat" panose="00000500000000000000" pitchFamily="2" charset="0"/>
              </a:rPr>
              <a:t>de los datos que impulsan el análisis, los paneles, el ML y las aplicaciones posteriores. Los datos de la capa de oro suelen estar altamente agregados y filtrados para períodos de tiempo o regiones geográficas específicos.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78FE-AE78-18D5-1CBD-70EAD045AD8B}"/>
              </a:ext>
            </a:extLst>
          </p:cNvPr>
          <p:cNvSpPr txBox="1"/>
          <p:nvPr/>
        </p:nvSpPr>
        <p:spPr>
          <a:xfrm>
            <a:off x="2734490" y="2302949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Datos agregados listos para análisis y decisiones. Información ya resumida y preparada para responder preguntas.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ACE5F-9FB7-9DCF-36B6-4D5A1AB1C042}"/>
              </a:ext>
            </a:extLst>
          </p:cNvPr>
          <p:cNvSpPr txBox="1"/>
          <p:nvPr/>
        </p:nvSpPr>
        <p:spPr>
          <a:xfrm>
            <a:off x="2734490" y="3131861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Totalmente alineado con la lógica del negocio. Refleja procesos reales de la empresa (ventas, HR, finanzas…).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11CBD-783C-56F6-FB85-F95DE606E27F}"/>
              </a:ext>
            </a:extLst>
          </p:cNvPr>
          <p:cNvSpPr txBox="1"/>
          <p:nvPr/>
        </p:nvSpPr>
        <p:spPr>
          <a:xfrm>
            <a:off x="2740689" y="3876774"/>
            <a:ext cx="493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Modelado dimensional para su consumo. Tablas modelo estrella, métricas definidas, relaciones claras.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2C1145-91F8-2B41-1C95-70ACAA3C2EDA}"/>
              </a:ext>
            </a:extLst>
          </p:cNvPr>
          <p:cNvSpPr txBox="1"/>
          <p:nvPr/>
        </p:nvSpPr>
        <p:spPr>
          <a:xfrm>
            <a:off x="2738860" y="4697965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Orientado al usuario final / analistas de negocio. Destinado a analistas, autoservicio, tomar decisiones.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F7ED54B-8881-7369-6526-8814711A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204864"/>
            <a:ext cx="593680" cy="593680"/>
          </a:xfrm>
          <a:prstGeom prst="rect">
            <a:avLst/>
          </a:prstGeom>
        </p:spPr>
      </p:pic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78414149-1352-2611-0E04-38E907907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3064978"/>
            <a:ext cx="533876" cy="533876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3C7E8FF0-658B-FBC4-443D-273BF01FE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0" y="3892609"/>
            <a:ext cx="437172" cy="43717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B0CFC4F-5A8F-26E2-CB5B-041F3A149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4616758"/>
            <a:ext cx="885001" cy="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9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A8ACE-8229-462D-A48C-A7D84E2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¿Quién soy?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84274-BA79-4C9E-8923-FD8913A6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9288"/>
            <a:ext cx="7886700" cy="3036537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Javier Martínez Morales</a:t>
            </a:r>
          </a:p>
          <a:p>
            <a:endParaRPr lang="es-ES" sz="1800" dirty="0">
              <a:latin typeface="Montserrat" panose="00000500000000000000" pitchFamily="2" charset="0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es-ES" sz="1800" dirty="0">
                <a:latin typeface="Montserrat" panose="00000500000000000000" pitchFamily="2" charset="0"/>
              </a:rPr>
              <a:t>Licenciado en Finanzas &amp; Master en Ciencia de Datos e Inteligencia Artificial</a:t>
            </a:r>
          </a:p>
          <a:p>
            <a:pPr marL="0" indent="0">
              <a:buNone/>
            </a:pPr>
            <a:endParaRPr lang="es-ES" sz="1800" dirty="0">
              <a:latin typeface="Montserrat" panose="00000500000000000000" pitchFamily="2" charset="0"/>
            </a:endParaRPr>
          </a:p>
          <a:p>
            <a:r>
              <a:rPr lang="es-ES" sz="1800" dirty="0">
                <a:latin typeface="Montserrat" panose="00000500000000000000" pitchFamily="2" charset="0"/>
              </a:rPr>
              <a:t>Profesional con más de 3 años de experiencia entorno al mundo de los datos.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01FA-022B-9DAA-2979-7B704D9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721635"/>
            <a:ext cx="278160" cy="278160"/>
          </a:xfrm>
          <a:prstGeom prst="rect">
            <a:avLst/>
          </a:prstGeom>
        </p:spPr>
      </p:pic>
      <p:pic>
        <p:nvPicPr>
          <p:cNvPr id="2" name="Google Shape;57;p2" title="1743344964993 - copia.jpg">
            <a:extLst>
              <a:ext uri="{FF2B5EF4-FFF2-40B4-BE49-F238E27FC236}">
                <a16:creationId xmlns:a16="http://schemas.microsoft.com/office/drawing/2014/main" id="{5117CC59-8759-0B19-DAE7-5D36CBA12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460931"/>
            <a:ext cx="1086825" cy="13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4CD7-D7F7-AE54-0F22-15305482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8595164-E0E4-B454-B468-93EBD68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1ACA4-4464-3BA7-795E-7B87D8B5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Talleres Previos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Nuevo Curso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Fundamentales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r>
              <a:rPr lang="es-ES" sz="1400" dirty="0">
                <a:latin typeface="Montserrat" panose="00000500000000000000" pitchFamily="2" charset="0"/>
              </a:rPr>
              <a:t>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Revisar los Jobs de Ingesta y </a:t>
            </a:r>
            <a:r>
              <a:rPr lang="es-ES" sz="1400" dirty="0" err="1">
                <a:latin typeface="Montserrat" panose="00000500000000000000" pitchFamily="2" charset="0"/>
              </a:rPr>
              <a:t>Validacion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Completar un Notebook de Arreglos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Crear el </a:t>
            </a: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300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A3B-EBEF-2937-5F18-E7A8CBD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EC55B4-899F-FB48-8CCF-14E1949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1. Temario Talleres Previos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07B0C-F255-6CB0-8C60-DE9B1410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lvl="1"/>
            <a:r>
              <a:rPr lang="es-ES" sz="1400" dirty="0">
                <a:latin typeface="Montserrat" panose="00000500000000000000" pitchFamily="2" charset="0"/>
              </a:rPr>
              <a:t>Curso 1: Introducción a Spark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2: Orquestación I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3: Optimización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NEW Curso 4: Orquestación II y Gobernanza</a:t>
            </a:r>
          </a:p>
        </p:txBody>
      </p:sp>
    </p:spTree>
    <p:extLst>
      <p:ext uri="{BB962C8B-B14F-4D97-AF65-F5344CB8AC3E}">
        <p14:creationId xmlns:p14="http://schemas.microsoft.com/office/powerpoint/2010/main" val="2801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74E8-D16A-CFA7-E7A8-13AAFACC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FF5068-6A5D-D1FD-DC71-FBC5CED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2. Temario del Nuevo Curso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FFDE6A-4AB1-ACA8-1D45-1A1FAD32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Jobs y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r>
              <a:rPr lang="es-ES" sz="1400" dirty="0">
                <a:latin typeface="Montserrat" panose="00000500000000000000" pitchFamily="2" charset="0"/>
              </a:rPr>
              <a:t>  - Avanzado con 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Modularización</a:t>
            </a:r>
            <a:r>
              <a:rPr lang="en-US" sz="1400" dirty="0">
                <a:latin typeface="Montserrat" panose="00000500000000000000" pitchFamily="2" charset="0"/>
              </a:rPr>
              <a:t> y </a:t>
            </a:r>
            <a:r>
              <a:rPr lang="es-ES" sz="1400" dirty="0">
                <a:latin typeface="Montserrat" panose="00000500000000000000" pitchFamily="2" charset="0"/>
              </a:rPr>
              <a:t>parámetros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Manejo de errores con Tabla Cuarentena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Orquestación con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2"/>
            </a:pPr>
            <a:r>
              <a:rPr lang="es-ES" sz="1400" dirty="0">
                <a:latin typeface="Montserrat" panose="00000500000000000000" pitchFamily="2" charset="0"/>
              </a:rPr>
              <a:t>Expansión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(UC)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Introducción a Gobernanza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Arquitectura de UC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Tipos de grupos, tipos de accesos y tipos de permisos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Seguridad en fila y columna</a:t>
            </a:r>
          </a:p>
          <a:p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3"/>
            </a:pPr>
            <a:r>
              <a:rPr lang="es-ES" sz="1400" dirty="0">
                <a:latin typeface="Montserrat" panose="00000500000000000000" pitchFamily="2" charset="0"/>
              </a:rPr>
              <a:t>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Desarrollo de un </a:t>
            </a: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con información de costes de uso</a:t>
            </a: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e5cc475b_0_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DB </a:t>
            </a:r>
            <a:r>
              <a:rPr lang="es-ES" dirty="0" err="1">
                <a:latin typeface="Montserrat" panose="00000500000000000000" pitchFamily="2" charset="0"/>
              </a:rPr>
              <a:t>Fundmentales</a:t>
            </a:r>
            <a:r>
              <a:rPr lang="es-ES" dirty="0">
                <a:latin typeface="Montserrat" panose="00000500000000000000" pitchFamily="2" charset="0"/>
              </a:rPr>
              <a:t>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Los 3 pilares de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Databricks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275" name="Google Shape;275;g35ee5cc475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1545283"/>
            <a:ext cx="2263150" cy="119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5ee5cc475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75" y="1290000"/>
            <a:ext cx="1954625" cy="1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ee5cc475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00" y="1744944"/>
            <a:ext cx="2263150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ee5cc475b_0_15"/>
          <p:cNvSpPr txBox="1"/>
          <p:nvPr/>
        </p:nvSpPr>
        <p:spPr>
          <a:xfrm>
            <a:off x="719640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Motor de procesamiento distribuido</a:t>
            </a:r>
            <a:endParaRPr sz="1100" dirty="0">
              <a:latin typeface="Montserrat" panose="00000500000000000000" pitchFamily="2" charset="0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Corazón de </a:t>
            </a:r>
            <a:r>
              <a:rPr lang="es-E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Databricks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ejecuta todo (ETL, SQL, ML,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streaming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…)</a:t>
            </a:r>
            <a:endParaRPr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ee5cc475b_0_15"/>
          <p:cNvSpPr txBox="1"/>
          <p:nvPr/>
        </p:nvSpPr>
        <p:spPr>
          <a:xfrm>
            <a:off x="3763578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Capa de almacenamiento transaccional sobre Spark</a:t>
            </a:r>
            <a:endParaRPr sz="1100" dirty="0"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Sistema de archivos confiable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añade ACID, versionado, time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travel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ee5cc475b_0_15"/>
          <p:cNvSpPr txBox="1"/>
          <p:nvPr/>
        </p:nvSpPr>
        <p:spPr>
          <a:xfrm>
            <a:off x="6567203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Plataforma de gestión del ciclo de vida del ML</a:t>
            </a:r>
            <a:b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Gestor de modelos ML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tracking, experimentación, despliegue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e5cc475b_0_63"/>
          <p:cNvSpPr txBox="1"/>
          <p:nvPr/>
        </p:nvSpPr>
        <p:spPr>
          <a:xfrm>
            <a:off x="1129500" y="4835775"/>
            <a:ext cx="6885000" cy="8115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El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Lakehouse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es la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evolución natural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que: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1. Une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Warehouse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(gobierno, fiabilidad, rendimiento)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2. Con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Lake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(flexibilidad, diversidad, escalabilidad)</a:t>
            </a:r>
            <a:endParaRPr sz="1000" dirty="0">
              <a:solidFill>
                <a:schemeClr val="dk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5ee5cc475b_0_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3.2 DB Fundamentales II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Data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Lakehouse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04" name="Google Shape;304;g35ee5cc47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38" y="1217625"/>
            <a:ext cx="7193124" cy="3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81ED92F-1552-F25D-4E17-E36ABFCA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EADD7F0-2803-7DA7-71F4-3A611A5D6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4.1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Ampliacion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 conceptos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Google Shape;2204;p106">
            <a:extLst>
              <a:ext uri="{FF2B5EF4-FFF2-40B4-BE49-F238E27FC236}">
                <a16:creationId xmlns:a16="http://schemas.microsoft.com/office/drawing/2014/main" id="{B26261BF-3875-5BD4-6173-EB4ED0152B71}"/>
              </a:ext>
            </a:extLst>
          </p:cNvPr>
          <p:cNvSpPr/>
          <p:nvPr/>
        </p:nvSpPr>
        <p:spPr>
          <a:xfrm>
            <a:off x="387954" y="2397881"/>
            <a:ext cx="1245300" cy="590700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207;p106">
            <a:extLst>
              <a:ext uri="{FF2B5EF4-FFF2-40B4-BE49-F238E27FC236}">
                <a16:creationId xmlns:a16="http://schemas.microsoft.com/office/drawing/2014/main" id="{F49B2AAA-0B02-B430-AC7E-6E31F8AC5182}"/>
              </a:ext>
            </a:extLst>
          </p:cNvPr>
          <p:cNvSpPr/>
          <p:nvPr/>
        </p:nvSpPr>
        <p:spPr>
          <a:xfrm>
            <a:off x="1615599" y="2325414"/>
            <a:ext cx="737616" cy="697548"/>
          </a:xfrm>
          <a:custGeom>
            <a:avLst/>
            <a:gdLst/>
            <a:ahLst/>
            <a:cxnLst/>
            <a:rect l="l" t="t" r="r" b="b"/>
            <a:pathLst>
              <a:path w="2438401" h="1073151" extrusionOk="0">
                <a:moveTo>
                  <a:pt x="758192" y="0"/>
                </a:moveTo>
                <a:lnTo>
                  <a:pt x="762001" y="0"/>
                </a:lnTo>
                <a:lnTo>
                  <a:pt x="2438401" y="374659"/>
                </a:lnTo>
                <a:lnTo>
                  <a:pt x="2438401" y="1073151"/>
                </a:lnTo>
                <a:lnTo>
                  <a:pt x="2419370" y="1072402"/>
                </a:lnTo>
                <a:lnTo>
                  <a:pt x="2434592" y="1073151"/>
                </a:lnTo>
                <a:lnTo>
                  <a:pt x="1948237" y="1073151"/>
                </a:lnTo>
                <a:lnTo>
                  <a:pt x="0" y="1023621"/>
                </a:lnTo>
                <a:lnTo>
                  <a:pt x="1" y="1023621"/>
                </a:lnTo>
                <a:lnTo>
                  <a:pt x="1" y="111745"/>
                </a:lnTo>
                <a:lnTo>
                  <a:pt x="758192" y="0"/>
                </a:lnTo>
                <a:close/>
              </a:path>
            </a:pathLst>
          </a:custGeom>
          <a:solidFill>
            <a:srgbClr val="76923C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A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08;p106">
            <a:extLst>
              <a:ext uri="{FF2B5EF4-FFF2-40B4-BE49-F238E27FC236}">
                <a16:creationId xmlns:a16="http://schemas.microsoft.com/office/drawing/2014/main" id="{D162D7FC-BE11-B708-3D2A-3C4B75779770}"/>
              </a:ext>
            </a:extLst>
          </p:cNvPr>
          <p:cNvSpPr/>
          <p:nvPr/>
        </p:nvSpPr>
        <p:spPr>
          <a:xfrm>
            <a:off x="1847019" y="2325414"/>
            <a:ext cx="509112" cy="6963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0271"/>
                </a:lnTo>
                <a:lnTo>
                  <a:pt x="0" y="0"/>
                </a:lnTo>
                <a:lnTo>
                  <a:pt x="21600" y="7541"/>
                </a:lnTo>
                <a:close/>
              </a:path>
            </a:pathLst>
          </a:custGeom>
          <a:solidFill>
            <a:srgbClr val="B873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2A596B-91C4-6D59-9841-676634AF4AF0}"/>
              </a:ext>
            </a:extLst>
          </p:cNvPr>
          <p:cNvSpPr txBox="1"/>
          <p:nvPr/>
        </p:nvSpPr>
        <p:spPr>
          <a:xfrm>
            <a:off x="571089" y="2487530"/>
            <a:ext cx="937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BRONZE LAYER</a:t>
            </a:r>
            <a:endParaRPr lang="es-E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CCBDA6-A76E-722F-BC93-7B1DDE862D6B}"/>
              </a:ext>
            </a:extLst>
          </p:cNvPr>
          <p:cNvGrpSpPr/>
          <p:nvPr/>
        </p:nvGrpSpPr>
        <p:grpSpPr>
          <a:xfrm>
            <a:off x="395536" y="3441663"/>
            <a:ext cx="2016224" cy="598488"/>
            <a:chOff x="395536" y="3417506"/>
            <a:chExt cx="1967323" cy="598488"/>
          </a:xfrm>
        </p:grpSpPr>
        <p:sp>
          <p:nvSpPr>
            <p:cNvPr id="28" name="Google Shape;2210;p106">
              <a:extLst>
                <a:ext uri="{FF2B5EF4-FFF2-40B4-BE49-F238E27FC236}">
                  <a16:creationId xmlns:a16="http://schemas.microsoft.com/office/drawing/2014/main" id="{D2769B5A-683E-F30A-21AC-44EEFBD3D79E}"/>
                </a:ext>
              </a:extLst>
            </p:cNvPr>
            <p:cNvSpPr/>
            <p:nvPr/>
          </p:nvSpPr>
          <p:spPr>
            <a:xfrm>
              <a:off x="1622560" y="3417506"/>
              <a:ext cx="737616" cy="598488"/>
            </a:xfrm>
            <a:custGeom>
              <a:avLst/>
              <a:gdLst/>
              <a:ahLst/>
              <a:cxnLst/>
              <a:rect l="l" t="t" r="r" b="b"/>
              <a:pathLst>
                <a:path w="2438400" h="920751" extrusionOk="0">
                  <a:moveTo>
                    <a:pt x="0" y="0"/>
                  </a:moveTo>
                  <a:lnTo>
                    <a:pt x="758191" y="0"/>
                  </a:lnTo>
                  <a:lnTo>
                    <a:pt x="762000" y="0"/>
                  </a:lnTo>
                  <a:lnTo>
                    <a:pt x="2438400" y="0"/>
                  </a:lnTo>
                  <a:lnTo>
                    <a:pt x="2438400" y="618481"/>
                  </a:lnTo>
                  <a:lnTo>
                    <a:pt x="762000" y="920751"/>
                  </a:lnTo>
                  <a:lnTo>
                    <a:pt x="758191" y="920751"/>
                  </a:lnTo>
                  <a:lnTo>
                    <a:pt x="0" y="82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11;p106">
              <a:extLst>
                <a:ext uri="{FF2B5EF4-FFF2-40B4-BE49-F238E27FC236}">
                  <a16:creationId xmlns:a16="http://schemas.microsoft.com/office/drawing/2014/main" id="{4FBCC5E4-7665-28B2-3887-161EBF214C26}"/>
                </a:ext>
              </a:extLst>
            </p:cNvPr>
            <p:cNvSpPr/>
            <p:nvPr/>
          </p:nvSpPr>
          <p:spPr>
            <a:xfrm>
              <a:off x="1853909" y="3417506"/>
              <a:ext cx="508950" cy="5974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450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12;p106">
              <a:extLst>
                <a:ext uri="{FF2B5EF4-FFF2-40B4-BE49-F238E27FC236}">
                  <a16:creationId xmlns:a16="http://schemas.microsoft.com/office/drawing/2014/main" id="{31D8FD9B-9CCC-0638-C979-7476B30B2807}"/>
                </a:ext>
              </a:extLst>
            </p:cNvPr>
            <p:cNvSpPr/>
            <p:nvPr/>
          </p:nvSpPr>
          <p:spPr>
            <a:xfrm>
              <a:off x="395536" y="3417515"/>
              <a:ext cx="1245300" cy="531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48B96A-3C29-C22F-637C-A52E4F760DB3}"/>
                </a:ext>
              </a:extLst>
            </p:cNvPr>
            <p:cNvSpPr txBox="1"/>
            <p:nvPr/>
          </p:nvSpPr>
          <p:spPr>
            <a:xfrm>
              <a:off x="581744" y="3452632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8B08DD5-24D9-BEA1-5468-F08A78FB6847}"/>
              </a:ext>
            </a:extLst>
          </p:cNvPr>
          <p:cNvGrpSpPr/>
          <p:nvPr/>
        </p:nvGrpSpPr>
        <p:grpSpPr>
          <a:xfrm>
            <a:off x="395536" y="4309468"/>
            <a:ext cx="1967323" cy="918783"/>
            <a:chOff x="395536" y="3821298"/>
            <a:chExt cx="1967323" cy="918783"/>
          </a:xfrm>
        </p:grpSpPr>
        <p:sp>
          <p:nvSpPr>
            <p:cNvPr id="22" name="Google Shape;2202;p106">
              <a:extLst>
                <a:ext uri="{FF2B5EF4-FFF2-40B4-BE49-F238E27FC236}">
                  <a16:creationId xmlns:a16="http://schemas.microsoft.com/office/drawing/2014/main" id="{992527BC-979A-8173-E87A-61F590EC4BDF}"/>
                </a:ext>
              </a:extLst>
            </p:cNvPr>
            <p:cNvSpPr/>
            <p:nvPr/>
          </p:nvSpPr>
          <p:spPr>
            <a:xfrm>
              <a:off x="395536" y="4005064"/>
              <a:ext cx="1245300" cy="5883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203;p106">
              <a:extLst>
                <a:ext uri="{FF2B5EF4-FFF2-40B4-BE49-F238E27FC236}">
                  <a16:creationId xmlns:a16="http://schemas.microsoft.com/office/drawing/2014/main" id="{01E7935F-C6AC-C25B-1A40-1CF093F8DCE0}"/>
                </a:ext>
              </a:extLst>
            </p:cNvPr>
            <p:cNvSpPr/>
            <p:nvPr/>
          </p:nvSpPr>
          <p:spPr>
            <a:xfrm>
              <a:off x="1622560" y="3821298"/>
              <a:ext cx="737616" cy="918783"/>
            </a:xfrm>
            <a:custGeom>
              <a:avLst/>
              <a:gdLst/>
              <a:ahLst/>
              <a:cxnLst/>
              <a:rect l="l" t="t" r="r" b="b"/>
              <a:pathLst>
                <a:path w="2438401" h="1413512" extrusionOk="0">
                  <a:moveTo>
                    <a:pt x="1596349" y="0"/>
                  </a:moveTo>
                  <a:lnTo>
                    <a:pt x="2432899" y="51967"/>
                  </a:lnTo>
                  <a:lnTo>
                    <a:pt x="2438401" y="50800"/>
                  </a:lnTo>
                  <a:lnTo>
                    <a:pt x="2438401" y="731525"/>
                  </a:lnTo>
                  <a:lnTo>
                    <a:pt x="762001" y="1413512"/>
                  </a:lnTo>
                  <a:lnTo>
                    <a:pt x="758192" y="1410971"/>
                  </a:lnTo>
                  <a:lnTo>
                    <a:pt x="1" y="1192515"/>
                  </a:lnTo>
                  <a:lnTo>
                    <a:pt x="1" y="283219"/>
                  </a:lnTo>
                  <a:lnTo>
                    <a:pt x="0" y="283219"/>
                  </a:lnTo>
                  <a:lnTo>
                    <a:pt x="1" y="283219"/>
                  </a:lnTo>
                  <a:lnTo>
                    <a:pt x="1" y="279401"/>
                  </a:lnTo>
                  <a:lnTo>
                    <a:pt x="11177" y="281236"/>
                  </a:lnTo>
                  <a:lnTo>
                    <a:pt x="1596349" y="0"/>
                  </a:lnTo>
                  <a:close/>
                </a:path>
              </a:pathLst>
            </a:custGeom>
            <a:solidFill>
              <a:srgbClr val="BC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aseline="-250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05;p106">
              <a:extLst>
                <a:ext uri="{FF2B5EF4-FFF2-40B4-BE49-F238E27FC236}">
                  <a16:creationId xmlns:a16="http://schemas.microsoft.com/office/drawing/2014/main" id="{2ECE1230-29F5-2734-F6A9-CA6DD70611FA}"/>
                </a:ext>
              </a:extLst>
            </p:cNvPr>
            <p:cNvSpPr/>
            <p:nvPr/>
          </p:nvSpPr>
          <p:spPr>
            <a:xfrm>
              <a:off x="1853909" y="3854261"/>
              <a:ext cx="508950" cy="8841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0"/>
                  </a:moveTo>
                  <a:lnTo>
                    <a:pt x="0" y="21600"/>
                  </a:lnTo>
                  <a:lnTo>
                    <a:pt x="0" y="56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4FBCF10-286D-6A1B-D41C-28DFAC54FF6B}"/>
                </a:ext>
              </a:extLst>
            </p:cNvPr>
            <p:cNvSpPr txBox="1"/>
            <p:nvPr/>
          </p:nvSpPr>
          <p:spPr>
            <a:xfrm>
              <a:off x="609679" y="4065526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F718FE-9883-F30A-6F17-7B918D22B784}"/>
              </a:ext>
            </a:extLst>
          </p:cNvPr>
          <p:cNvSpPr txBox="1"/>
          <p:nvPr/>
        </p:nvSpPr>
        <p:spPr>
          <a:xfrm>
            <a:off x="3028968" y="2458719"/>
            <a:ext cx="1483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Ingesta de datos sin procesar</a:t>
            </a:r>
            <a:endParaRPr lang="es-ES" sz="1100" dirty="0">
              <a:latin typeface="Montserrat" panose="00000500000000000000" pitchFamily="2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89A2D8-BFDA-32C7-65F4-5F07FCB307DD}"/>
              </a:ext>
            </a:extLst>
          </p:cNvPr>
          <p:cNvGrpSpPr/>
          <p:nvPr/>
        </p:nvGrpSpPr>
        <p:grpSpPr>
          <a:xfrm>
            <a:off x="2627784" y="1403098"/>
            <a:ext cx="6120680" cy="653095"/>
            <a:chOff x="2915816" y="1839797"/>
            <a:chExt cx="6120680" cy="653095"/>
          </a:xfrm>
        </p:grpSpPr>
        <p:sp>
          <p:nvSpPr>
            <p:cNvPr id="38" name="Google Shape;2110;p105">
              <a:extLst>
                <a:ext uri="{FF2B5EF4-FFF2-40B4-BE49-F238E27FC236}">
                  <a16:creationId xmlns:a16="http://schemas.microsoft.com/office/drawing/2014/main" id="{F76EAEBA-FA75-3237-7113-0F3E7790C6F2}"/>
                </a:ext>
              </a:extLst>
            </p:cNvPr>
            <p:cNvSpPr/>
            <p:nvPr/>
          </p:nvSpPr>
          <p:spPr>
            <a:xfrm>
              <a:off x="2915816" y="1839797"/>
              <a:ext cx="6120680" cy="653095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DD7FCC4-80C0-288E-99DE-9CB14C6BF527}"/>
                </a:ext>
              </a:extLst>
            </p:cNvPr>
            <p:cNvSpPr txBox="1"/>
            <p:nvPr/>
          </p:nvSpPr>
          <p:spPr>
            <a:xfrm>
              <a:off x="3379523" y="196654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¿Qué sucede en esta capa?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790BC17-FD8D-B7C2-D1C4-D77A6686A4F1}"/>
                </a:ext>
              </a:extLst>
            </p:cNvPr>
            <p:cNvSpPr txBox="1"/>
            <p:nvPr/>
          </p:nvSpPr>
          <p:spPr>
            <a:xfrm>
              <a:off x="6719138" y="1958886"/>
              <a:ext cx="17111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¿Quién es el usuario previsto?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97BDA82-32A0-A90D-3EB8-753CC50B5423}"/>
              </a:ext>
            </a:extLst>
          </p:cNvPr>
          <p:cNvSpPr txBox="1"/>
          <p:nvPr/>
        </p:nvSpPr>
        <p:spPr>
          <a:xfrm>
            <a:off x="3011136" y="3440866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Limpieza y validación de datos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15DD96-F938-90D3-FB06-6B913EF0C298}"/>
              </a:ext>
            </a:extLst>
          </p:cNvPr>
          <p:cNvSpPr txBox="1"/>
          <p:nvPr/>
        </p:nvSpPr>
        <p:spPr>
          <a:xfrm>
            <a:off x="3088756" y="4468777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Modelado dimensional y agregación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7E39502-6645-5D1D-8055-487F397195B9}"/>
              </a:ext>
            </a:extLst>
          </p:cNvPr>
          <p:cNvSpPr txBox="1"/>
          <p:nvPr/>
        </p:nvSpPr>
        <p:spPr>
          <a:xfrm>
            <a:off x="5508104" y="2421634"/>
            <a:ext cx="2952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Operaciones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de cumplimiento y auditoría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B4DC40-1E76-233C-5754-952282240027}"/>
              </a:ext>
            </a:extLst>
          </p:cNvPr>
          <p:cNvSpPr txBox="1"/>
          <p:nvPr/>
        </p:nvSpPr>
        <p:spPr>
          <a:xfrm>
            <a:off x="5468807" y="3440309"/>
            <a:ext cx="26734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Analistas de datos (en su caso)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Científicos de datos (en su caso)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A78D1B-22AD-3E6D-4CE5-64EC46C9AF7E}"/>
              </a:ext>
            </a:extLst>
          </p:cNvPr>
          <p:cNvSpPr txBox="1"/>
          <p:nvPr/>
        </p:nvSpPr>
        <p:spPr>
          <a:xfrm>
            <a:off x="5468807" y="4397094"/>
            <a:ext cx="33516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Analistas de negocio y desarrolladores de BI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Científicos de datos e ingenieros de aprendizaje automático (ML)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Ejecutivos y tomadores de decisiones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operativos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E5B9D4-363A-713B-0AA2-A0FA1CD036E1}"/>
              </a:ext>
            </a:extLst>
          </p:cNvPr>
          <p:cNvSpPr txBox="1"/>
          <p:nvPr/>
        </p:nvSpPr>
        <p:spPr>
          <a:xfrm>
            <a:off x="1810359" y="2548532"/>
            <a:ext cx="70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Ingesta Cruda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1EA3E8E-B21B-7C6C-92C4-D622AD3D07E2}"/>
              </a:ext>
            </a:extLst>
          </p:cNvPr>
          <p:cNvSpPr txBox="1"/>
          <p:nvPr/>
        </p:nvSpPr>
        <p:spPr>
          <a:xfrm>
            <a:off x="1791769" y="3512529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5C24F8-7332-5939-25FA-00D0844C28F3}"/>
              </a:ext>
            </a:extLst>
          </p:cNvPr>
          <p:cNvSpPr txBox="1"/>
          <p:nvPr/>
        </p:nvSpPr>
        <p:spPr>
          <a:xfrm>
            <a:off x="1810359" y="4572887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16546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0028DE2-19AB-C499-AC38-7B66F2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D3C2148-A3DC-26C5-9703-706C8745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4.2 Estructura Medallón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Ejemplo de Arquitectura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B4862-33E0-B57F-73F0-2558154E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8980"/>
            <a:ext cx="6192688" cy="3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17842</TotalTime>
  <Words>1067</Words>
  <Application>Microsoft Office PowerPoint</Application>
  <PresentationFormat>Presentación en pantalla (4:3)</PresentationFormat>
  <Paragraphs>124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Montserrat</vt:lpstr>
      <vt:lpstr>Diseño personalizado</vt:lpstr>
      <vt:lpstr>Presentación de PowerPoint</vt:lpstr>
      <vt:lpstr>¿Quién soy?</vt:lpstr>
      <vt:lpstr>Indice de la Sesión</vt:lpstr>
      <vt:lpstr>1. Temario Talleres Previos</vt:lpstr>
      <vt:lpstr>2. Temario del Nuevo Curso</vt:lpstr>
      <vt:lpstr>3.1 DB Fundmentales I| Los 3 pilares de Databricks</vt:lpstr>
      <vt:lpstr>3.2 DB Fundamentales II| Data Lakehouse</vt:lpstr>
      <vt:lpstr>4.1 Estructura Medallón I| Ampliacion de conceptos</vt:lpstr>
      <vt:lpstr>4.2 Estructura Medallón | Ejemplo de Arquitectura</vt:lpstr>
      <vt:lpstr>4.3 Estructura Medallón I | Bronze Layer</vt:lpstr>
      <vt:lpstr>4.4 Estructura Medallón I| Silver Layer</vt:lpstr>
      <vt:lpstr>4.3 Estructura Medallón I | Bronze Layer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389</cp:revision>
  <cp:lastPrinted>2018-06-15T07:54:48Z</cp:lastPrinted>
  <dcterms:created xsi:type="dcterms:W3CDTF">2014-05-13T08:36:54Z</dcterms:created>
  <dcterms:modified xsi:type="dcterms:W3CDTF">2025-10-18T11:26:08Z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