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1" r:id="rId2"/>
    <p:sldId id="347" r:id="rId3"/>
    <p:sldId id="348" r:id="rId4"/>
    <p:sldId id="349" r:id="rId5"/>
    <p:sldId id="350" r:id="rId6"/>
    <p:sldId id="351" r:id="rId7"/>
    <p:sldId id="352" r:id="rId8"/>
    <p:sldId id="333" r:id="rId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2" autoAdjust="0"/>
    <p:restoredTop sz="95503" autoAdjust="0"/>
  </p:normalViewPr>
  <p:slideViewPr>
    <p:cSldViewPr>
      <p:cViewPr varScale="1">
        <p:scale>
          <a:sx n="71" d="100"/>
          <a:sy n="71" d="100"/>
        </p:scale>
        <p:origin x="1843" y="10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Prezado(a) estudante, </a:t>
            </a:r>
            <a:r>
              <a:rPr lang="pt-BR" sz="1400" dirty="0" smtClean="0"/>
              <a:t>resolver </a:t>
            </a:r>
            <a:r>
              <a:rPr lang="pt-BR" sz="1400" dirty="0"/>
              <a:t>problemas por etapas é uma estratégia comum.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Quando </a:t>
            </a:r>
            <a:r>
              <a:rPr lang="pt-BR" sz="1400" dirty="0"/>
              <a:t>precisamos resolver um determinado problema em duas etapas, com m maneiras distintas para realizar a primeira etapa, e n maneiras distintas para realizar a segunda etapa, temos como conclusão que o total de maneiras distintas para resolver o problema é dado pelo produto (m x n). 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E </a:t>
            </a:r>
            <a:r>
              <a:rPr lang="pt-BR" sz="1400" dirty="0"/>
              <a:t>é justamente disso que trata o Princípio Fundamental da Contagem para dois conjuntos finitos de possibilidades: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produto das maneiras de resolução de cada uma das duas etapas corresponde ao total de possibilidades de resolução de um problema inteiro dividido em duas etapas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Não entendeu? Tudo bem. Um exemplo pode ajudar!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pic>
        <p:nvPicPr>
          <p:cNvPr id="1026" name="Picture 2" descr="Princípio Fundamental da Contagem | Professor Mate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49" y="9057456"/>
            <a:ext cx="102087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79" y="5518667"/>
            <a:ext cx="5734846" cy="3295762"/>
          </a:xfrm>
          <a:prstGeom prst="rect">
            <a:avLst/>
          </a:prstGeom>
        </p:spPr>
      </p:pic>
      <p:sp>
        <p:nvSpPr>
          <p:cNvPr id="37" name="Cruz 3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ruz 3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0" name="Retângulo 3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3722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108235"/>
            <a:ext cx="6063113" cy="75252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Na figura 1 abaixo existem 3 estradas ligando Pernambuco à Paraíba e 4 estradas ligando a Paraíba ao Rio Grande do Norte. Quantos caminhos distintos podem ser feitos de Pernambuco ao Rio Grande do Norte, passando pela Paraíba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ctr"/>
            <a:r>
              <a:rPr lang="pt-BR" sz="1300" dirty="0" smtClean="0"/>
              <a:t>Estradas </a:t>
            </a:r>
            <a:r>
              <a:rPr lang="pt-BR" sz="1300" dirty="0"/>
              <a:t>que ligam PE a PB, e PB a RN. </a:t>
            </a:r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91063" y="1546974"/>
            <a:ext cx="6052441" cy="548692"/>
            <a:chOff x="345068" y="8108785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25" y="3656856"/>
            <a:ext cx="5229225" cy="1247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4" name="Picture 2" descr="Princípio fundamental da contagem - Toda Matér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79" y="6249144"/>
            <a:ext cx="4126008" cy="2430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grpSp>
        <p:nvGrpSpPr>
          <p:cNvPr id="25" name="Grupo 24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3" name="Cruz 3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ruz 3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7" name="Retângulo 36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6725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108235"/>
            <a:ext cx="6063113" cy="75252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No </a:t>
            </a:r>
            <a:r>
              <a:rPr lang="pt-BR" sz="1400" dirty="0"/>
              <a:t>exemplo, observamos que o problema (ir de Pernambuco ao Rio Grande do Norte) foi dividido em duas etapas. Cada etapa com possibilidades distintas. De acordo com o princípio fundamental da contagem, a quantidade de caminhos distintos que podem ser feitos de PE ao RN, passando por PB, é igual a 3 x 4 = 12 caminhos distintos. Imagine se tivéssemos que listar cada possibilidade para descobrir a quantidade de caminhos possíveis. Teríamos só para a primeira possibilidade de sair de PE rumo à PB, quatro possibilidades de estradas para continuar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ctr"/>
            <a:r>
              <a:rPr lang="pt-BR" sz="1300" dirty="0"/>
              <a:t>Quatro possibilidades apenas para a primeira estrada que liga PE a PB. </a:t>
            </a:r>
            <a:endParaRPr lang="pt-BR" sz="1300" dirty="0" smtClean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91063" y="1546974"/>
            <a:ext cx="6052441" cy="548692"/>
            <a:chOff x="345068" y="8108785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27" y="4736976"/>
            <a:ext cx="4348716" cy="2037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25" name="Grupo 24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3" name="Cruz 3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ruz 3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7" name="Retângulo 36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4533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108235"/>
            <a:ext cx="6063113" cy="21246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Um </a:t>
            </a:r>
            <a:r>
              <a:rPr lang="pt-BR" sz="1400" dirty="0"/>
              <a:t>homem possui 5 camisas e 8 bermudas. De quantas formas distintas ele pode se vestir usando uma camisa e uma bermuda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Resposta:</a:t>
            </a:r>
            <a:r>
              <a:rPr lang="pt-BR" sz="1400" dirty="0"/>
              <a:t> </a:t>
            </a:r>
            <a:endParaRPr lang="pt-BR" sz="1400" dirty="0" smtClean="0"/>
          </a:p>
          <a:p>
            <a:pPr algn="just"/>
            <a:r>
              <a:rPr lang="pt-BR" sz="1400" dirty="0" smtClean="0"/>
              <a:t>Ele </a:t>
            </a:r>
            <a:r>
              <a:rPr lang="pt-BR" sz="1400" dirty="0"/>
              <a:t>tem 5 possibilidades de camisas e 8 possibilidades de bermudas para resolver o problema de se vestir. Logo, pelo PFC ele terá 5 x 8 = 40 possibilidades de se vestir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91063" y="1546974"/>
            <a:ext cx="6052441" cy="548692"/>
            <a:chOff x="345068" y="8108785"/>
            <a:chExt cx="6063113" cy="548692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sp>
        <p:nvSpPr>
          <p:cNvPr id="25" name="Retângulo de cantos arredondados 24"/>
          <p:cNvSpPr/>
          <p:nvPr/>
        </p:nvSpPr>
        <p:spPr>
          <a:xfrm>
            <a:off x="285728" y="5245378"/>
            <a:ext cx="6063113" cy="21246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Uma </a:t>
            </a:r>
            <a:r>
              <a:rPr lang="pt-BR" sz="1400" dirty="0"/>
              <a:t>igreja tem 8 portas. De quantas maneiras distintas um padre pode entrar e sair da igreja por uma porta diferente da que entrou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Resposta:</a:t>
            </a:r>
            <a:r>
              <a:rPr lang="pt-BR" sz="1400" dirty="0"/>
              <a:t> </a:t>
            </a:r>
          </a:p>
          <a:p>
            <a:pPr algn="just"/>
            <a:r>
              <a:rPr lang="pt-BR" sz="1400" dirty="0"/>
              <a:t>m = 8 (quantidade de portas disponíveis para entrar) </a:t>
            </a:r>
            <a:endParaRPr lang="pt-BR" sz="1400" dirty="0" smtClean="0"/>
          </a:p>
          <a:p>
            <a:pPr algn="just"/>
            <a:r>
              <a:rPr lang="pt-BR" sz="1400" dirty="0" smtClean="0"/>
              <a:t>n </a:t>
            </a:r>
            <a:r>
              <a:rPr lang="pt-BR" sz="1400" dirty="0"/>
              <a:t>= 7 (quantidade de portas disponíveis para sair) </a:t>
            </a:r>
            <a:endParaRPr lang="pt-BR" sz="1400" dirty="0" smtClean="0"/>
          </a:p>
          <a:p>
            <a:pPr algn="just"/>
            <a:r>
              <a:rPr lang="pt-BR" sz="1400" dirty="0" smtClean="0"/>
              <a:t>m </a:t>
            </a:r>
            <a:r>
              <a:rPr lang="pt-BR" sz="1400" dirty="0"/>
              <a:t>x n = 8 x 7 = 56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291063" y="4684117"/>
            <a:ext cx="6052441" cy="548692"/>
            <a:chOff x="345068" y="8108785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8" name="Cruz 3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ruz 3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1" name="Retângulo 4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7933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1467569"/>
            <a:ext cx="6063113" cy="39636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b="1" dirty="0"/>
              <a:t>E se um problema tiver 3 ou mais etapas? O que fazer</a:t>
            </a:r>
            <a:r>
              <a:rPr lang="pt-BR" sz="1400" b="1" dirty="0" smtClean="0"/>
              <a:t>?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dirty="0"/>
              <a:t>Sem problemas, o PFC também garante que problemas assim possam ser resolvidos de maneira semelhante. Vejamos</a:t>
            </a:r>
            <a:r>
              <a:rPr lang="pt-BR" sz="1400" dirty="0" smtClean="0"/>
              <a:t>:</a:t>
            </a:r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dirty="0"/>
              <a:t>A partir disso, podemos concluir que independente da quantidade de etapas que o problema terá para ser resolvido, tudo o que temos que fazer é multiplicar todas as quantidades de resoluções possíveis para cada etapa. Fazendo isso, teremos o total de maneiras distintas que resolvem o problema.</a:t>
            </a:r>
            <a:endParaRPr lang="pt-BR" sz="1400" b="1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sp>
        <p:nvSpPr>
          <p:cNvPr id="25" name="Retângulo de cantos arredondados 24"/>
          <p:cNvSpPr/>
          <p:nvPr/>
        </p:nvSpPr>
        <p:spPr>
          <a:xfrm>
            <a:off x="285728" y="6306349"/>
            <a:ext cx="6063113" cy="1815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Uma mulher possui 5 blusas, 4 calças e 3 pares de sapatos. De quantas maneiras distintas ela pode se vestir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Resposta:</a:t>
            </a:r>
            <a:r>
              <a:rPr lang="pt-BR" sz="1400" dirty="0"/>
              <a:t> </a:t>
            </a:r>
          </a:p>
          <a:p>
            <a:pPr algn="just"/>
            <a:r>
              <a:rPr lang="pt-BR" sz="1400" dirty="0" smtClean="0"/>
              <a:t>Pelo </a:t>
            </a:r>
            <a:r>
              <a:rPr lang="pt-BR" sz="1400" dirty="0"/>
              <a:t>PFC temos: 5.4.3 = 60 maneiras distintas para se vestir. 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291063" y="5745088"/>
            <a:ext cx="6052441" cy="548692"/>
            <a:chOff x="345068" y="8108785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64" y="2751783"/>
            <a:ext cx="5738761" cy="1085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3" name="Grupo 32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8" name="Cruz 3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ruz 3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1" name="Retângulo 4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92297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Com </a:t>
            </a:r>
            <a:r>
              <a:rPr lang="pt-BR" sz="1400" dirty="0"/>
              <a:t>os algarismos 1, 2, 3, 4 e 5: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Quantos </a:t>
            </a:r>
            <a:r>
              <a:rPr lang="pt-BR" sz="1400" dirty="0"/>
              <a:t>números com 3 algarismos podem ser formados?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Quantos </a:t>
            </a:r>
            <a:r>
              <a:rPr lang="pt-BR" sz="1400" dirty="0"/>
              <a:t>números ímpares com 3 algarismos podem ser formados</a:t>
            </a:r>
            <a:r>
              <a:rPr lang="pt-BR" sz="1400" dirty="0" smtClean="0"/>
              <a:t>?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Letra (a</a:t>
            </a:r>
            <a:r>
              <a:rPr lang="pt-BR" sz="1400" b="1" dirty="0" smtClean="0"/>
              <a:t>)</a:t>
            </a:r>
          </a:p>
          <a:p>
            <a:pPr algn="just"/>
            <a:r>
              <a:rPr lang="pt-BR" sz="1400" dirty="0"/>
              <a:t>Para a primeira situação temos 3 problemas para resolver, que são os 3 algarismos. Como não há restrições para os números que serão formados, teremos: </a:t>
            </a:r>
            <a:endParaRPr lang="pt-BR" sz="1400" dirty="0" smtClean="0"/>
          </a:p>
          <a:p>
            <a:pPr algn="just"/>
            <a:endParaRPr lang="pt-BR" sz="1400" b="1" dirty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centenas, 5 possibilidades (1,2,3,4,5). </a:t>
            </a:r>
            <a:endParaRPr lang="pt-BR" sz="1400" dirty="0" smtClean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dezenas, 5 possibilidades (1,2,3,4,5</a:t>
            </a:r>
            <a:r>
              <a:rPr lang="pt-BR" sz="1400" dirty="0" smtClean="0"/>
              <a:t>).</a:t>
            </a:r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unidades, 5 possibilidades (1,2,3,4,5</a:t>
            </a:r>
            <a:r>
              <a:rPr lang="pt-BR" sz="1400" dirty="0" smtClean="0"/>
              <a:t>).</a:t>
            </a:r>
          </a:p>
          <a:p>
            <a:pPr marL="342900" indent="-342900" algn="just">
              <a:buAutoNum type="arabicPeriod"/>
            </a:pPr>
            <a:endParaRPr lang="pt-BR" sz="1400" b="1" dirty="0"/>
          </a:p>
          <a:p>
            <a:pPr algn="just"/>
            <a:r>
              <a:rPr lang="pt-BR" sz="1400" dirty="0"/>
              <a:t>Logo, teremos </a:t>
            </a:r>
            <a:r>
              <a:rPr lang="pt-BR" sz="1400" b="1" dirty="0"/>
              <a:t>5.5.5 = 125 números possíveis</a:t>
            </a:r>
            <a:r>
              <a:rPr lang="pt-BR" sz="1400" b="1" dirty="0" smtClean="0"/>
              <a:t>.</a:t>
            </a: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Letra (b</a:t>
            </a:r>
            <a:r>
              <a:rPr lang="pt-BR" sz="1400" b="1" dirty="0" smtClean="0"/>
              <a:t>)</a:t>
            </a:r>
          </a:p>
          <a:p>
            <a:pPr algn="just"/>
            <a:r>
              <a:rPr lang="pt-BR" sz="1400" dirty="0"/>
              <a:t>Para a segunda situação também temos 3 problemas para resolver, que são novamente os 3 algarismos. No entanto, vemos uma restrição. Os números formados com os algarismos precisam ser ímpares. Logo, não podem terminar com os algarismos 2 e 4. Sendo assim, temos</a:t>
            </a:r>
            <a:r>
              <a:rPr lang="pt-BR" sz="1400" dirty="0" smtClean="0"/>
              <a:t>:</a:t>
            </a:r>
          </a:p>
          <a:p>
            <a:pPr algn="just"/>
            <a:endParaRPr lang="pt-BR" sz="1400" b="1" dirty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centenas, 5 possibilidades (1,2,3,4,5) </a:t>
            </a:r>
            <a:endParaRPr lang="pt-BR" sz="1400" dirty="0" smtClean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dezenas, 5 possibilidades (1,2,3,4,5) </a:t>
            </a:r>
            <a:endParaRPr lang="pt-BR" sz="1400" dirty="0" smtClean="0"/>
          </a:p>
          <a:p>
            <a:pPr marL="342900" indent="-342900" algn="just">
              <a:buAutoNum type="arabicPeriod"/>
            </a:pPr>
            <a:r>
              <a:rPr lang="pt-BR" sz="1400" dirty="0" smtClean="0"/>
              <a:t>Para </a:t>
            </a:r>
            <a:r>
              <a:rPr lang="pt-BR" sz="1400" dirty="0"/>
              <a:t>o algarismo das unidades, 3 possibilidades (1,3,5</a:t>
            </a:r>
            <a:r>
              <a:rPr lang="pt-BR" sz="1400" dirty="0" smtClean="0"/>
              <a:t>)</a:t>
            </a:r>
          </a:p>
          <a:p>
            <a:pPr marL="342900" indent="-342900" algn="just">
              <a:buAutoNum type="arabicPeriod"/>
            </a:pPr>
            <a:endParaRPr lang="pt-BR" sz="1400" b="1" dirty="0"/>
          </a:p>
          <a:p>
            <a:pPr algn="just"/>
            <a:r>
              <a:rPr lang="pt-BR" sz="1400" dirty="0"/>
              <a:t>Dessa forma, teremos </a:t>
            </a:r>
            <a:r>
              <a:rPr lang="pt-BR" sz="1400" b="1" dirty="0"/>
              <a:t>5.5.3 = 75 números possíveis.</a:t>
            </a:r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40" name="Cruz 3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ruz 4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43" name="Retângulo 4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3493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8" name="Retângulo de cantos arredondados 27"/>
          <p:cNvSpPr/>
          <p:nvPr/>
        </p:nvSpPr>
        <p:spPr>
          <a:xfrm>
            <a:off x="285728" y="2096338"/>
            <a:ext cx="6063113" cy="74651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Um ladrão sabe que o segredo de um cofre é formado por uma sequência de quatro algarismos distintos. Sabe ainda que o algarismo dos milhares é 3 e que o das dezenas é 5. Se ele leva cerca de 3 minutos para testar uma possível sequência, o tempo máximo para o ladrão abrir o cofre é de</a:t>
            </a:r>
            <a:r>
              <a:rPr lang="pt-BR" sz="1400" dirty="0" smtClean="0"/>
              <a:t>:</a:t>
            </a:r>
            <a:endParaRPr lang="pt-BR" sz="1400" b="1" dirty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2 </a:t>
            </a:r>
            <a:r>
              <a:rPr lang="pt-BR" sz="1400" dirty="0"/>
              <a:t>horas e 48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2 </a:t>
            </a:r>
            <a:r>
              <a:rPr lang="pt-BR" sz="1400" dirty="0"/>
              <a:t>horas e 8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3 </a:t>
            </a:r>
            <a:r>
              <a:rPr lang="pt-BR" sz="1400" dirty="0"/>
              <a:t>horas e 20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1 </a:t>
            </a:r>
            <a:r>
              <a:rPr lang="pt-BR" sz="1400" dirty="0"/>
              <a:t>hora e 15 minutos </a:t>
            </a:r>
            <a:endParaRPr lang="pt-BR" sz="1400" dirty="0" smtClean="0"/>
          </a:p>
          <a:p>
            <a:pPr marL="342900" indent="-342900" algn="just">
              <a:buAutoNum type="alphaLcParenR"/>
            </a:pPr>
            <a:r>
              <a:rPr lang="pt-BR" sz="1400" dirty="0" smtClean="0"/>
              <a:t>1 </a:t>
            </a:r>
            <a:r>
              <a:rPr lang="pt-BR" sz="1400" dirty="0"/>
              <a:t>hora e 30 </a:t>
            </a:r>
            <a:r>
              <a:rPr lang="pt-BR" sz="1400" dirty="0" smtClean="0"/>
              <a:t>minutos</a:t>
            </a:r>
          </a:p>
          <a:p>
            <a:pPr algn="just"/>
            <a:endParaRPr lang="pt-BR" sz="1400" b="1" dirty="0" smtClean="0"/>
          </a:p>
          <a:p>
            <a:pPr algn="just"/>
            <a:r>
              <a:rPr lang="pt-BR" sz="1400" b="1" dirty="0"/>
              <a:t>Resposta</a:t>
            </a:r>
            <a:r>
              <a:rPr lang="pt-BR" sz="1400" b="1" dirty="0" smtClean="0"/>
              <a:t>:</a:t>
            </a:r>
          </a:p>
          <a:p>
            <a:pPr algn="just"/>
            <a:r>
              <a:rPr lang="pt-BR" sz="1400" dirty="0"/>
              <a:t>O primeiro passo para a resolução do exemplo é mapearmos nosso problema. De acordo com o enunciado, o ladrão sabe que o segredo do cofre é formado por quatro algarismos distintos. E desses quatro, ele conhece o dos milhares e o das dezenas. Então temos a seguinte situação</a:t>
            </a:r>
            <a:r>
              <a:rPr lang="pt-BR" sz="1400" dirty="0" smtClean="0"/>
              <a:t>:</a:t>
            </a:r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Falta o algarismo das centenas e o das unidades. Considerando que são algarismos distintos, o ladrão terá ainda 8 possibilidades para o algarismo das centenas e 7 possibilidades para o algarismo das unidades. Ou seja, ele tem 8 x 7 = 56 possibilidades para testar todas as sequências possíveis. </a:t>
            </a:r>
          </a:p>
          <a:p>
            <a:pPr algn="just"/>
            <a:r>
              <a:rPr lang="pt-BR" sz="1400" dirty="0"/>
              <a:t>Basta dividir o total de minutos por 60 (minutos). No quociente da divisão teremos as horas. No resto da divisão, teremos os minutos restantes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Logo, a alternativa correta é a letra A.</a:t>
            </a:r>
            <a:endParaRPr lang="pt-BR" sz="1400" dirty="0" smtClean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endParaRPr lang="pt-BR" sz="1400" b="1" dirty="0" smtClean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                Princípio fundamental da contagem 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dirty="0" smtClean="0"/>
            </a:p>
            <a:p>
              <a:pPr lvl="0" algn="ctr"/>
              <a:r>
                <a:rPr lang="pt-BR" dirty="0" smtClean="0"/>
                <a:t>Análise </a:t>
              </a:r>
              <a:r>
                <a:rPr lang="pt-BR" dirty="0"/>
                <a:t>Combinatória</a:t>
              </a:r>
            </a:p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90325" y="1547645"/>
            <a:ext cx="6052441" cy="548692"/>
            <a:chOff x="345068" y="8108785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2366" y="5961112"/>
            <a:ext cx="3095625" cy="7143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880" y="8265368"/>
            <a:ext cx="1327026" cy="794577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>
          <a:xfrm>
            <a:off x="3250455" y="1052034"/>
            <a:ext cx="3062325" cy="371010"/>
            <a:chOff x="3250455" y="1052034"/>
            <a:chExt cx="3062325" cy="371010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250455" y="1060149"/>
              <a:ext cx="3062325" cy="36289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3983433" y="1052034"/>
              <a:ext cx="2260572" cy="362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PFC</a:t>
              </a:r>
              <a:endParaRPr lang="pt-BR" sz="1600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3025" y="1070596"/>
              <a:ext cx="627839" cy="333373"/>
            </a:xfrm>
            <a:prstGeom prst="rect">
              <a:avLst/>
            </a:prstGeom>
          </p:spPr>
        </p:pic>
      </p:grpSp>
      <p:sp>
        <p:nvSpPr>
          <p:cNvPr id="36" name="Cruz 3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ruz 36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9" name="Retângulo 3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1491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20986</TotalTime>
  <Words>1072</Words>
  <Application>Microsoft Office PowerPoint</Application>
  <PresentationFormat>Papel A4 (210 x 297 mm)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552</cp:revision>
  <dcterms:created xsi:type="dcterms:W3CDTF">2017-12-01T19:46:48Z</dcterms:created>
  <dcterms:modified xsi:type="dcterms:W3CDTF">2021-01-01T13:39:18Z</dcterms:modified>
</cp:coreProperties>
</file>