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32" r:id="rId3"/>
    <p:sldId id="265" r:id="rId4"/>
    <p:sldId id="260" r:id="rId5"/>
    <p:sldId id="366" r:id="rId6"/>
    <p:sldId id="262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6" r:id="rId16"/>
    <p:sldId id="343" r:id="rId17"/>
    <p:sldId id="344" r:id="rId18"/>
    <p:sldId id="345" r:id="rId19"/>
    <p:sldId id="347" r:id="rId20"/>
    <p:sldId id="348" r:id="rId21"/>
    <p:sldId id="349" r:id="rId22"/>
    <p:sldId id="350" r:id="rId23"/>
    <p:sldId id="351" r:id="rId24"/>
    <p:sldId id="352" r:id="rId25"/>
    <p:sldId id="354" r:id="rId26"/>
    <p:sldId id="355" r:id="rId27"/>
    <p:sldId id="356" r:id="rId28"/>
    <p:sldId id="357" r:id="rId29"/>
    <p:sldId id="358" r:id="rId30"/>
    <p:sldId id="359" r:id="rId31"/>
    <p:sldId id="361" r:id="rId32"/>
    <p:sldId id="362" r:id="rId33"/>
    <p:sldId id="364" r:id="rId34"/>
    <p:sldId id="363" r:id="rId35"/>
    <p:sldId id="365" r:id="rId36"/>
    <p:sldId id="333" r:id="rId37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2" autoAdjust="0"/>
    <p:restoredTop sz="95503" autoAdjust="0"/>
  </p:normalViewPr>
  <p:slideViewPr>
    <p:cSldViewPr>
      <p:cViewPr varScale="1">
        <p:scale>
          <a:sx n="71" d="100"/>
          <a:sy n="71" d="100"/>
        </p:scale>
        <p:origin x="1819" y="101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Símbolos utilizados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Neste conteúdo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30BCD57-1882-4725-890E-F77039297474}" type="presOf" srcId="{E8410AD7-19DE-4F08-BB13-EA41E12790CF}" destId="{EB347714-FF18-405B-AE05-B4F9A4050DCA}" srcOrd="0" destOrd="0" presId="urn:microsoft.com/office/officeart/2005/8/layout/vList2"/>
    <dgm:cxn modelId="{7F0454C2-75CD-474A-B764-83893524863F}" type="presOf" srcId="{1BBA2A66-B48B-47F8-AC9A-FEDAC4AB3E0A}" destId="{3C0ED75A-A021-4542-B6B5-5DFD76A6914B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006E179-9777-4B81-9D89-5ECD46BEF44F}" type="presOf" srcId="{5C25F760-6E7D-4397-8CC9-960701F6FE08}" destId="{4931F37B-104A-4A59-90FE-C5DA76E085D6}" srcOrd="0" destOrd="0" presId="urn:microsoft.com/office/officeart/2005/8/layout/vList2"/>
    <dgm:cxn modelId="{7271373D-0DC5-4C23-ABF9-8DE241102101}" type="presParOf" srcId="{3C0ED75A-A021-4542-B6B5-5DFD76A6914B}" destId="{EB347714-FF18-405B-AE05-B4F9A4050DCA}" srcOrd="0" destOrd="0" presId="urn:microsoft.com/office/officeart/2005/8/layout/vList2"/>
    <dgm:cxn modelId="{4D3CC6A2-BF30-47A4-9F5A-71E16CB9332D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Conjuntos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1AC6559-7341-4579-A70A-394ACDC5D24E}" type="presOf" srcId="{1BBA2A66-B48B-47F8-AC9A-FEDAC4AB3E0A}" destId="{3C0ED75A-A021-4542-B6B5-5DFD76A6914B}" srcOrd="0" destOrd="0" presId="urn:microsoft.com/office/officeart/2005/8/layout/vList2"/>
    <dgm:cxn modelId="{A1DD0648-3964-4B9D-8A4E-3449AFAC627B}" type="presOf" srcId="{5C25F760-6E7D-4397-8CC9-960701F6FE08}" destId="{4931F37B-104A-4A59-90FE-C5DA76E085D6}" srcOrd="0" destOrd="0" presId="urn:microsoft.com/office/officeart/2005/8/layout/vList2"/>
    <dgm:cxn modelId="{A06E4284-3E0D-4E86-BF42-2C4D63C177F5}" type="presOf" srcId="{E8410AD7-19DE-4F08-BB13-EA41E12790CF}" destId="{EB347714-FF18-405B-AE05-B4F9A4050DCA}" srcOrd="0" destOrd="0" presId="urn:microsoft.com/office/officeart/2005/8/layout/vList2"/>
    <dgm:cxn modelId="{6DEAC06E-8904-472B-8693-08902A123CA6}" type="presParOf" srcId="{3C0ED75A-A021-4542-B6B5-5DFD76A6914B}" destId="{EB347714-FF18-405B-AE05-B4F9A4050DCA}" srcOrd="0" destOrd="0" presId="urn:microsoft.com/office/officeart/2005/8/layout/vList2"/>
    <dgm:cxn modelId="{9ED249A3-40B7-46A4-AB36-7CE1820B5B6C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Conjuntos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2BA717C6-20D4-472C-A22A-FB93E11ECFEF}" type="presOf" srcId="{E8410AD7-19DE-4F08-BB13-EA41E12790CF}" destId="{EB347714-FF18-405B-AE05-B4F9A4050DCA}" srcOrd="0" destOrd="0" presId="urn:microsoft.com/office/officeart/2005/8/layout/vList2"/>
    <dgm:cxn modelId="{56F1B35C-2E6C-4FCA-825D-364695D8AB4E}" type="presOf" srcId="{1BBA2A66-B48B-47F8-AC9A-FEDAC4AB3E0A}" destId="{3C0ED75A-A021-4542-B6B5-5DFD76A6914B}" srcOrd="0" destOrd="0" presId="urn:microsoft.com/office/officeart/2005/8/layout/vList2"/>
    <dgm:cxn modelId="{73BF1AE7-3B9F-43DA-9443-1103313AC730}" type="presOf" srcId="{5C25F760-6E7D-4397-8CC9-960701F6FE08}" destId="{4931F37B-104A-4A59-90FE-C5DA76E085D6}" srcOrd="0" destOrd="0" presId="urn:microsoft.com/office/officeart/2005/8/layout/vList2"/>
    <dgm:cxn modelId="{3DA7EE10-68C3-4D78-931F-10B61C1B73B5}" type="presParOf" srcId="{3C0ED75A-A021-4542-B6B5-5DFD76A6914B}" destId="{EB347714-FF18-405B-AE05-B4F9A4050DCA}" srcOrd="0" destOrd="0" presId="urn:microsoft.com/office/officeart/2005/8/layout/vList2"/>
    <dgm:cxn modelId="{CDF0BB28-604C-48B6-BFFB-9250F0C2263E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Conjuntos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5368F2F6-A1B3-4E6B-95BF-78B166F6BDB7}" type="presOf" srcId="{1BBA2A66-B48B-47F8-AC9A-FEDAC4AB3E0A}" destId="{3C0ED75A-A021-4542-B6B5-5DFD76A6914B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BF12A0BB-D99D-46D6-B0A8-DD033D804D1C}" type="presOf" srcId="{E8410AD7-19DE-4F08-BB13-EA41E12790CF}" destId="{EB347714-FF18-405B-AE05-B4F9A4050DCA}" srcOrd="0" destOrd="0" presId="urn:microsoft.com/office/officeart/2005/8/layout/vList2"/>
    <dgm:cxn modelId="{C2E16FE8-259E-4134-A103-BC100C4BE304}" type="presOf" srcId="{5C25F760-6E7D-4397-8CC9-960701F6FE08}" destId="{4931F37B-104A-4A59-90FE-C5DA76E085D6}" srcOrd="0" destOrd="0" presId="urn:microsoft.com/office/officeart/2005/8/layout/vList2"/>
    <dgm:cxn modelId="{6439AA6E-77F6-4F88-B0BD-91A1B2DEAFE1}" type="presParOf" srcId="{3C0ED75A-A021-4542-B6B5-5DFD76A6914B}" destId="{EB347714-FF18-405B-AE05-B4F9A4050DCA}" srcOrd="0" destOrd="0" presId="urn:microsoft.com/office/officeart/2005/8/layout/vList2"/>
    <dgm:cxn modelId="{91516166-F160-4AD7-B6BB-B31157417B67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70C2-435F-480A-9E8A-718A05BABD61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FC5E-261C-4E4F-917B-883B78CDF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6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FC5E-261C-4E4F-917B-883B78CDF3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6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hyperlink" Target="https://www.youtube.com/watch?v=ktrODQ1I8r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Wxm3ugnq9Sw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youtube.com/c/JMarySystems/playlists?view_as=subscriber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://www.jmarysystems.com.br/" TargetMode="External"/><Relationship Id="rId5" Type="http://schemas.openxmlformats.org/officeDocument/2006/relationships/hyperlink" Target="https://github.com/jmarysystems?tab=repositories" TargetMode="External"/><Relationship Id="rId10" Type="http://schemas.openxmlformats.org/officeDocument/2006/relationships/hyperlink" Target="http://www.jmarysystems.com.br/Perguntas_e_Respostas/Perguntas_e_Respostas.html" TargetMode="External"/><Relationship Id="rId4" Type="http://schemas.openxmlformats.org/officeDocument/2006/relationships/hyperlink" Target="http://www.jmarysystems.com.br/Leitura_e_Aprendizagem/Leitura_e_Aprendizagem.html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.jpeg"/><Relationship Id="rId7" Type="http://schemas.openxmlformats.org/officeDocument/2006/relationships/slide" Target="slide16.xml"/><Relationship Id="rId12" Type="http://schemas.openxmlformats.org/officeDocument/2006/relationships/slide" Target="slide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26.xml"/><Relationship Id="rId5" Type="http://schemas.openxmlformats.org/officeDocument/2006/relationships/slide" Target="slide12.xml"/><Relationship Id="rId10" Type="http://schemas.openxmlformats.org/officeDocument/2006/relationships/slide" Target="slide22.xml"/><Relationship Id="rId4" Type="http://schemas.openxmlformats.org/officeDocument/2006/relationships/slide" Target="slide8.xml"/><Relationship Id="rId9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8.png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11.png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Lógica</a:t>
            </a:r>
          </a:p>
          <a:p>
            <a:pPr lvl="0" algn="ctr">
              <a:spcBef>
                <a:spcPct val="0"/>
              </a:spcBef>
              <a:defRPr/>
            </a:pPr>
            <a:r>
              <a:rPr lang="pt-BR" sz="7200" b="1" dirty="0"/>
              <a:t>Matemática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sp>
        <p:nvSpPr>
          <p:cNvPr id="3" name="Cruz 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3677102522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tângulo de cantos arredondados 23"/>
          <p:cNvSpPr/>
          <p:nvPr/>
        </p:nvSpPr>
        <p:spPr>
          <a:xfrm>
            <a:off x="285728" y="2643160"/>
            <a:ext cx="6063113" cy="33179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Então, vamos por partes!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Inicialmente</a:t>
            </a:r>
            <a:r>
              <a:rPr lang="pt-BR" sz="1400" dirty="0"/>
              <a:t>, vamos entender como representar um conjunto e quais operações podem ser realizadas entre conjuntos.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Também </a:t>
            </a:r>
            <a:r>
              <a:rPr lang="pt-BR" sz="1400" dirty="0"/>
              <a:t>será importante o uso dos diagramas de Venn. Eles ajudarão bastante no entendimento dos conceitos aqui trabalhados.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Em </a:t>
            </a:r>
            <a:r>
              <a:rPr lang="pt-BR" sz="1400" dirty="0"/>
              <a:t>seguida vamos associar os símbolos utilizados nas operações entre conjuntos aos símbolos adotados pela lógica.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Ao </a:t>
            </a:r>
            <a:r>
              <a:rPr lang="pt-BR" sz="1400" dirty="0"/>
              <a:t>término desta unidade você terá estudado todos estes elementos. Caso não tenha entendido algum assunto, é de extrema importância que você solicite esclarecimentos </a:t>
            </a:r>
            <a:r>
              <a:rPr lang="pt-BR" sz="1400" dirty="0" smtClean="0"/>
              <a:t>no grupo de estudos.</a:t>
            </a:r>
            <a:endParaRPr lang="pt-BR" sz="1400" dirty="0"/>
          </a:p>
        </p:txBody>
      </p:sp>
      <p:grpSp>
        <p:nvGrpSpPr>
          <p:cNvPr id="32" name="Grupo 31"/>
          <p:cNvGrpSpPr/>
          <p:nvPr/>
        </p:nvGrpSpPr>
        <p:grpSpPr>
          <a:xfrm>
            <a:off x="285727" y="2094468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9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31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03101" y="2159902"/>
            <a:ext cx="6063113" cy="33179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Aluno(a), o momento agora será reservado para falarmos inicialmente sobre conjuntos e suas representações.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Mas </a:t>
            </a:r>
            <a:r>
              <a:rPr lang="pt-BR" sz="1400" dirty="0"/>
              <a:t>afinal, o que são conjuntos? Um conjunto é formado por uma coleção de elementos.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 </a:t>
            </a:r>
            <a:r>
              <a:rPr lang="pt-BR" sz="1400" dirty="0"/>
              <a:t>própria definição de um conjunto não pode gerar dúvida ao ponto de decidir se um elemento pertence ou não ao conjunto considerado.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Esta </a:t>
            </a:r>
            <a:r>
              <a:rPr lang="pt-BR" sz="1400" dirty="0"/>
              <a:t>representação de pertinência pode ser entendida da seguinte forma: </a:t>
            </a:r>
          </a:p>
          <a:p>
            <a:pPr algn="just"/>
            <a:r>
              <a:rPr lang="pt-BR" sz="1400" dirty="0" smtClean="0"/>
              <a:t>se </a:t>
            </a:r>
            <a:r>
              <a:rPr lang="pt-BR" sz="1400" dirty="0"/>
              <a:t>b é um elemento do conjunto B, logo </a:t>
            </a:r>
            <a:r>
              <a:rPr lang="pt-BR" sz="1400" dirty="0" smtClean="0"/>
              <a:t>b </a:t>
            </a:r>
            <a:r>
              <a:rPr lang="el-GR" sz="2400" dirty="0" smtClean="0"/>
              <a:t>ϵ</a:t>
            </a:r>
            <a:r>
              <a:rPr lang="pt-BR" sz="1400" dirty="0" smtClean="0"/>
              <a:t> </a:t>
            </a:r>
            <a:r>
              <a:rPr lang="pt-BR" sz="1400" dirty="0"/>
              <a:t>B (b pertence a B), caso contrário, </a:t>
            </a:r>
            <a:r>
              <a:rPr lang="pt-BR" sz="1400" dirty="0" smtClean="0"/>
              <a:t>b </a:t>
            </a:r>
            <a:r>
              <a:rPr lang="pt-BR" sz="2000" b="1" dirty="0"/>
              <a:t>∉</a:t>
            </a:r>
            <a:r>
              <a:rPr lang="pt-BR" sz="2000" dirty="0" smtClean="0"/>
              <a:t> </a:t>
            </a:r>
            <a:r>
              <a:rPr lang="pt-BR" sz="1400" dirty="0" smtClean="0"/>
              <a:t>B </a:t>
            </a:r>
            <a:r>
              <a:rPr lang="pt-BR" sz="1400" dirty="0"/>
              <a:t>(b não pertence a B).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03100" y="1601717"/>
            <a:ext cx="6063113" cy="548692"/>
            <a:chOff x="348266" y="5783476"/>
            <a:chExt cx="6063113" cy="548692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Álgebra de Conjuntos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sp>
        <p:nvSpPr>
          <p:cNvPr id="28" name="Retângulo de cantos arredondados 27"/>
          <p:cNvSpPr/>
          <p:nvPr/>
        </p:nvSpPr>
        <p:spPr>
          <a:xfrm>
            <a:off x="299755" y="6190699"/>
            <a:ext cx="6063113" cy="33708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Você lembra que podemos representar um conjunto de várias formas?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 </a:t>
            </a:r>
            <a:r>
              <a:rPr lang="pt-BR" sz="1400" dirty="0"/>
              <a:t>sua representação pode ser </a:t>
            </a:r>
            <a:r>
              <a:rPr lang="pt-BR" sz="1400" dirty="0" smtClean="0"/>
              <a:t>extencionista(por extensão/representação tabular ): </a:t>
            </a:r>
          </a:p>
          <a:p>
            <a:pPr algn="just"/>
            <a:endParaRPr lang="pt-BR" sz="1400" dirty="0"/>
          </a:p>
          <a:p>
            <a:pPr algn="just"/>
            <a:r>
              <a:rPr lang="pt-BR" dirty="0" smtClean="0"/>
              <a:t>ℤ</a:t>
            </a:r>
            <a:r>
              <a:rPr lang="pt-BR" sz="1400" dirty="0" smtClean="0"/>
              <a:t> </a:t>
            </a:r>
            <a:r>
              <a:rPr lang="pt-BR" sz="1400" dirty="0"/>
              <a:t>= {..., - 4, - 3, - 2, - 1, 0, 1, 2, 3, 4, </a:t>
            </a:r>
            <a:r>
              <a:rPr lang="pt-BR" sz="1400" dirty="0" smtClean="0"/>
              <a:t>...}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Este conjunto representado pela letra ℤ, é o conjunto dos números inteiros</a:t>
            </a:r>
            <a:r>
              <a:rPr lang="pt-BR" sz="1400" dirty="0" smtClean="0"/>
              <a:t>.</a:t>
            </a:r>
          </a:p>
          <a:p>
            <a:pPr algn="just"/>
            <a:r>
              <a:rPr lang="pt-BR" sz="1400" dirty="0" smtClean="0"/>
              <a:t>Uma característica deste modo de representação é que os elementos estão contidos entre chaves e separados por virgula. 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310299" y="5621808"/>
            <a:ext cx="6063113" cy="548692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Formas de representar um conjunto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96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05609" y="2433844"/>
            <a:ext cx="6063113" cy="518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Ela pode ser através de regras de </a:t>
            </a:r>
            <a:r>
              <a:rPr lang="pt-BR" sz="1400" dirty="0" smtClean="0"/>
              <a:t>formação(propriedades):</a:t>
            </a:r>
            <a:endParaRPr lang="pt-BR" sz="1400" dirty="0"/>
          </a:p>
          <a:p>
            <a:pPr algn="just"/>
            <a:r>
              <a:rPr lang="pt-BR" sz="1400" dirty="0"/>
              <a:t>A = { x </a:t>
            </a:r>
            <a:r>
              <a:rPr lang="pt-BR" sz="1400" b="1" dirty="0"/>
              <a:t>∉ </a:t>
            </a:r>
            <a:r>
              <a:rPr lang="pt-BR" sz="1400" dirty="0"/>
              <a:t>ℝ</a:t>
            </a:r>
            <a:r>
              <a:rPr lang="pt-BR" sz="1400" b="1" dirty="0"/>
              <a:t> / -3 &lt; x &lt; 5 </a:t>
            </a:r>
            <a:r>
              <a:rPr lang="pt-BR" sz="1400" dirty="0"/>
              <a:t> </a:t>
            </a:r>
            <a:r>
              <a:rPr lang="pt-BR" sz="1400" dirty="0" smtClean="0"/>
              <a:t>}</a:t>
            </a:r>
            <a:endParaRPr lang="pt-BR" sz="1400" dirty="0"/>
          </a:p>
          <a:p>
            <a:pPr algn="just"/>
            <a:r>
              <a:rPr lang="pt-BR" sz="1400" dirty="0"/>
              <a:t>O conjunto A é composto pelos números reais maiores que - 3 e menores que 5.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 </a:t>
            </a:r>
            <a:r>
              <a:rPr lang="pt-BR" sz="1400" dirty="0"/>
              <a:t>também por meio de intervalos:</a:t>
            </a:r>
          </a:p>
          <a:p>
            <a:pPr algn="just"/>
            <a:r>
              <a:rPr lang="pt-BR" sz="1400" dirty="0"/>
              <a:t>{ x </a:t>
            </a:r>
            <a:r>
              <a:rPr lang="el-GR" sz="1400" dirty="0"/>
              <a:t>ϵ</a:t>
            </a:r>
            <a:r>
              <a:rPr lang="pt-BR" sz="1400" b="1" dirty="0"/>
              <a:t> </a:t>
            </a:r>
            <a:r>
              <a:rPr lang="pt-BR" sz="1400" dirty="0"/>
              <a:t>ℝ</a:t>
            </a:r>
            <a:r>
              <a:rPr lang="pt-BR" sz="1400" b="1" dirty="0"/>
              <a:t> / x </a:t>
            </a:r>
            <a:r>
              <a:rPr lang="el-GR" sz="1400" dirty="0"/>
              <a:t>ϵ</a:t>
            </a:r>
            <a:r>
              <a:rPr lang="pt-BR" sz="1400" b="1" dirty="0"/>
              <a:t> x [ -2, 6 ] </a:t>
            </a:r>
            <a:r>
              <a:rPr lang="pt-BR" sz="1400" dirty="0"/>
              <a:t> </a:t>
            </a:r>
            <a:r>
              <a:rPr lang="pt-BR" sz="1400" dirty="0" smtClean="0"/>
              <a:t>}</a:t>
            </a:r>
            <a:endParaRPr lang="pt-BR" sz="1400" dirty="0"/>
          </a:p>
          <a:p>
            <a:pPr algn="just"/>
            <a:r>
              <a:rPr lang="pt-BR" sz="1400" dirty="0" smtClean="0"/>
              <a:t>O conjunto B é composto, de acordo com o intervalo dado, pelos números reais iguais ou maiores que -2 (intervalo fechado) e menores que 6 (intervalo aberto).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 também por meio </a:t>
            </a:r>
            <a:r>
              <a:rPr lang="pt-BR" sz="1400" dirty="0" smtClean="0"/>
              <a:t>dos diagramas de Venn-Euler: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6146" name="Picture 2" descr="Diagrama de Venn: Novos Recursos do Wolfram Languag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62" y="5328643"/>
            <a:ext cx="2678489" cy="221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303101" y="1864953"/>
            <a:ext cx="6021770" cy="548692"/>
            <a:chOff x="348266" y="6407663"/>
            <a:chExt cx="6063113" cy="548692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Formas de representar um conjunto</a:t>
              </a:r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08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Então</a:t>
            </a:r>
            <a:r>
              <a:rPr lang="pt-BR" sz="1400" dirty="0"/>
              <a:t>, agora que relembramos como representar os conjuntos, vamos tratar das operações que podem ser realizadas entre eles.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Elas </a:t>
            </a:r>
            <a:r>
              <a:rPr lang="pt-BR" sz="1400" dirty="0"/>
              <a:t>são classificadas como Não-Reversíveis</a:t>
            </a:r>
            <a:r>
              <a:rPr lang="pt-BR" sz="1400" dirty="0" smtClean="0"/>
              <a:t>:</a:t>
            </a:r>
          </a:p>
          <a:p>
            <a:pPr algn="just"/>
            <a:r>
              <a:rPr lang="pt-BR" sz="1400" dirty="0" smtClean="0"/>
              <a:t>a </a:t>
            </a:r>
            <a:r>
              <a:rPr lang="pt-BR" sz="1400" dirty="0"/>
              <a:t>União e a Intersecção.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 </a:t>
            </a:r>
            <a:r>
              <a:rPr lang="pt-BR" sz="1400" dirty="0"/>
              <a:t>como Reversíveis: </a:t>
            </a:r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Complemento, o Conjunto das Partes, o Produto Cartesiano e a União Disjunta (especiais para as ciências da computação).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Para </a:t>
            </a:r>
            <a:r>
              <a:rPr lang="pt-BR" sz="1400" dirty="0"/>
              <a:t>isso, vamos utilizar como recurso os diagramas de Venn. Além de nos ajudarem a entender as definições, fornecem uma visualização clara dos componentes e relacionamentos entre os conjuntos.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dirty="0" smtClean="0"/>
                <a:t>                       Operações e classificações das operações realizadas entre os conjuntos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24" name="Picture 2" descr="Diagrama de Venn: Novos Recursos do Wolfram Languag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23" y="5097016"/>
            <a:ext cx="320712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2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05609" y="2433844"/>
            <a:ext cx="6063113" cy="47514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Vamos continuar estudando mais sobre as operações que podem ser realizadas entre conjuntos.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Para </a:t>
            </a:r>
            <a:r>
              <a:rPr lang="pt-BR" sz="1400" dirty="0"/>
              <a:t>tanto, você deverá assistir, neste momento, ao vídeo que está neste </a:t>
            </a:r>
            <a:r>
              <a:rPr lang="pt-BR" sz="1400" dirty="0" smtClean="0">
                <a:hlinkClick r:id="rId4"/>
              </a:rPr>
              <a:t>LINK</a:t>
            </a:r>
            <a:r>
              <a:rPr lang="pt-BR" sz="1400" dirty="0" smtClean="0"/>
              <a:t>,</a:t>
            </a:r>
          </a:p>
          <a:p>
            <a:pPr algn="just"/>
            <a:r>
              <a:rPr lang="pt-BR" sz="1400" dirty="0"/>
              <a:t>https://www.youtube.com/watch?v=ktrODQ1I8rc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vídeo aborda as operações </a:t>
            </a:r>
            <a:r>
              <a:rPr lang="pt-BR" sz="1400" dirty="0" smtClean="0"/>
              <a:t>de:</a:t>
            </a:r>
          </a:p>
          <a:p>
            <a:pPr algn="just"/>
            <a:r>
              <a:rPr lang="pt-BR" sz="1400" dirty="0" smtClean="0"/>
              <a:t>união</a:t>
            </a:r>
            <a:r>
              <a:rPr lang="pt-BR" sz="1400" dirty="0"/>
              <a:t>, </a:t>
            </a:r>
            <a:endParaRPr lang="pt-BR" sz="1400" dirty="0" smtClean="0"/>
          </a:p>
          <a:p>
            <a:pPr algn="just"/>
            <a:r>
              <a:rPr lang="pt-BR" sz="1400" dirty="0" smtClean="0"/>
              <a:t>intersecção</a:t>
            </a:r>
            <a:r>
              <a:rPr lang="pt-BR" sz="1400" dirty="0"/>
              <a:t>, </a:t>
            </a:r>
            <a:endParaRPr lang="pt-BR" sz="1400" dirty="0" smtClean="0"/>
          </a:p>
          <a:p>
            <a:pPr algn="just"/>
            <a:r>
              <a:rPr lang="pt-BR" sz="1400" dirty="0" smtClean="0"/>
              <a:t>diferença </a:t>
            </a:r>
            <a:r>
              <a:rPr lang="pt-BR" sz="1400" dirty="0"/>
              <a:t>e </a:t>
            </a:r>
            <a:endParaRPr lang="pt-BR" sz="1400" dirty="0" smtClean="0"/>
          </a:p>
          <a:p>
            <a:pPr algn="just"/>
            <a:r>
              <a:rPr lang="pt-BR" sz="1400" dirty="0" smtClean="0"/>
              <a:t>Complementar.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Você </a:t>
            </a:r>
            <a:r>
              <a:rPr lang="pt-BR" sz="1400" dirty="0"/>
              <a:t>só deve prosseguir com o estudo depois que assistir ao vídeo. O vídeo tem duração de 6 minutos e 48 segundos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Agora que você assistiu ao vídeo, vamos continuar com nosso estudo! As operações Não-Reversíveis são as mais elementares no estudo da álgebra de conjuntos. Vamos definir cada uma delas e, a partir do uso de diagramas de Venn, representar estas operações.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285729" y="1876839"/>
            <a:ext cx="6080486" cy="548692"/>
            <a:chOff x="363225" y="5148578"/>
            <a:chExt cx="6063113" cy="548692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27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tângulo de cantos arredondados 28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03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5417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2662144"/>
            <a:ext cx="6176941" cy="20028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Trabalharemos a partir de agora as operações </a:t>
            </a:r>
            <a:r>
              <a:rPr lang="pt-BR" sz="1400" dirty="0" smtClean="0"/>
              <a:t>Irreversíveis</a:t>
            </a:r>
            <a:r>
              <a:rPr lang="pt-BR" sz="1400" dirty="0"/>
              <a:t>.  </a:t>
            </a:r>
            <a:r>
              <a:rPr lang="pt-BR" sz="1400" dirty="0" smtClean="0"/>
              <a:t>São </a:t>
            </a:r>
            <a:r>
              <a:rPr lang="pt-BR" sz="1400" dirty="0"/>
              <a:t>elas: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União e</a:t>
            </a:r>
          </a:p>
          <a:p>
            <a:pPr algn="just"/>
            <a:r>
              <a:rPr lang="pt-BR" sz="1400" dirty="0"/>
              <a:t>interseção ou </a:t>
            </a:r>
            <a:r>
              <a:rPr lang="pt-BR" sz="1400" dirty="0" smtClean="0"/>
              <a:t>intersecção.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Vamos </a:t>
            </a:r>
            <a:r>
              <a:rPr lang="pt-BR" sz="1400" dirty="0"/>
              <a:t>definir cada uma delas e a partir do uso de diagramas de </a:t>
            </a:r>
            <a:r>
              <a:rPr lang="pt-BR" sz="1400" dirty="0" smtClean="0"/>
              <a:t>Venn representar </a:t>
            </a:r>
            <a:r>
              <a:rPr lang="pt-BR" sz="1400" dirty="0"/>
              <a:t>estas operações.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85727" y="2094468"/>
            <a:ext cx="6176942" cy="548692"/>
            <a:chOff x="363225" y="4513680"/>
            <a:chExt cx="6063113" cy="548692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 rotWithShape="1">
            <a:blip r:embed="rId6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18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Vamos considerar dois conjuntos: A e B. Esta operação é indicada pelo símbolo U. Ela é definida assim</a:t>
            </a:r>
            <a:r>
              <a:rPr lang="pt-BR" sz="1400" dirty="0" smtClean="0"/>
              <a:t>:</a:t>
            </a:r>
            <a:endParaRPr lang="pt-BR" sz="1400" dirty="0"/>
          </a:p>
          <a:p>
            <a:pPr algn="just"/>
            <a:r>
              <a:rPr lang="pt-BR" sz="1400" dirty="0"/>
              <a:t>A U B = { x / </a:t>
            </a:r>
            <a:r>
              <a:rPr lang="pt-BR" sz="1400" dirty="0" smtClean="0"/>
              <a:t>x </a:t>
            </a:r>
            <a:r>
              <a:rPr lang="el-GR" sz="2000" dirty="0"/>
              <a:t>ϵ</a:t>
            </a:r>
            <a:r>
              <a:rPr lang="pt-BR" sz="1400" dirty="0" smtClean="0"/>
              <a:t> </a:t>
            </a:r>
            <a:r>
              <a:rPr lang="pt-BR" sz="1400" dirty="0"/>
              <a:t>A ou x </a:t>
            </a:r>
            <a:r>
              <a:rPr lang="el-GR" sz="2000" dirty="0"/>
              <a:t>ϵ</a:t>
            </a:r>
            <a:r>
              <a:rPr lang="el-GR" sz="1400" dirty="0"/>
              <a:t> </a:t>
            </a:r>
            <a:r>
              <a:rPr lang="pt-BR" sz="1400" dirty="0" smtClean="0"/>
              <a:t>B }.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De acordo com esta operação, um determinado elemento x pertence a AUB quando ele pertencer somente ao conjunto A, ou somente ao conjunto B ou a ambos os conjuntos. Por exemplo, considere os seguintes conjuntos: A = { 1, 2, 3, 4, 5 } e B = { 5, 6, 7, 8 }. Então AUB = { 1, 2, 3, 4, 5, 6, 7, 8 }. Vamos visualizar esta operação utilizando diagramas de Venn? Ela fica assim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             Diagrama </a:t>
            </a:r>
            <a:r>
              <a:rPr lang="pt-BR" sz="1400" dirty="0"/>
              <a:t>de Venn para AUB. Figura elaborada pelo autor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A operação de União apresenta as seguintes propriedades: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Idempotência: A U A =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Elemento Neutro: A </a:t>
            </a:r>
            <a:r>
              <a:rPr lang="pt-BR" sz="1400" dirty="0" smtClean="0"/>
              <a:t>U </a:t>
            </a:r>
            <a:r>
              <a:rPr lang="pt-BR" sz="2000" b="1" dirty="0"/>
              <a:t>∅</a:t>
            </a:r>
            <a:r>
              <a:rPr lang="pt-BR" sz="1400" dirty="0" smtClean="0"/>
              <a:t> = </a:t>
            </a:r>
            <a:r>
              <a:rPr lang="pt-BR" sz="2000" b="1" dirty="0"/>
              <a:t>∅</a:t>
            </a:r>
            <a:r>
              <a:rPr lang="pt-BR" sz="1400" dirty="0" smtClean="0"/>
              <a:t> </a:t>
            </a:r>
            <a:r>
              <a:rPr lang="pt-BR" sz="1400" dirty="0"/>
              <a:t>U A =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Comutatividade: A U B = B U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Associatividade: (A U B) U C = A U (B U C)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símbolo </a:t>
            </a:r>
            <a:r>
              <a:rPr lang="pt-BR" sz="1400" dirty="0" smtClean="0"/>
              <a:t>( </a:t>
            </a:r>
            <a:r>
              <a:rPr lang="pt-BR" sz="2000" b="1" dirty="0" smtClean="0"/>
              <a:t>∅</a:t>
            </a:r>
            <a:r>
              <a:rPr lang="pt-BR" sz="1400" dirty="0" smtClean="0"/>
              <a:t> </a:t>
            </a:r>
            <a:r>
              <a:rPr lang="pt-BR" sz="1400" dirty="0"/>
              <a:t>) representa conjunto vazio. Ele é o único conjunto que não possui elementos. Também pode ser representado por { }. </a:t>
            </a:r>
          </a:p>
          <a:p>
            <a:pPr algn="just"/>
            <a:r>
              <a:rPr lang="pt-BR" sz="1400" dirty="0" smtClean="0"/>
              <a:t>Mas </a:t>
            </a:r>
            <a:r>
              <a:rPr lang="pt-BR" sz="1400" dirty="0"/>
              <a:t>devemos ter o seguinte cuidado: quando representamos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 }, </a:t>
            </a:r>
            <a:r>
              <a:rPr lang="pt-BR" sz="1400" dirty="0"/>
              <a:t>isto significa que o único elemento pertencente a este conjunto é o próprio “vazio”.</a:t>
            </a:r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587" y="4160912"/>
            <a:ext cx="3297573" cy="16523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9" name="Retângulo de cantos arredondados 28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união</a:t>
              </a:r>
              <a:endParaRPr lang="pt-BR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2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Vamos continuar considerando dois conjuntos: A e B. Esta operação é indicada pelo </a:t>
            </a:r>
            <a:r>
              <a:rPr lang="pt-BR" sz="1400" dirty="0" smtClean="0"/>
              <a:t>símbolo </a:t>
            </a:r>
            <a:r>
              <a:rPr lang="pt-BR" sz="2000" b="1" dirty="0" smtClean="0"/>
              <a:t>∩</a:t>
            </a:r>
            <a:r>
              <a:rPr lang="pt-BR" sz="1400" dirty="0" smtClean="0"/>
              <a:t>. </a:t>
            </a:r>
            <a:r>
              <a:rPr lang="pt-BR" sz="1400" dirty="0"/>
              <a:t>Ela é definida assim: </a:t>
            </a:r>
            <a:endParaRPr lang="pt-BR" sz="1400" dirty="0" smtClean="0"/>
          </a:p>
          <a:p>
            <a:pPr algn="ctr"/>
            <a:r>
              <a:rPr lang="pt-BR" sz="1400" dirty="0" smtClean="0"/>
              <a:t>A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B </a:t>
            </a:r>
            <a:r>
              <a:rPr lang="pt-BR" sz="1400" dirty="0"/>
              <a:t>= { x / </a:t>
            </a:r>
            <a:r>
              <a:rPr lang="pt-BR" sz="1400" dirty="0" smtClean="0"/>
              <a:t>x </a:t>
            </a:r>
            <a:r>
              <a:rPr lang="el-GR" sz="2000" dirty="0"/>
              <a:t>ϵ</a:t>
            </a:r>
            <a:r>
              <a:rPr lang="el-GR" sz="1400" dirty="0"/>
              <a:t> </a:t>
            </a:r>
            <a:r>
              <a:rPr lang="pt-BR" sz="1400" dirty="0" smtClean="0"/>
              <a:t>A </a:t>
            </a:r>
            <a:r>
              <a:rPr lang="pt-BR" sz="1400" dirty="0"/>
              <a:t>e </a:t>
            </a:r>
            <a:r>
              <a:rPr lang="pt-BR" sz="1400" dirty="0" smtClean="0"/>
              <a:t>x </a:t>
            </a:r>
            <a:r>
              <a:rPr lang="el-GR" sz="2000" dirty="0"/>
              <a:t>ϵ</a:t>
            </a:r>
            <a:r>
              <a:rPr lang="el-GR" sz="1400" dirty="0"/>
              <a:t> </a:t>
            </a:r>
            <a:r>
              <a:rPr lang="pt-BR" sz="1400" dirty="0" smtClean="0"/>
              <a:t>B </a:t>
            </a:r>
            <a:r>
              <a:rPr lang="pt-BR" sz="1400" dirty="0"/>
              <a:t>}.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De </a:t>
            </a:r>
            <a:r>
              <a:rPr lang="pt-BR" sz="1400" dirty="0"/>
              <a:t>acordo com a definição dada, um determinado elemento x pertence a A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/>
              <a:t>B</a:t>
            </a:r>
            <a:r>
              <a:rPr lang="pt-BR" sz="1400" dirty="0" smtClean="0"/>
              <a:t> </a:t>
            </a:r>
            <a:r>
              <a:rPr lang="pt-BR" sz="1400" dirty="0"/>
              <a:t>quando ele pertencer de forma simultânea ao conjunto A e ao conjunto B. Por exemplo, considerando os conjuntos A = { 1, 2, 3, 4, 5 } e B = { 5, 6, 7, 8 }. Então A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/>
              <a:t>B</a:t>
            </a:r>
            <a:r>
              <a:rPr lang="pt-BR" sz="1400" dirty="0" smtClean="0"/>
              <a:t> </a:t>
            </a:r>
            <a:r>
              <a:rPr lang="pt-BR" sz="1400" dirty="0"/>
              <a:t>= { 5 }. Percebeu a diferença do caso anterior? Vamos visualizar esta operação utilizando diagramas de Venn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                Diagrama </a:t>
            </a:r>
            <a:r>
              <a:rPr lang="pt-BR" sz="1400" dirty="0"/>
              <a:t>de Venn para A B. Figura elaborada pelo autor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A operação de Interseção apresenta as seguintes propriedades: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Idempotente: </a:t>
            </a:r>
            <a:r>
              <a:rPr lang="pt-BR" sz="1400" dirty="0" smtClean="0"/>
              <a:t>A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A </a:t>
            </a:r>
            <a:r>
              <a:rPr lang="pt-BR" sz="1400" dirty="0"/>
              <a:t>=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Elemento Neutro: </a:t>
            </a:r>
            <a:r>
              <a:rPr lang="pt-BR" sz="1400" dirty="0" smtClean="0"/>
              <a:t>A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U </a:t>
            </a:r>
            <a:r>
              <a:rPr lang="pt-BR" sz="1400" dirty="0"/>
              <a:t>= </a:t>
            </a:r>
            <a:r>
              <a:rPr lang="pt-BR" sz="1400" dirty="0" smtClean="0"/>
              <a:t>U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A </a:t>
            </a:r>
            <a:r>
              <a:rPr lang="pt-BR" sz="1400" dirty="0"/>
              <a:t>=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Comutatividade: </a:t>
            </a:r>
            <a:r>
              <a:rPr lang="pt-BR" sz="1400" dirty="0" smtClean="0"/>
              <a:t>A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B </a:t>
            </a:r>
            <a:r>
              <a:rPr lang="pt-BR" sz="1400" dirty="0"/>
              <a:t>= </a:t>
            </a:r>
            <a:r>
              <a:rPr lang="pt-BR" sz="1400" dirty="0" smtClean="0"/>
              <a:t>B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A </a:t>
            </a:r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Associatividade: (</a:t>
            </a:r>
            <a:r>
              <a:rPr lang="pt-BR" sz="1400" dirty="0" smtClean="0"/>
              <a:t>A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B</a:t>
            </a:r>
            <a:r>
              <a:rPr lang="pt-BR" sz="1400" dirty="0"/>
              <a:t>) C = </a:t>
            </a:r>
            <a:r>
              <a:rPr lang="pt-BR" sz="1400" dirty="0" smtClean="0"/>
              <a:t>A </a:t>
            </a:r>
            <a:r>
              <a:rPr lang="pt-BR" sz="2000" b="1" dirty="0" smtClean="0"/>
              <a:t>∩</a:t>
            </a:r>
            <a:r>
              <a:rPr lang="pt-BR" sz="1400" b="1" dirty="0" smtClean="0"/>
              <a:t> </a:t>
            </a:r>
            <a:r>
              <a:rPr lang="pt-BR" sz="1400" dirty="0" smtClean="0"/>
              <a:t>(B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C)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95" y="4376936"/>
            <a:ext cx="3307190" cy="16523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interseção ou intersecção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837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9" y="1466403"/>
            <a:ext cx="6075262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O símbolo (U) adotado nas propriedades da interseção representa o conjunto Universo. De acordo com a sua definição, todos os conjuntos considerados em uma situação são subconjuntos do conjunto Universo. Podemos observar isto no diagrama de Venn a seguir, no qual o conjunto B é um subconjunto do conjunto universo U.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   Conjunto </a:t>
            </a:r>
            <a:r>
              <a:rPr lang="pt-BR" sz="1400" dirty="0"/>
              <a:t>Universo U e o seu subconjunto B. Figura elaborada pelo autor.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063" y="3323009"/>
            <a:ext cx="3271878" cy="2224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Retângulo de cantos arredondados 25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interseção ou intersecção</a:t>
              </a:r>
              <a:endParaRPr lang="pt-BR" dirty="0"/>
            </a:p>
          </p:txBody>
        </p:sp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05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5417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2662144"/>
            <a:ext cx="6176941" cy="23628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Trabalharemos a partir de agora as operações </a:t>
            </a:r>
            <a:r>
              <a:rPr lang="pt-BR" sz="1400" dirty="0" smtClean="0"/>
              <a:t>Reversíveis</a:t>
            </a:r>
            <a:r>
              <a:rPr lang="pt-BR" sz="1400" dirty="0"/>
              <a:t>.  </a:t>
            </a:r>
            <a:r>
              <a:rPr lang="pt-BR" sz="1400" dirty="0" smtClean="0"/>
              <a:t>São </a:t>
            </a:r>
            <a:r>
              <a:rPr lang="pt-BR" sz="1400" dirty="0"/>
              <a:t>elas: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complemento</a:t>
            </a:r>
            <a:r>
              <a:rPr lang="pt-BR" sz="1400" dirty="0"/>
              <a:t>, </a:t>
            </a:r>
            <a:endParaRPr lang="pt-BR" sz="1400" dirty="0" smtClean="0"/>
          </a:p>
          <a:p>
            <a:pPr algn="just"/>
            <a:r>
              <a:rPr lang="pt-BR" sz="1400" dirty="0" smtClean="0"/>
              <a:t>conjunto </a:t>
            </a:r>
            <a:r>
              <a:rPr lang="pt-BR" sz="1400" dirty="0"/>
              <a:t>das partes, </a:t>
            </a:r>
            <a:endParaRPr lang="pt-BR" sz="1400" dirty="0" smtClean="0"/>
          </a:p>
          <a:p>
            <a:pPr algn="just"/>
            <a:r>
              <a:rPr lang="pt-BR" sz="1400" dirty="0" smtClean="0"/>
              <a:t>produto </a:t>
            </a:r>
            <a:r>
              <a:rPr lang="pt-BR" sz="1400" dirty="0"/>
              <a:t>cartesiano e </a:t>
            </a:r>
            <a:endParaRPr lang="pt-BR" sz="1400" dirty="0" smtClean="0"/>
          </a:p>
          <a:p>
            <a:pPr algn="just"/>
            <a:r>
              <a:rPr lang="pt-BR" sz="1400" dirty="0" smtClean="0"/>
              <a:t>união </a:t>
            </a:r>
            <a:r>
              <a:rPr lang="pt-BR" sz="1400" dirty="0"/>
              <a:t>disjunta.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Da </a:t>
            </a:r>
            <a:r>
              <a:rPr lang="pt-BR" sz="1400" dirty="0"/>
              <a:t>mesma forma que fizemos anteriormente, vamos definir cada uma delas e a partir do uso de diagramas de Venn </a:t>
            </a:r>
            <a:r>
              <a:rPr lang="pt-BR" sz="1400" dirty="0" smtClean="0"/>
              <a:t>representar </a:t>
            </a:r>
            <a:r>
              <a:rPr lang="pt-BR" sz="1400" dirty="0"/>
              <a:t>estas operações.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85727" y="2105138"/>
            <a:ext cx="6176942" cy="548692"/>
            <a:chOff x="363225" y="4513680"/>
            <a:chExt cx="6063113" cy="548692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 rotWithShape="1">
            <a:blip r:embed="rId6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75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Conjuntos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sp>
        <p:nvSpPr>
          <p:cNvPr id="3" name="Cruz 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1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Esta operação é definida da seguinte forma: o complementar de um conjunto B, em relação ao conjunto universo U, é formado pelo conjunto que contém todos os elementos presentes no conjunto universo U e que não pertençam a B. Para a situação colocada, o complementar do conjunto B é representado por B’ ou ~B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Observe a diagramação desta situação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Representação </a:t>
            </a:r>
            <a:r>
              <a:rPr lang="pt-BR" sz="1400" dirty="0"/>
              <a:t>do conjunto Universo U e do seu subconjunto B. Em seguida, o complementar B’. Figura elaborada pelo autor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Então, isto significa que B’ = { x / </a:t>
            </a:r>
            <a:r>
              <a:rPr lang="pt-BR" sz="1400" dirty="0" smtClean="0"/>
              <a:t>x </a:t>
            </a:r>
            <a:r>
              <a:rPr lang="el-GR" sz="2000" b="1" dirty="0"/>
              <a:t>ϵ</a:t>
            </a:r>
            <a:r>
              <a:rPr lang="pt-BR" sz="1400" b="1" dirty="0"/>
              <a:t> </a:t>
            </a:r>
            <a:r>
              <a:rPr lang="pt-BR" sz="1400" dirty="0" smtClean="0"/>
              <a:t>U </a:t>
            </a:r>
            <a:r>
              <a:rPr lang="pt-BR" sz="1400" dirty="0"/>
              <a:t>e x </a:t>
            </a:r>
            <a:r>
              <a:rPr lang="pt-BR" sz="1400" b="1" dirty="0"/>
              <a:t>∉ </a:t>
            </a:r>
            <a:r>
              <a:rPr lang="pt-BR" sz="1400" dirty="0" smtClean="0"/>
              <a:t>B </a:t>
            </a:r>
            <a:r>
              <a:rPr lang="pt-BR" sz="1400" dirty="0"/>
              <a:t>}. Ou também podemos definir assim: B’ = { x / x </a:t>
            </a:r>
            <a:r>
              <a:rPr lang="pt-BR" sz="1400" b="1" dirty="0"/>
              <a:t>∉ </a:t>
            </a:r>
            <a:r>
              <a:rPr lang="pt-BR" sz="1400" dirty="0" smtClean="0"/>
              <a:t>B }.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Vejamos um exemplo numérico: vamos supor um conjunto U formado pelos elementos U = { 1, 2, 3, 4, 5, 6, 7, 8, 9, 10 } e um subconjunto dele, o conjunto B formado por B = { 1, 2, 3 }. Defina o complementar de B, ou seja, B</a:t>
            </a:r>
            <a:r>
              <a:rPr lang="pt-BR" sz="1400" dirty="0" smtClean="0"/>
              <a:t>’.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De acordo com o exposto acima, o complementar de B é: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ctr"/>
            <a:r>
              <a:rPr lang="pl-PL" sz="1400" dirty="0"/>
              <a:t>B’ = { 4, 5, 6, 7, 8, 9, 10 }.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76" y="3560814"/>
            <a:ext cx="5520451" cy="17678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complemento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08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9" y="2433844"/>
            <a:ext cx="6075262" cy="27351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A operação Complemento apresenta as seguintes propriedades: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Duplo Complemento (é o que torna a operação reversível): </a:t>
            </a:r>
            <a:endParaRPr lang="pt-BR" sz="1400" dirty="0" smtClean="0"/>
          </a:p>
          <a:p>
            <a:pPr algn="just"/>
            <a:r>
              <a:rPr lang="pt-BR" sz="1400" dirty="0"/>
              <a:t> </a:t>
            </a:r>
            <a:r>
              <a:rPr lang="pt-BR" sz="1400" dirty="0" smtClean="0"/>
              <a:t>   (</a:t>
            </a:r>
            <a:r>
              <a:rPr lang="pt-BR" sz="1400" dirty="0"/>
              <a:t>B’)’ = B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Interseção calculada a partir do Complemento e da União</a:t>
            </a:r>
            <a:r>
              <a:rPr lang="pt-BR" sz="1400" dirty="0" smtClean="0"/>
              <a:t>:</a:t>
            </a:r>
          </a:p>
          <a:p>
            <a:pPr algn="just"/>
            <a:r>
              <a:rPr lang="pt-BR" sz="1400" dirty="0"/>
              <a:t> </a:t>
            </a:r>
            <a:r>
              <a:rPr lang="pt-BR" sz="1400" dirty="0" smtClean="0"/>
              <a:t>  A </a:t>
            </a:r>
            <a:r>
              <a:rPr lang="pt-BR" sz="2000" b="1" dirty="0"/>
              <a:t>∩</a:t>
            </a:r>
            <a:r>
              <a:rPr lang="pt-BR" sz="1400" dirty="0" smtClean="0"/>
              <a:t> </a:t>
            </a:r>
            <a:r>
              <a:rPr lang="pt-BR" sz="1400" dirty="0"/>
              <a:t>B</a:t>
            </a:r>
            <a:r>
              <a:rPr lang="pt-BR" sz="1400" dirty="0" smtClean="0"/>
              <a:t> </a:t>
            </a:r>
            <a:r>
              <a:rPr lang="pt-BR" sz="1400" dirty="0"/>
              <a:t>= (A’ U B’)’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União calculada a partir do Complemento e da Interseção: </a:t>
            </a:r>
            <a:endParaRPr lang="pt-BR" sz="1400" dirty="0" smtClean="0"/>
          </a:p>
          <a:p>
            <a:pPr algn="just"/>
            <a:r>
              <a:rPr lang="pt-BR" sz="1400" dirty="0"/>
              <a:t> </a:t>
            </a:r>
            <a:r>
              <a:rPr lang="pt-BR" sz="1400" dirty="0" smtClean="0"/>
              <a:t>   A </a:t>
            </a:r>
            <a:r>
              <a:rPr lang="pt-BR" sz="1400" dirty="0"/>
              <a:t>U</a:t>
            </a:r>
            <a:r>
              <a:rPr lang="pt-BR" sz="1400" dirty="0" smtClean="0"/>
              <a:t> </a:t>
            </a:r>
            <a:r>
              <a:rPr lang="pt-BR" sz="1400" dirty="0"/>
              <a:t>B = (A</a:t>
            </a:r>
            <a:r>
              <a:rPr lang="pt-BR" sz="1400" dirty="0" smtClean="0"/>
              <a:t>’ </a:t>
            </a:r>
            <a:r>
              <a:rPr lang="pt-BR" sz="2000" b="1" dirty="0"/>
              <a:t>∩</a:t>
            </a:r>
            <a:r>
              <a:rPr lang="pt-BR" sz="1400" dirty="0" smtClean="0"/>
              <a:t> </a:t>
            </a:r>
            <a:r>
              <a:rPr lang="pt-BR" sz="1400" dirty="0"/>
              <a:t>B’)’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7" name="Retângulo de cantos arredondados 26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>
            <a:off x="285728" y="1900431"/>
            <a:ext cx="6029141" cy="548692"/>
            <a:chOff x="348266" y="6407663"/>
            <a:chExt cx="6063113" cy="548692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complemento</a:t>
              </a:r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219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Caro(a) estudante, este tipo de conjunto é denominado desta forma porque ele contem todos os subconjuntos de qualquer conjunto que se possa considerar. Ele também é conhecido como conjunto potência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Então, para um dado conjunto B, o Conjunto das Partes gerado a partir dele é denotado por P(B) ou </a:t>
            </a:r>
            <a:r>
              <a:rPr lang="pt-BR" sz="1400" dirty="0" smtClean="0"/>
              <a:t>2</a:t>
            </a:r>
            <a:r>
              <a:rPr lang="pt-BR" sz="2000" dirty="0" smtClean="0"/>
              <a:t>ᴮ</a:t>
            </a:r>
            <a:r>
              <a:rPr lang="pt-BR" sz="1400" dirty="0" smtClean="0"/>
              <a:t> </a:t>
            </a:r>
            <a:r>
              <a:rPr lang="pt-BR" sz="1400" dirty="0"/>
              <a:t>. Para este mesmo conjunto B que estamos considerando, o seu Conjunto das Partes P(B) é definido assim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 smtClean="0"/>
              <a:t>P(B</a:t>
            </a:r>
            <a:r>
              <a:rPr lang="pt-BR" sz="1400" dirty="0"/>
              <a:t>) = { X / </a:t>
            </a:r>
            <a:r>
              <a:rPr lang="pt-BR" sz="1400" dirty="0" smtClean="0"/>
              <a:t>X </a:t>
            </a:r>
            <a:r>
              <a:rPr lang="pt-BR" sz="2000" b="1" dirty="0"/>
              <a:t>⊂</a:t>
            </a:r>
            <a:r>
              <a:rPr lang="pt-BR" sz="1400" dirty="0" smtClean="0"/>
              <a:t> </a:t>
            </a:r>
            <a:r>
              <a:rPr lang="pt-BR" sz="1400" dirty="0"/>
              <a:t>B </a:t>
            </a:r>
            <a:r>
              <a:rPr lang="pt-BR" sz="1400" dirty="0" smtClean="0"/>
              <a:t>}.</a:t>
            </a:r>
          </a:p>
          <a:p>
            <a:pPr algn="ctr"/>
            <a:endParaRPr lang="pt-BR" sz="1400" dirty="0"/>
          </a:p>
          <a:p>
            <a:r>
              <a:rPr lang="pt-BR" sz="1400" dirty="0"/>
              <a:t>Observe na definição dada acima que a letra X está sendo usada para representar os subconjuntos de B e o símbolo </a:t>
            </a:r>
            <a:r>
              <a:rPr lang="pt-BR" sz="1400" dirty="0" smtClean="0"/>
              <a:t>( </a:t>
            </a:r>
            <a:r>
              <a:rPr lang="pt-BR" sz="2000" b="1" dirty="0" smtClean="0"/>
              <a:t>⊂</a:t>
            </a:r>
            <a:r>
              <a:rPr lang="pt-BR" sz="1400" dirty="0" smtClean="0"/>
              <a:t> ) </a:t>
            </a:r>
            <a:r>
              <a:rPr lang="pt-BR" sz="1400" dirty="0"/>
              <a:t>significa “está contido”. Segundo a definição, podemos concluir que todo subconjunto X gerado está contido no conjunto B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E o Conjunto das Partes P(B) vai possuir quantos elementos? Ou seja, quantos subconjuntos podem ser representados a partir do conjunto B? Muito simples. Se o conjunto B tem n elementos, o Conjunto das Partes P(B) terá (</a:t>
            </a:r>
            <a:r>
              <a:rPr lang="pt-BR" sz="1400" dirty="0" smtClean="0"/>
              <a:t>2)</a:t>
            </a:r>
            <a:r>
              <a:rPr lang="pt-BR" sz="2000" b="1" dirty="0" smtClean="0"/>
              <a:t>ⁿ</a:t>
            </a:r>
            <a:r>
              <a:rPr lang="pt-BR" sz="1400" dirty="0" smtClean="0"/>
              <a:t> </a:t>
            </a:r>
            <a:r>
              <a:rPr lang="pt-BR" sz="1400" dirty="0"/>
              <a:t>elementos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conjunto das partes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295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2096339"/>
            <a:ext cx="6058663" cy="75371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Para que as definições fiquem mais claras, vamos analisar alguns exemplos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b="1" dirty="0"/>
              <a:t>Exemplo 1</a:t>
            </a:r>
            <a:r>
              <a:rPr lang="pt-BR" sz="1400" dirty="0"/>
              <a:t>: Considere o conjunto B = { b }. Determine P(B</a:t>
            </a:r>
            <a:r>
              <a:rPr lang="pt-BR" sz="1400" dirty="0" smtClean="0"/>
              <a:t>).</a:t>
            </a:r>
            <a:endParaRPr lang="pt-BR" sz="1400" dirty="0"/>
          </a:p>
          <a:p>
            <a:r>
              <a:rPr lang="pt-BR" sz="1400" dirty="0"/>
              <a:t>Observe que o conjunto B possui um elemento. Logo, de acordo com a equação que define a quantidade de elementos de P(B) temos: </a:t>
            </a:r>
            <a:endParaRPr lang="pt-BR" sz="1400" dirty="0" smtClean="0"/>
          </a:p>
          <a:p>
            <a:pPr algn="ctr"/>
            <a:r>
              <a:rPr lang="pt-BR" sz="1400" dirty="0" smtClean="0"/>
              <a:t>(</a:t>
            </a:r>
            <a:r>
              <a:rPr lang="pt-BR" sz="1400" dirty="0"/>
              <a:t>2)</a:t>
            </a:r>
            <a:r>
              <a:rPr lang="pt-BR" sz="2000" b="1" dirty="0"/>
              <a:t>ⁿ</a:t>
            </a:r>
            <a:r>
              <a:rPr lang="pt-BR" sz="1400" dirty="0" smtClean="0"/>
              <a:t> </a:t>
            </a:r>
            <a:r>
              <a:rPr lang="pt-BR" sz="1400" dirty="0"/>
              <a:t>= (</a:t>
            </a:r>
            <a:r>
              <a:rPr lang="pt-BR" sz="1400" dirty="0" smtClean="0"/>
              <a:t>2)</a:t>
            </a:r>
            <a:r>
              <a:rPr lang="pt-BR" sz="2000" b="1" dirty="0" smtClean="0"/>
              <a:t>¹</a:t>
            </a:r>
            <a:r>
              <a:rPr lang="pt-BR" sz="1400" dirty="0" smtClean="0"/>
              <a:t> </a:t>
            </a:r>
            <a:r>
              <a:rPr lang="pt-BR" sz="1400" dirty="0"/>
              <a:t>= 2. </a:t>
            </a:r>
            <a:endParaRPr lang="pt-BR" sz="1400" dirty="0" smtClean="0"/>
          </a:p>
          <a:p>
            <a:r>
              <a:rPr lang="pt-BR" sz="1400" dirty="0" smtClean="0"/>
              <a:t>Então </a:t>
            </a:r>
            <a:r>
              <a:rPr lang="pt-BR" sz="1400" dirty="0"/>
              <a:t>ele fica representado assim: </a:t>
            </a:r>
            <a:endParaRPr lang="pt-BR" sz="1400" dirty="0" smtClean="0"/>
          </a:p>
          <a:p>
            <a:pPr algn="ctr"/>
            <a:r>
              <a:rPr lang="pt-BR" sz="1400" dirty="0" smtClean="0"/>
              <a:t>P(B</a:t>
            </a:r>
            <a:r>
              <a:rPr lang="pt-BR" sz="1400" dirty="0"/>
              <a:t>) =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{b} </a:t>
            </a:r>
            <a:r>
              <a:rPr lang="pt-BR" sz="1400" dirty="0" smtClean="0"/>
              <a:t>}.</a:t>
            </a:r>
          </a:p>
          <a:p>
            <a:pPr algn="ctr"/>
            <a:endParaRPr lang="pt-BR" sz="1400" dirty="0"/>
          </a:p>
          <a:p>
            <a:r>
              <a:rPr lang="pt-BR" sz="1400" b="1" dirty="0"/>
              <a:t>Exemplo 2</a:t>
            </a:r>
            <a:r>
              <a:rPr lang="pt-BR" sz="1400" dirty="0"/>
              <a:t>: Considere o conjunto B = { b, c, d }. Determine P(B</a:t>
            </a:r>
            <a:r>
              <a:rPr lang="pt-BR" sz="1400" dirty="0" smtClean="0"/>
              <a:t>).</a:t>
            </a:r>
            <a:endParaRPr lang="pt-BR" sz="1400" dirty="0"/>
          </a:p>
          <a:p>
            <a:r>
              <a:rPr lang="pt-BR" sz="1400" dirty="0"/>
              <a:t>O conjunto B possui três elementos. Utilizando a equação que define a quantidade de elementos de P(B) temos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/>
              <a:t>(2)</a:t>
            </a:r>
            <a:r>
              <a:rPr lang="pt-BR" sz="2000" b="1" dirty="0"/>
              <a:t>ⁿ</a:t>
            </a:r>
            <a:r>
              <a:rPr lang="pt-BR" sz="1400" dirty="0"/>
              <a:t> </a:t>
            </a:r>
            <a:r>
              <a:rPr lang="pt-BR" sz="1400" dirty="0" smtClean="0"/>
              <a:t>= </a:t>
            </a:r>
            <a:r>
              <a:rPr lang="pt-BR" sz="1400" dirty="0"/>
              <a:t>(</a:t>
            </a:r>
            <a:r>
              <a:rPr lang="pt-BR" sz="1400" dirty="0" smtClean="0"/>
              <a:t>2)</a:t>
            </a:r>
            <a:r>
              <a:rPr lang="pt-BR" sz="2000" b="1" dirty="0" smtClean="0"/>
              <a:t>ᵌ</a:t>
            </a:r>
            <a:r>
              <a:rPr lang="pt-BR" sz="1400" dirty="0" smtClean="0"/>
              <a:t> </a:t>
            </a:r>
            <a:r>
              <a:rPr lang="pt-BR" sz="1400" dirty="0"/>
              <a:t>= 8</a:t>
            </a:r>
            <a:r>
              <a:rPr lang="pt-BR" sz="1400" dirty="0" smtClean="0"/>
              <a:t>.</a:t>
            </a:r>
          </a:p>
          <a:p>
            <a:r>
              <a:rPr lang="pt-BR" sz="1400" dirty="0"/>
              <a:t>Então ele fica representado assim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/>
              <a:t>P(B) =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{b}, {c}, {d}, {b, c}, {b, d}, {c, d}, {b, c, d} </a:t>
            </a:r>
            <a:r>
              <a:rPr lang="pt-BR" sz="1400" dirty="0" smtClean="0"/>
              <a:t>}.</a:t>
            </a:r>
          </a:p>
          <a:p>
            <a:pPr algn="ctr"/>
            <a:endParaRPr lang="pt-BR" sz="1400" dirty="0"/>
          </a:p>
          <a:p>
            <a:r>
              <a:rPr lang="pt-BR" sz="1400" b="1" dirty="0"/>
              <a:t>Exemplo 3</a:t>
            </a:r>
            <a:r>
              <a:rPr lang="pt-BR" sz="1400" dirty="0"/>
              <a:t>: Considere o conjunto B = { b, </a:t>
            </a:r>
            <a:r>
              <a:rPr lang="pt-BR" sz="2000" b="1" dirty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{b, c} }. Determine P(B</a:t>
            </a:r>
            <a:r>
              <a:rPr lang="pt-BR" sz="1400" dirty="0" smtClean="0"/>
              <a:t>).</a:t>
            </a:r>
          </a:p>
          <a:p>
            <a:r>
              <a:rPr lang="pt-BR" sz="1400" dirty="0"/>
              <a:t>Este conjunto B também possui três elementos. Então o Conjunto das Partes P(B) terá oito elementos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/>
              <a:t>(2)</a:t>
            </a:r>
            <a:r>
              <a:rPr lang="pt-BR" sz="2000" b="1" dirty="0"/>
              <a:t>ⁿ</a:t>
            </a:r>
            <a:r>
              <a:rPr lang="pt-BR" sz="1400" dirty="0"/>
              <a:t> = (2)</a:t>
            </a:r>
            <a:r>
              <a:rPr lang="pt-BR" sz="2000" b="1" dirty="0"/>
              <a:t>ᵌ</a:t>
            </a:r>
            <a:r>
              <a:rPr lang="pt-BR" sz="1400" dirty="0"/>
              <a:t> = 8</a:t>
            </a:r>
            <a:r>
              <a:rPr lang="pt-BR" sz="1400" dirty="0" smtClean="0"/>
              <a:t>.</a:t>
            </a:r>
          </a:p>
          <a:p>
            <a:r>
              <a:rPr lang="pt-BR" sz="1400" dirty="0"/>
              <a:t>Portanto, ele fica representado assim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/>
              <a:t>P(B) =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{b}, </a:t>
            </a:r>
            <a:r>
              <a:rPr lang="pt-BR" sz="1400" dirty="0" smtClean="0"/>
              <a:t>{ </a:t>
            </a:r>
            <a:r>
              <a:rPr lang="pt-BR" sz="2000" b="1" dirty="0" smtClean="0"/>
              <a:t>∅ </a:t>
            </a:r>
            <a:r>
              <a:rPr lang="pt-BR" sz="1400" dirty="0" smtClean="0"/>
              <a:t>}, </a:t>
            </a:r>
            <a:r>
              <a:rPr lang="pt-BR" sz="1400" dirty="0"/>
              <a:t>{b, c}, {b, </a:t>
            </a:r>
            <a:r>
              <a:rPr lang="pt-BR" sz="2000" b="1" dirty="0"/>
              <a:t>∅</a:t>
            </a:r>
            <a:r>
              <a:rPr lang="pt-BR" sz="1400" dirty="0" smtClean="0"/>
              <a:t>}, { b,{ b</a:t>
            </a:r>
            <a:r>
              <a:rPr lang="pt-BR" sz="1400" dirty="0"/>
              <a:t>, </a:t>
            </a:r>
            <a:r>
              <a:rPr lang="pt-BR" sz="1400" dirty="0" smtClean="0"/>
              <a:t> c } }, {</a:t>
            </a:r>
            <a:r>
              <a:rPr lang="pt-BR" sz="2000" b="1" dirty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{b, c}}, {b, </a:t>
            </a:r>
            <a:r>
              <a:rPr lang="pt-BR" sz="2000" b="1" dirty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{b, c</a:t>
            </a:r>
            <a:r>
              <a:rPr lang="pt-BR" sz="1400" dirty="0" smtClean="0"/>
              <a:t>}}}.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conjunto das partes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285728" y="1539333"/>
            <a:ext cx="6046514" cy="548692"/>
            <a:chOff x="285728" y="1539333"/>
            <a:chExt cx="6046514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285728" y="1539333"/>
              <a:ext cx="604651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Exemplo(s)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730" y="1551901"/>
              <a:ext cx="660202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9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E como observamos a reversibilidade do Conjunto das Partes? A solução pode ser construída através da união de todos os conjuntos obtidos para esta operação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Para o </a:t>
            </a:r>
            <a:r>
              <a:rPr lang="pt-BR" sz="1400" b="1" dirty="0"/>
              <a:t>primeiro</a:t>
            </a:r>
            <a:r>
              <a:rPr lang="pt-BR" sz="1400" dirty="0"/>
              <a:t> exemplo resolvido o resultado encontrado </a:t>
            </a:r>
            <a:r>
              <a:rPr lang="pt-BR" sz="1400" dirty="0" smtClean="0"/>
              <a:t>foi:</a:t>
            </a:r>
          </a:p>
          <a:p>
            <a:pPr algn="ctr"/>
            <a:r>
              <a:rPr lang="pt-BR" sz="1400" dirty="0" smtClean="0"/>
              <a:t>P(B) = { </a:t>
            </a:r>
            <a:r>
              <a:rPr lang="pt-BR" sz="2000" b="1" dirty="0" smtClean="0"/>
              <a:t>∅</a:t>
            </a:r>
            <a:r>
              <a:rPr lang="pt-BR" sz="1400" dirty="0" smtClean="0"/>
              <a:t>, {b} }.</a:t>
            </a:r>
          </a:p>
          <a:p>
            <a:r>
              <a:rPr lang="pt-BR" sz="1400" dirty="0" smtClean="0"/>
              <a:t>Então</a:t>
            </a:r>
            <a:r>
              <a:rPr lang="pt-BR" sz="1400" dirty="0"/>
              <a:t>, se realizarmos a seguinte operação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2000" b="1" dirty="0"/>
              <a:t>∅</a:t>
            </a:r>
            <a:r>
              <a:rPr lang="pt-BR" sz="1400" b="1" dirty="0"/>
              <a:t> </a:t>
            </a:r>
            <a:r>
              <a:rPr lang="pt-BR" sz="1400" dirty="0" smtClean="0"/>
              <a:t>U </a:t>
            </a:r>
            <a:r>
              <a:rPr lang="pt-BR" sz="1400" dirty="0"/>
              <a:t>{ b } = { b </a:t>
            </a:r>
            <a:r>
              <a:rPr lang="pt-BR" sz="1400" dirty="0" smtClean="0"/>
              <a:t>}.</a:t>
            </a:r>
          </a:p>
          <a:p>
            <a:r>
              <a:rPr lang="pt-BR" sz="1400" dirty="0"/>
              <a:t>O resultado que encontramos é justamente o conjunto B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Para o </a:t>
            </a:r>
            <a:r>
              <a:rPr lang="pt-BR" sz="1400" b="1" dirty="0"/>
              <a:t>segundo</a:t>
            </a:r>
            <a:r>
              <a:rPr lang="pt-BR" sz="1400" dirty="0"/>
              <a:t> exemplo o resultado </a:t>
            </a:r>
            <a:r>
              <a:rPr lang="pt-BR" sz="1400" dirty="0" smtClean="0"/>
              <a:t>foi:</a:t>
            </a:r>
          </a:p>
          <a:p>
            <a:pPr algn="ctr"/>
            <a:r>
              <a:rPr lang="pt-BR" sz="1400" dirty="0"/>
              <a:t>P(B) =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{b}, {c}, {d}, {b, c}, {b, d}, {c, d}, {b, c, d} </a:t>
            </a:r>
            <a:r>
              <a:rPr lang="pt-BR" sz="1400" dirty="0" smtClean="0"/>
              <a:t>}.</a:t>
            </a:r>
          </a:p>
          <a:p>
            <a:pPr algn="ctr"/>
            <a:endParaRPr lang="pt-BR" sz="1400" dirty="0"/>
          </a:p>
          <a:p>
            <a:r>
              <a:rPr lang="pt-BR" sz="1400" dirty="0"/>
              <a:t>Operando da mesma maneira teremos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2000" b="1" dirty="0"/>
              <a:t>∅</a:t>
            </a:r>
            <a:r>
              <a:rPr lang="pt-BR" sz="1400" b="1" dirty="0"/>
              <a:t> </a:t>
            </a:r>
            <a:r>
              <a:rPr lang="pt-BR" sz="1400" b="1" dirty="0" smtClean="0"/>
              <a:t> </a:t>
            </a:r>
            <a:r>
              <a:rPr lang="pt-BR" sz="1400" dirty="0" smtClean="0"/>
              <a:t>U </a:t>
            </a:r>
            <a:r>
              <a:rPr lang="pt-BR" sz="1400" dirty="0"/>
              <a:t>{b} U {c} U {d} U {b, c} U {b, d} U {c, d} U {b, c, d} = { b, c, d }. </a:t>
            </a:r>
            <a:endParaRPr lang="pt-BR" sz="1400" dirty="0" smtClean="0"/>
          </a:p>
          <a:p>
            <a:pPr algn="ctr"/>
            <a:endParaRPr lang="pt-BR" sz="1400" dirty="0"/>
          </a:p>
          <a:p>
            <a:r>
              <a:rPr lang="pt-BR" sz="1400" dirty="0"/>
              <a:t>Este resultado é o conjunto B utilizado no segundo exemplo. Se for aplicada a mesma propriedade no terceiro exemplo acontecerá o mesmo.</a:t>
            </a:r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conjunto das partes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04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85729" y="2433845"/>
            <a:ext cx="6046514" cy="4103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Foi muita informação? Então, antes de continuar estudando mais sobre as operações que podem ser realizadas entre conjuntos, recomendo que você assista neste momento ao vídeo que está </a:t>
            </a:r>
            <a:r>
              <a:rPr lang="pt-BR" sz="1400" dirty="0" smtClean="0"/>
              <a:t>neste: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>
                <a:hlinkClick r:id="rId6"/>
              </a:rPr>
              <a:t>LINK</a:t>
            </a:r>
            <a:r>
              <a:rPr lang="pt-BR" sz="1400" dirty="0" smtClean="0"/>
              <a:t>,</a:t>
            </a:r>
          </a:p>
          <a:p>
            <a:pPr algn="just"/>
            <a:r>
              <a:rPr lang="pt-BR" sz="1400" dirty="0"/>
              <a:t>https://</a:t>
            </a:r>
            <a:r>
              <a:rPr lang="pt-BR" sz="1400" dirty="0" smtClean="0"/>
              <a:t>www.youtube.com/watch?v=Wxm3ugnq9Sw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vídeo aborda definições e exemplos sobre </a:t>
            </a:r>
            <a:endParaRPr lang="pt-BR" sz="1400" dirty="0" smtClean="0"/>
          </a:p>
          <a:p>
            <a:pPr algn="just"/>
            <a:r>
              <a:rPr lang="pt-BR" sz="1400" dirty="0" smtClean="0"/>
              <a:t>subconjuntos </a:t>
            </a:r>
            <a:r>
              <a:rPr lang="pt-BR" sz="1400" dirty="0"/>
              <a:t>e também sobre a </a:t>
            </a:r>
            <a:endParaRPr lang="pt-BR" sz="1400" dirty="0" smtClean="0"/>
          </a:p>
          <a:p>
            <a:pPr algn="just"/>
            <a:r>
              <a:rPr lang="pt-BR" sz="1400" dirty="0" smtClean="0"/>
              <a:t>operação </a:t>
            </a:r>
            <a:r>
              <a:rPr lang="pt-BR" sz="1400" dirty="0"/>
              <a:t>Conjunto das Partes.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Você </a:t>
            </a:r>
            <a:r>
              <a:rPr lang="pt-BR" sz="1400" dirty="0"/>
              <a:t>só deve prosseguir com o estudo depois que assistir ao vídeo. O vídeo tem duração de 20 minutos e 19 segundos.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Agora que você assistiu ao vídeo, vamos continuar com nosso estudo!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2" name="Grupo 21"/>
          <p:cNvGrpSpPr/>
          <p:nvPr/>
        </p:nvGrpSpPr>
        <p:grpSpPr>
          <a:xfrm>
            <a:off x="285729" y="1876839"/>
            <a:ext cx="6046514" cy="548692"/>
            <a:chOff x="363225" y="5148578"/>
            <a:chExt cx="6063113" cy="548692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29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560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1466403"/>
                <a:ext cx="6058663" cy="816711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 smtClean="0"/>
                  <a:t>Vamos definir esta operação da seguinte forma: considere dois conjuntos quaisquer, por exemplo, A e B.</a:t>
                </a:r>
                <a:endParaRPr lang="pt-BR" sz="1400" dirty="0"/>
              </a:p>
              <a:p>
                <a:pPr algn="ctr"/>
                <a:r>
                  <a:rPr lang="pt-BR" sz="1400" dirty="0"/>
                  <a:t>A x B = { (a, b) / </a:t>
                </a:r>
                <a:r>
                  <a:rPr lang="pt-BR" sz="1400" dirty="0" smtClean="0"/>
                  <a:t>a </a:t>
                </a:r>
                <a:r>
                  <a:rPr lang="el-GR" sz="2000" b="1" dirty="0"/>
                  <a:t>ϵ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A e </a:t>
                </a:r>
                <a:r>
                  <a:rPr lang="pt-BR" sz="1400" dirty="0" smtClean="0"/>
                  <a:t>b </a:t>
                </a:r>
                <a:r>
                  <a:rPr lang="el-GR" sz="2000" b="1" dirty="0"/>
                  <a:t>ϵ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B </a:t>
                </a:r>
                <a:r>
                  <a:rPr lang="pt-BR" sz="1400" dirty="0" smtClean="0"/>
                  <a:t>}.</a:t>
                </a:r>
              </a:p>
              <a:p>
                <a:r>
                  <a:rPr lang="pt-BR" sz="1400" dirty="0"/>
                  <a:t>Os conjuntos podem possuir n elementos, podendo ser distintos ou não, mas com uma ordem fixa</a:t>
                </a:r>
                <a:r>
                  <a:rPr lang="pt-BR" sz="1400" dirty="0" smtClean="0"/>
                  <a:t>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Esta ordem é representada por uplas</a:t>
                </a:r>
                <a:r>
                  <a:rPr lang="pt-BR" sz="1400" dirty="0" smtClean="0"/>
                  <a:t>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Como assim? Por exemplo, podemos ter uma construção com 2-upla ordenada, do tipo (x, y) ou com n-upla ordenada, represen</a:t>
                </a:r>
                <a:r>
                  <a:rPr lang="pt-BR" sz="1400" dirty="0" smtClean="0"/>
                  <a:t>tada por: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 smtClean="0"/>
              </a:p>
              <a:p>
                <a:pPr algn="ctr"/>
                <a:endParaRPr lang="pt-BR" sz="2000" dirty="0"/>
              </a:p>
              <a:p>
                <a:pPr algn="ctr"/>
                <a:endParaRPr lang="pt-BR" sz="2000" dirty="0" smtClean="0"/>
              </a:p>
              <a:p>
                <a:endParaRPr lang="pt-BR" sz="2000" dirty="0" smtClean="0"/>
              </a:p>
              <a:p>
                <a:endParaRPr lang="pt-BR" dirty="0" smtClean="0"/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:r>
                  <a:rPr lang="pt-BR" dirty="0"/>
                  <a:t>(a, b) / a </a:t>
                </a:r>
                <a:r>
                  <a:rPr lang="el-GR" b="1" dirty="0"/>
                  <a:t>ϵ</a:t>
                </a:r>
                <a:r>
                  <a:rPr lang="pt-BR" dirty="0"/>
                  <a:t> A e b </a:t>
                </a:r>
                <a:r>
                  <a:rPr lang="el-GR" b="1" dirty="0"/>
                  <a:t>ϵ</a:t>
                </a:r>
                <a:r>
                  <a:rPr lang="pt-BR" dirty="0"/>
                  <a:t> B 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 smtClean="0"/>
                  <a:t>                                                                          2-upla</a:t>
                </a:r>
              </a:p>
              <a:p>
                <a:endParaRPr lang="pt-BR" dirty="0"/>
              </a:p>
              <a:p>
                <a:r>
                  <a:rPr lang="pt-BR" sz="1400" b="1" dirty="0" smtClean="0"/>
                  <a:t>n-upla </a:t>
                </a:r>
                <a:r>
                  <a:rPr lang="pt-BR" sz="1400" dirty="0"/>
                  <a:t> (também conhecido como </a:t>
                </a:r>
                <a:r>
                  <a:rPr lang="pt-BR" sz="1400" b="1" dirty="0"/>
                  <a:t>ênuplo</a:t>
                </a:r>
                <a:r>
                  <a:rPr lang="pt-BR" sz="1400" dirty="0"/>
                  <a:t>, </a:t>
                </a:r>
                <a:r>
                  <a:rPr lang="pt-BR" sz="1400" b="1" dirty="0"/>
                  <a:t>énupla</a:t>
                </a:r>
                <a:r>
                  <a:rPr lang="pt-BR" sz="1400" dirty="0"/>
                  <a:t>, </a:t>
                </a:r>
                <a:r>
                  <a:rPr lang="pt-BR" sz="1400" b="1" dirty="0"/>
                  <a:t>ênupla</a:t>
                </a:r>
                <a:r>
                  <a:rPr lang="pt-BR" sz="1400" dirty="0"/>
                  <a:t>, </a:t>
                </a:r>
                <a:r>
                  <a:rPr lang="pt-BR" sz="1400" b="1" dirty="0"/>
                  <a:t>n-tuplo</a:t>
                </a:r>
                <a:r>
                  <a:rPr lang="pt-BR" sz="1400" dirty="0"/>
                  <a:t>, </a:t>
                </a:r>
                <a:endParaRPr lang="pt-BR" sz="1400" dirty="0" smtClean="0"/>
              </a:p>
              <a:p>
                <a:r>
                  <a:rPr lang="pt-BR" sz="1400" b="1" dirty="0" smtClean="0"/>
                  <a:t>n-upla</a:t>
                </a:r>
                <a:r>
                  <a:rPr lang="pt-BR" sz="1400" dirty="0"/>
                  <a:t> ou simplesmente </a:t>
                </a:r>
                <a:r>
                  <a:rPr lang="pt-BR" sz="1400" b="1" dirty="0"/>
                  <a:t>tupla</a:t>
                </a:r>
                <a:r>
                  <a:rPr lang="pt-BR" sz="1400" dirty="0"/>
                  <a:t>) é uma sequência ordenada de </a:t>
                </a:r>
                <a:r>
                  <a:rPr lang="pt-BR" sz="1400" i="1" dirty="0"/>
                  <a:t>n</a:t>
                </a:r>
                <a:r>
                  <a:rPr lang="pt-BR" sz="1400" dirty="0"/>
                  <a:t> elementos, que pode ser definida pela recursão do par ordenado</a:t>
                </a:r>
                <a:r>
                  <a:rPr lang="pt-BR" sz="1400" dirty="0" smtClean="0"/>
                  <a:t>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As principais propriedades que distinguem uma enupla de um conjunto são</a:t>
                </a:r>
                <a:r>
                  <a:rPr lang="pt-BR" sz="1400" dirty="0" smtClean="0"/>
                  <a:t>:</a:t>
                </a:r>
                <a:endParaRPr lang="pt-BR" sz="1400" dirty="0"/>
              </a:p>
              <a:p>
                <a:r>
                  <a:rPr lang="pt-BR" sz="1400" dirty="0"/>
                  <a:t>Uma enupla pode conter um objeto mais de uma vez.</a:t>
                </a:r>
              </a:p>
              <a:p>
                <a:r>
                  <a:rPr lang="pt-BR" sz="1400" dirty="0"/>
                  <a:t>Os objetos são representados obrigatoriamente na ordem dada.</a:t>
                </a:r>
              </a:p>
              <a:p>
                <a:endParaRPr lang="pt-BR" sz="1400" dirty="0"/>
              </a:p>
              <a:p>
                <a:endParaRPr lang="pt-BR" sz="2000" dirty="0" smtClean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1466403"/>
                <a:ext cx="6058663" cy="81671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produto cartesiano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2" name="Seta para a esquerda e para cima 1"/>
          <p:cNvSpPr/>
          <p:nvPr/>
        </p:nvSpPr>
        <p:spPr>
          <a:xfrm rot="5400000">
            <a:off x="1976541" y="4762097"/>
            <a:ext cx="1461933" cy="648070"/>
          </a:xfrm>
          <a:prstGeom prst="leftUpArrow">
            <a:avLst>
              <a:gd name="adj1" fmla="val 25000"/>
              <a:gd name="adj2" fmla="val 20349"/>
              <a:gd name="adj3" fmla="val 20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esquerda e para cima 21"/>
          <p:cNvSpPr/>
          <p:nvPr/>
        </p:nvSpPr>
        <p:spPr>
          <a:xfrm rot="5400000">
            <a:off x="3553163" y="6013268"/>
            <a:ext cx="1080115" cy="687781"/>
          </a:xfrm>
          <a:prstGeom prst="leftUpArrow">
            <a:avLst>
              <a:gd name="adj1" fmla="val 25000"/>
              <a:gd name="adj2" fmla="val 20349"/>
              <a:gd name="adj3" fmla="val 20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0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03101" y="2096339"/>
            <a:ext cx="6029142" cy="75371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Quando você estiver operando com o Produto Cartesiano é importante ter os seguintes cuidados</a:t>
            </a:r>
            <a:r>
              <a:rPr lang="pt-BR" sz="1400" dirty="0" smtClean="0"/>
              <a:t>:</a:t>
            </a:r>
          </a:p>
          <a:p>
            <a:endParaRPr lang="pt-BR" sz="1400" dirty="0" smtClean="0"/>
          </a:p>
          <a:p>
            <a:r>
              <a:rPr lang="pt-BR" sz="1400" dirty="0" smtClean="0"/>
              <a:t>1. Não </a:t>
            </a:r>
            <a:r>
              <a:rPr lang="pt-BR" sz="1400" dirty="0"/>
              <a:t>confunda estas representações </a:t>
            </a:r>
          </a:p>
          <a:p>
            <a:r>
              <a:rPr lang="pt-BR" sz="1400" dirty="0" smtClean="0"/>
              <a:t>    </a:t>
            </a:r>
            <a:r>
              <a:rPr lang="pt-BR" sz="2000" dirty="0" smtClean="0"/>
              <a:t>(</a:t>
            </a:r>
            <a:r>
              <a:rPr lang="pt-BR" sz="2000" dirty="0"/>
              <a:t>x, y) ≠ { x, y </a:t>
            </a:r>
            <a:r>
              <a:rPr lang="pt-BR" sz="2000" dirty="0" smtClean="0"/>
              <a:t>}</a:t>
            </a:r>
          </a:p>
          <a:p>
            <a:endParaRPr lang="pt-BR" sz="2000" dirty="0" smtClean="0"/>
          </a:p>
          <a:p>
            <a:r>
              <a:rPr lang="es-ES" sz="1400" dirty="0" smtClean="0"/>
              <a:t>2. A </a:t>
            </a:r>
            <a:r>
              <a:rPr lang="es-ES" sz="1400" dirty="0"/>
              <a:t>ordem </a:t>
            </a:r>
          </a:p>
          <a:p>
            <a:r>
              <a:rPr lang="es-ES" sz="1400" dirty="0" smtClean="0"/>
              <a:t>    </a:t>
            </a:r>
            <a:r>
              <a:rPr lang="es-ES" sz="2000" dirty="0" smtClean="0"/>
              <a:t>(</a:t>
            </a:r>
            <a:r>
              <a:rPr lang="es-ES" sz="2000" dirty="0"/>
              <a:t>x, y) ≠ (y, x</a:t>
            </a:r>
            <a:r>
              <a:rPr lang="es-ES" sz="2000" dirty="0" smtClean="0"/>
              <a:t>)</a:t>
            </a:r>
          </a:p>
          <a:p>
            <a:endParaRPr lang="pt-BR" sz="2000" dirty="0"/>
          </a:p>
          <a:p>
            <a:r>
              <a:rPr lang="pt-BR" sz="1400" dirty="0"/>
              <a:t>Vamos observar alguns exemplos? Com certeza eles ajudarão a entender melhor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03101" y="1540268"/>
            <a:ext cx="6041290" cy="548692"/>
            <a:chOff x="311556" y="8627286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  <p:grpSp>
        <p:nvGrpSpPr>
          <p:cNvPr id="32" name="Grupo 31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produto cartesiano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297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2096339"/>
            <a:ext cx="6058663" cy="75371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Considere </a:t>
            </a:r>
            <a:r>
              <a:rPr lang="pt-BR" sz="1400" dirty="0"/>
              <a:t>os conjuntos A = { a }, B = { 1, 2 } e C = { </a:t>
            </a:r>
            <a:r>
              <a:rPr lang="el-GR" sz="1400" dirty="0" smtClean="0"/>
              <a:t>β</a:t>
            </a:r>
            <a:r>
              <a:rPr lang="pt-BR" sz="1400" dirty="0" smtClean="0"/>
              <a:t>, </a:t>
            </a:r>
            <a:r>
              <a:rPr lang="pt-BR" sz="1400" dirty="0"/>
              <a:t>π, Ω }. Construa os seguintes Produtos Cartesianos: 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a) A </a:t>
            </a:r>
            <a:r>
              <a:rPr lang="pt-BR" sz="1400" dirty="0"/>
              <a:t>x B </a:t>
            </a:r>
          </a:p>
          <a:p>
            <a:pPr algn="ctr"/>
            <a:r>
              <a:rPr lang="pt-BR" sz="1400" dirty="0" smtClean="0"/>
              <a:t>    A </a:t>
            </a:r>
            <a:r>
              <a:rPr lang="pt-BR" sz="1400" dirty="0"/>
              <a:t>x B = { (a, 1), (a, 2) </a:t>
            </a:r>
            <a:r>
              <a:rPr lang="pt-BR" sz="1400" dirty="0" smtClean="0"/>
              <a:t>}</a:t>
            </a:r>
          </a:p>
          <a:p>
            <a:r>
              <a:rPr lang="pt-BR" sz="1400" dirty="0"/>
              <a:t>b) B x C </a:t>
            </a:r>
            <a:endParaRPr lang="pt-BR" sz="1400" dirty="0" smtClean="0"/>
          </a:p>
          <a:p>
            <a:pPr algn="ctr"/>
            <a:r>
              <a:rPr lang="pt-BR" sz="1400" dirty="0" smtClean="0"/>
              <a:t>B </a:t>
            </a:r>
            <a:r>
              <a:rPr lang="pt-BR" sz="1400" dirty="0"/>
              <a:t>x C = { (1, </a:t>
            </a:r>
            <a:r>
              <a:rPr lang="el-GR" sz="1400" dirty="0"/>
              <a:t>β</a:t>
            </a:r>
            <a:r>
              <a:rPr lang="pt-BR" sz="1400" dirty="0" smtClean="0"/>
              <a:t>), </a:t>
            </a:r>
            <a:r>
              <a:rPr lang="pt-BR" sz="1400" dirty="0"/>
              <a:t>(1, </a:t>
            </a:r>
            <a:r>
              <a:rPr lang="el-GR" sz="1400" dirty="0"/>
              <a:t>π), (1, Ω), (2</a:t>
            </a:r>
            <a:r>
              <a:rPr lang="el-GR" sz="1400" dirty="0" smtClean="0"/>
              <a:t>,</a:t>
            </a:r>
            <a:r>
              <a:rPr lang="el-GR" sz="1400" dirty="0"/>
              <a:t> β</a:t>
            </a:r>
            <a:r>
              <a:rPr lang="el-GR" sz="1400" dirty="0" smtClean="0"/>
              <a:t> </a:t>
            </a:r>
            <a:r>
              <a:rPr lang="el-GR" sz="1400" dirty="0"/>
              <a:t>), (2, π), (2, Ω) </a:t>
            </a:r>
            <a:r>
              <a:rPr lang="el-GR" sz="1400" dirty="0" smtClean="0"/>
              <a:t>}</a:t>
            </a:r>
            <a:endParaRPr lang="pt-BR" sz="1400" dirty="0" smtClean="0"/>
          </a:p>
          <a:p>
            <a:r>
              <a:rPr lang="pt-BR" sz="1400" dirty="0"/>
              <a:t>c) C x B </a:t>
            </a:r>
            <a:endParaRPr lang="pt-BR" sz="1400" dirty="0" smtClean="0"/>
          </a:p>
          <a:p>
            <a:pPr algn="ctr"/>
            <a:r>
              <a:rPr lang="pt-BR" sz="1400" dirty="0" smtClean="0"/>
              <a:t>C </a:t>
            </a:r>
            <a:r>
              <a:rPr lang="pt-BR" sz="1400" dirty="0"/>
              <a:t>x B = { </a:t>
            </a:r>
            <a:r>
              <a:rPr lang="pt-BR" sz="1400" dirty="0" smtClean="0"/>
              <a:t>(</a:t>
            </a:r>
            <a:r>
              <a:rPr lang="el-GR" sz="1400" dirty="0"/>
              <a:t>β</a:t>
            </a:r>
            <a:r>
              <a:rPr lang="pt-BR" sz="1400" dirty="0" smtClean="0"/>
              <a:t>, </a:t>
            </a:r>
            <a:r>
              <a:rPr lang="pt-BR" sz="1400" dirty="0"/>
              <a:t>1), </a:t>
            </a:r>
            <a:r>
              <a:rPr lang="pt-BR" sz="1400" dirty="0" smtClean="0"/>
              <a:t>(</a:t>
            </a:r>
            <a:r>
              <a:rPr lang="el-GR" sz="1400" dirty="0"/>
              <a:t>β</a:t>
            </a:r>
            <a:r>
              <a:rPr lang="pt-BR" sz="1400" dirty="0" smtClean="0"/>
              <a:t>, </a:t>
            </a:r>
            <a:r>
              <a:rPr lang="pt-BR" sz="1400" dirty="0"/>
              <a:t>2), (</a:t>
            </a:r>
            <a:r>
              <a:rPr lang="el-GR" sz="1400" dirty="0"/>
              <a:t>π, 1), (π, 2), (Ω, 1), (Ω, 2) </a:t>
            </a:r>
            <a:r>
              <a:rPr lang="el-GR" sz="1400" dirty="0" smtClean="0"/>
              <a:t>}</a:t>
            </a:r>
            <a:endParaRPr lang="pt-BR" sz="1400" dirty="0" smtClean="0"/>
          </a:p>
          <a:p>
            <a:r>
              <a:rPr lang="pt-BR" sz="1400" dirty="0"/>
              <a:t>d) </a:t>
            </a:r>
            <a:r>
              <a:rPr lang="pt-BR" sz="1400" dirty="0" smtClean="0"/>
              <a:t>A² </a:t>
            </a:r>
          </a:p>
          <a:p>
            <a:pPr algn="ctr"/>
            <a:r>
              <a:rPr lang="pt-BR" sz="1400" dirty="0"/>
              <a:t>A²</a:t>
            </a:r>
            <a:r>
              <a:rPr lang="pt-BR" sz="1400" dirty="0" smtClean="0"/>
              <a:t> </a:t>
            </a:r>
            <a:r>
              <a:rPr lang="pt-BR" sz="1400" dirty="0"/>
              <a:t>= A x A = { (a, a) }</a:t>
            </a:r>
            <a:endParaRPr lang="pt-BR" sz="1400" dirty="0" smtClean="0"/>
          </a:p>
          <a:p>
            <a:pPr algn="ctr"/>
            <a:endParaRPr lang="pt-BR" sz="1400" dirty="0" smtClean="0"/>
          </a:p>
          <a:p>
            <a:r>
              <a:rPr lang="pt-BR" sz="1400" dirty="0"/>
              <a:t>e) </a:t>
            </a:r>
            <a:r>
              <a:rPr lang="pt-BR" sz="1400" dirty="0" smtClean="0"/>
              <a:t>B² </a:t>
            </a:r>
          </a:p>
          <a:p>
            <a:pPr algn="ctr"/>
            <a:r>
              <a:rPr lang="pt-BR" sz="1400" dirty="0"/>
              <a:t>B²</a:t>
            </a:r>
            <a:r>
              <a:rPr lang="pt-BR" sz="1400" dirty="0" smtClean="0"/>
              <a:t> </a:t>
            </a:r>
            <a:r>
              <a:rPr lang="pt-BR" sz="1400" dirty="0"/>
              <a:t>= B x B = { (1, 1), (1, 2), (2, 1), (2, 2) </a:t>
            </a:r>
            <a:r>
              <a:rPr lang="pt-BR" sz="1400" dirty="0" smtClean="0"/>
              <a:t>}</a:t>
            </a:r>
          </a:p>
          <a:p>
            <a:pPr algn="ctr"/>
            <a:endParaRPr lang="pt-BR" sz="1400" dirty="0" smtClean="0"/>
          </a:p>
          <a:p>
            <a:r>
              <a:rPr lang="pt-BR" sz="1400" dirty="0"/>
              <a:t>Meu caro(a</a:t>
            </a:r>
            <a:r>
              <a:rPr lang="pt-BR" sz="1400" dirty="0" smtClean="0"/>
              <a:t>), acredito </a:t>
            </a:r>
            <a:r>
              <a:rPr lang="pt-BR" sz="1400" dirty="0"/>
              <a:t>que os exemplos acima ajudaram bastante.</a:t>
            </a:r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285728" y="1539333"/>
            <a:ext cx="6046514" cy="548692"/>
            <a:chOff x="285728" y="1539333"/>
            <a:chExt cx="6046514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285728" y="1539333"/>
              <a:ext cx="604651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Exemplo(s)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730" y="1551901"/>
              <a:ext cx="660202" cy="504056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produto cartesiano</a:t>
              </a:r>
              <a:endParaRPr lang="pt-BR" dirty="0"/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27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39906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Vamos detalhar agora algumas propriedades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o Não-Associatividade </a:t>
            </a:r>
            <a:endParaRPr lang="pt-BR" sz="1400" dirty="0" smtClean="0"/>
          </a:p>
          <a:p>
            <a:pPr algn="ctr"/>
            <a:r>
              <a:rPr lang="pt-BR" sz="1400" dirty="0" smtClean="0"/>
              <a:t>(</a:t>
            </a:r>
            <a:r>
              <a:rPr lang="pt-BR" sz="1400" dirty="0"/>
              <a:t>A x B) x C e A x (B x C) são </a:t>
            </a:r>
            <a:r>
              <a:rPr lang="pt-BR" sz="1400" dirty="0" smtClean="0"/>
              <a:t>diferentes</a:t>
            </a:r>
          </a:p>
          <a:p>
            <a:r>
              <a:rPr lang="pt-BR" sz="1400" dirty="0"/>
              <a:t>o Não-Comutatividade </a:t>
            </a:r>
            <a:endParaRPr lang="pt-BR" sz="1400" dirty="0" smtClean="0"/>
          </a:p>
          <a:p>
            <a:pPr algn="ctr"/>
            <a:r>
              <a:rPr lang="pt-BR" sz="1400" dirty="0" smtClean="0"/>
              <a:t>B </a:t>
            </a:r>
            <a:r>
              <a:rPr lang="pt-BR" sz="1400" dirty="0"/>
              <a:t>x C e C x B são diferentes </a:t>
            </a:r>
            <a:endParaRPr lang="pt-BR" sz="1400" dirty="0" smtClean="0"/>
          </a:p>
          <a:p>
            <a:pPr algn="ctr"/>
            <a:r>
              <a:rPr lang="pt-BR" sz="1400" dirty="0" smtClean="0"/>
              <a:t>(</a:t>
            </a:r>
            <a:r>
              <a:rPr lang="pt-BR" sz="1400" dirty="0"/>
              <a:t>B x C</a:t>
            </a:r>
            <a:r>
              <a:rPr lang="pt-BR" sz="1400" dirty="0" smtClean="0"/>
              <a:t>) </a:t>
            </a:r>
            <a:r>
              <a:rPr lang="pt-BR" sz="2000" b="1" dirty="0"/>
              <a:t>∩</a:t>
            </a:r>
            <a:r>
              <a:rPr lang="pt-BR" sz="1400" dirty="0" smtClean="0"/>
              <a:t> </a:t>
            </a:r>
            <a:r>
              <a:rPr lang="pt-BR" sz="1400" dirty="0"/>
              <a:t>(C x B) = </a:t>
            </a:r>
            <a:r>
              <a:rPr lang="pt-BR" sz="2000" b="1" dirty="0" smtClean="0"/>
              <a:t>∅</a:t>
            </a:r>
          </a:p>
          <a:p>
            <a:r>
              <a:rPr lang="pt-BR" sz="1400" dirty="0"/>
              <a:t>o </a:t>
            </a:r>
            <a:r>
              <a:rPr lang="pt-BR" sz="1400" dirty="0" smtClean="0"/>
              <a:t>O </a:t>
            </a:r>
            <a:r>
              <a:rPr lang="pt-BR" sz="1400" dirty="0"/>
              <a:t>Produto Cartesiano com o conjunto vazio </a:t>
            </a:r>
            <a:endParaRPr lang="pt-BR" sz="1400" dirty="0" smtClean="0"/>
          </a:p>
          <a:p>
            <a:pPr algn="ctr"/>
            <a:r>
              <a:rPr lang="pt-BR" sz="1600" dirty="0" smtClean="0"/>
              <a:t>A</a:t>
            </a:r>
            <a:r>
              <a:rPr lang="pt-BR" sz="1400" dirty="0" smtClean="0"/>
              <a:t> </a:t>
            </a:r>
            <a:r>
              <a:rPr lang="pt-BR" sz="1400" dirty="0"/>
              <a:t>x </a:t>
            </a:r>
            <a:r>
              <a:rPr lang="pt-BR" sz="2000" b="1" dirty="0"/>
              <a:t>∅</a:t>
            </a:r>
            <a:r>
              <a:rPr lang="pt-BR" sz="1400" b="1" dirty="0"/>
              <a:t> </a:t>
            </a:r>
            <a:r>
              <a:rPr lang="pt-BR" sz="1400" dirty="0" smtClean="0"/>
              <a:t>= </a:t>
            </a:r>
            <a:r>
              <a:rPr lang="pt-BR" sz="2000" b="1" dirty="0"/>
              <a:t>∅</a:t>
            </a:r>
            <a:r>
              <a:rPr lang="pt-BR" sz="1400" dirty="0" smtClean="0"/>
              <a:t>;</a:t>
            </a:r>
          </a:p>
          <a:p>
            <a:pPr algn="ctr"/>
            <a:r>
              <a:rPr lang="pt-BR" sz="2000" b="1" dirty="0"/>
              <a:t>∅</a:t>
            </a:r>
            <a:r>
              <a:rPr lang="pt-BR" sz="2000" dirty="0" smtClean="0"/>
              <a:t> </a:t>
            </a:r>
            <a:r>
              <a:rPr lang="pt-BR" sz="1400" dirty="0"/>
              <a:t>x </a:t>
            </a:r>
            <a:r>
              <a:rPr lang="pt-BR" sz="1600" dirty="0"/>
              <a:t>A</a:t>
            </a:r>
            <a:r>
              <a:rPr lang="pt-BR" sz="1400" dirty="0"/>
              <a:t> = </a:t>
            </a:r>
            <a:r>
              <a:rPr lang="pt-BR" sz="2000" b="1" dirty="0"/>
              <a:t>∅</a:t>
            </a:r>
            <a:r>
              <a:rPr lang="pt-BR" sz="1400" dirty="0" smtClean="0"/>
              <a:t>;</a:t>
            </a:r>
          </a:p>
          <a:p>
            <a:pPr algn="ctr"/>
            <a:r>
              <a:rPr lang="pt-BR" sz="2000" b="1" dirty="0" smtClean="0"/>
              <a:t>∅</a:t>
            </a:r>
            <a:r>
              <a:rPr lang="pt-BR" sz="2000" dirty="0" smtClean="0"/>
              <a:t>²</a:t>
            </a:r>
            <a:r>
              <a:rPr lang="pt-BR" sz="1400" b="1" dirty="0" smtClean="0"/>
              <a:t> </a:t>
            </a:r>
            <a:r>
              <a:rPr lang="pt-BR" sz="1400" dirty="0" smtClean="0"/>
              <a:t>= </a:t>
            </a:r>
            <a:r>
              <a:rPr lang="pt-BR" sz="2000" b="1" dirty="0"/>
              <a:t>∅</a:t>
            </a:r>
            <a:r>
              <a:rPr lang="pt-BR" sz="1400" dirty="0" smtClean="0"/>
              <a:t>;</a:t>
            </a:r>
          </a:p>
          <a:p>
            <a:r>
              <a:rPr lang="pt-BR" sz="1400" dirty="0"/>
              <a:t>o Distributividade do produto cartesiano sobre a União </a:t>
            </a:r>
            <a:endParaRPr lang="pt-BR" sz="1400" dirty="0" smtClean="0"/>
          </a:p>
          <a:p>
            <a:pPr algn="ctr"/>
            <a:r>
              <a:rPr lang="pt-BR" sz="1400" dirty="0" smtClean="0"/>
              <a:t>A </a:t>
            </a:r>
            <a:r>
              <a:rPr lang="pt-BR" sz="1400" dirty="0"/>
              <a:t>x (B </a:t>
            </a:r>
            <a:r>
              <a:rPr lang="pt-BR" sz="2000" dirty="0"/>
              <a:t>U</a:t>
            </a:r>
            <a:r>
              <a:rPr lang="pt-BR" sz="1400" dirty="0"/>
              <a:t> C) = (A x B) </a:t>
            </a:r>
            <a:r>
              <a:rPr lang="pt-BR" sz="2000" dirty="0"/>
              <a:t>U</a:t>
            </a:r>
            <a:r>
              <a:rPr lang="pt-BR" sz="1400" dirty="0"/>
              <a:t> (A x C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o Distributividade do produto cartesiano sobre a Intersecção </a:t>
            </a:r>
            <a:endParaRPr lang="pt-BR" sz="1400" dirty="0" smtClean="0"/>
          </a:p>
          <a:p>
            <a:pPr algn="ctr"/>
            <a:r>
              <a:rPr lang="pt-BR" sz="1400" dirty="0" smtClean="0"/>
              <a:t>A </a:t>
            </a:r>
            <a:r>
              <a:rPr lang="pt-BR" sz="1400" dirty="0"/>
              <a:t>x (B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C</a:t>
            </a:r>
            <a:r>
              <a:rPr lang="pt-BR" sz="1400" dirty="0"/>
              <a:t>) = (A x B</a:t>
            </a:r>
            <a:r>
              <a:rPr lang="pt-BR" sz="1400" dirty="0" smtClean="0"/>
              <a:t>) </a:t>
            </a:r>
            <a:r>
              <a:rPr lang="pt-BR" sz="2000" b="1" dirty="0" smtClean="0"/>
              <a:t>∩</a:t>
            </a:r>
            <a:r>
              <a:rPr lang="pt-BR" sz="1400" b="1" dirty="0" smtClean="0"/>
              <a:t> </a:t>
            </a:r>
            <a:r>
              <a:rPr lang="pt-BR" sz="1400" dirty="0" smtClean="0"/>
              <a:t>(</a:t>
            </a:r>
            <a:r>
              <a:rPr lang="pt-BR" sz="1400" dirty="0"/>
              <a:t>A x C)</a:t>
            </a: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produto cartesiano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29" name="Retângulo de cantos arredondados 28"/>
          <p:cNvSpPr/>
          <p:nvPr/>
        </p:nvSpPr>
        <p:spPr>
          <a:xfrm>
            <a:off x="285727" y="6107201"/>
            <a:ext cx="6058663" cy="3454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Sendo o Produto Cartesiano uma operação reversível, como verificamos esta condição? Da seguinte maneira: se o resultado para um determinado Produto Cartesiano for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(a, 1), (a, 2) },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isto </a:t>
            </a:r>
            <a:r>
              <a:rPr lang="pt-BR" sz="1400" dirty="0"/>
              <a:t>significa que os operandos foram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a } e { 1, 2 }.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Da </a:t>
            </a:r>
            <a:r>
              <a:rPr lang="pt-BR" sz="1400" dirty="0"/>
              <a:t>mesma forma, se o Produto Cartesiano obtido foi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(1, ), (1, π), (1, Ω), (2, ), (2, π), (2, Ω) }, 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isto </a:t>
            </a:r>
            <a:r>
              <a:rPr lang="pt-BR" sz="1400" dirty="0"/>
              <a:t>significa que os operandos foram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1, 2 } e { , π, Ω }.</a:t>
            </a:r>
            <a:endParaRPr lang="pt-BR" sz="1400" dirty="0" smtClean="0"/>
          </a:p>
        </p:txBody>
      </p:sp>
      <p:grpSp>
        <p:nvGrpSpPr>
          <p:cNvPr id="30" name="Grupo 29"/>
          <p:cNvGrpSpPr/>
          <p:nvPr/>
        </p:nvGrpSpPr>
        <p:grpSpPr>
          <a:xfrm>
            <a:off x="291302" y="5547200"/>
            <a:ext cx="6041290" cy="548692"/>
            <a:chOff x="311556" y="8627286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38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Autor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Cleilson 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Henrique de Araujo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9" y="7041232"/>
            <a:ext cx="2007971" cy="2007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9" name="Cruz 18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ruz 20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30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Esta é uma operação realizada entre conjuntos que permite a perfeita distinção entre elementos que possuem a mesma identificação. É esta característica que garante a observação da não existência de elementos em comum. Como assim? Ao gerarmos o conjunto resultante da União Disjunta, é feita uma identificação dos elementos com relação ao seu conjunto de origem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 smtClean="0"/>
              <a:t>&lt;elemento, conjunto de origem&gt;.</a:t>
            </a:r>
          </a:p>
          <a:p>
            <a:pPr algn="ctr"/>
            <a:endParaRPr lang="pt-BR" sz="1400" dirty="0"/>
          </a:p>
          <a:p>
            <a:r>
              <a:rPr lang="pt-BR" sz="1400" dirty="0"/>
              <a:t>Para ajudar no entendimento, imagine dois conjuntos: </a:t>
            </a:r>
            <a:endParaRPr lang="pt-BR" sz="1400" dirty="0" smtClean="0"/>
          </a:p>
          <a:p>
            <a:r>
              <a:rPr lang="pt-BR" sz="1400" dirty="0" smtClean="0"/>
              <a:t>o </a:t>
            </a:r>
            <a:r>
              <a:rPr lang="pt-BR" sz="1400" dirty="0"/>
              <a:t>da família Pinheiro =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Danilo, Adriana, Gustavo, Miguel } </a:t>
            </a:r>
            <a:endParaRPr lang="pt-BR" sz="1400" dirty="0" smtClean="0"/>
          </a:p>
          <a:p>
            <a:pPr algn="ctr"/>
            <a:endParaRPr lang="pt-BR" sz="1400" dirty="0" smtClean="0"/>
          </a:p>
          <a:p>
            <a:r>
              <a:rPr lang="pt-BR" sz="1400" dirty="0" smtClean="0"/>
              <a:t>e </a:t>
            </a:r>
            <a:r>
              <a:rPr lang="pt-BR" sz="1400" dirty="0"/>
              <a:t>o da família Nogueira =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Carlos, Patrícia, Miguel }.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Ao </a:t>
            </a:r>
            <a:r>
              <a:rPr lang="pt-BR" sz="1400" dirty="0"/>
              <a:t>operar com a União, veja o que acontece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300" dirty="0"/>
              <a:t>Pinheiro U Nogueira = { Danilo, Adriana, Gustavo, Carlos, Patrícia, Miguel </a:t>
            </a:r>
            <a:r>
              <a:rPr lang="pt-BR" sz="1300" dirty="0" smtClean="0"/>
              <a:t>}</a:t>
            </a:r>
          </a:p>
          <a:p>
            <a:pPr algn="ctr"/>
            <a:endParaRPr lang="pt-BR" sz="1300" dirty="0"/>
          </a:p>
          <a:p>
            <a:r>
              <a:rPr lang="pt-BR" sz="1400" dirty="0"/>
              <a:t>Observe que Miguel aparece uma única vez no conjunto gerado. Mas sabemos que Miguel Pinheiro não é o mesmo Miguel Nogueira. Isto é o que justifica a operação União Disjunta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A União Disjunta entre conjuntos quaisquer pode ser representada por </a:t>
            </a:r>
            <a:endParaRPr lang="pt-BR" sz="1400" dirty="0" smtClean="0"/>
          </a:p>
          <a:p>
            <a:r>
              <a:rPr lang="pt-BR" sz="1400" dirty="0" smtClean="0"/>
              <a:t>A + </a:t>
            </a:r>
            <a:r>
              <a:rPr lang="pt-BR" sz="1400" dirty="0"/>
              <a:t>B ou por este símbolo </a:t>
            </a:r>
            <a:r>
              <a:rPr lang="pt-BR" sz="1400" dirty="0" smtClean="0"/>
              <a:t>( </a:t>
            </a:r>
            <a:r>
              <a:rPr lang="pt-BR" sz="2000" b="1" dirty="0" smtClean="0"/>
              <a:t>⨃</a:t>
            </a:r>
            <a:r>
              <a:rPr lang="pt-BR" sz="1400" dirty="0" smtClean="0"/>
              <a:t> ), </a:t>
            </a:r>
            <a:r>
              <a:rPr lang="pt-BR" sz="1400" dirty="0"/>
              <a:t>onde escrevemos </a:t>
            </a:r>
            <a:r>
              <a:rPr lang="pt-BR" sz="1400" dirty="0" smtClean="0"/>
              <a:t>A </a:t>
            </a:r>
            <a:r>
              <a:rPr lang="pt-BR" sz="2000" b="1" dirty="0"/>
              <a:t>⨃</a:t>
            </a:r>
            <a:r>
              <a:rPr lang="pt-BR" sz="1400" dirty="0"/>
              <a:t> </a:t>
            </a:r>
            <a:r>
              <a:rPr lang="pt-BR" sz="1400" dirty="0" smtClean="0"/>
              <a:t>B</a:t>
            </a:r>
            <a:r>
              <a:rPr lang="pt-BR" sz="1400" dirty="0"/>
              <a:t>. Então, levando em conta o que foi dito, para a situação descrita acima teríamos para a União Disjunta: </a:t>
            </a:r>
            <a:endParaRPr lang="pt-BR" sz="1400" dirty="0" smtClean="0"/>
          </a:p>
          <a:p>
            <a:endParaRPr lang="pt-BR" sz="1400" dirty="0"/>
          </a:p>
          <a:p>
            <a:pPr algn="ctr"/>
            <a:r>
              <a:rPr lang="pt-BR" sz="1400" dirty="0"/>
              <a:t>Pinheiro + Nogueira = </a:t>
            </a:r>
            <a:r>
              <a:rPr lang="pt-BR" sz="1400" dirty="0" smtClean="0"/>
              <a:t>{ &lt;Danilo</a:t>
            </a:r>
            <a:r>
              <a:rPr lang="pt-BR" sz="1400" dirty="0"/>
              <a:t>, </a:t>
            </a:r>
            <a:r>
              <a:rPr lang="pt-BR" sz="1400" dirty="0" smtClean="0"/>
              <a:t>Pinheiro</a:t>
            </a:r>
            <a:r>
              <a:rPr lang="pt-BR" sz="1400" dirty="0"/>
              <a:t>&gt;, &lt;Adriana, Pinheiro&gt;, &lt;Gustavo, Pinheiro&gt;, &lt;Miguel, Pinheiro&gt;, &lt;Carlos, Nogueira&gt;, &lt;Patrícia, Nogueira&gt;, &lt;Miguel, Nogueira&gt; </a:t>
            </a:r>
            <a:r>
              <a:rPr lang="pt-BR" sz="1400" dirty="0" smtClean="0"/>
              <a:t>}</a:t>
            </a:r>
          </a:p>
          <a:p>
            <a:pPr algn="ctr"/>
            <a:endParaRPr lang="pt-BR" sz="1400" dirty="0"/>
          </a:p>
          <a:p>
            <a:r>
              <a:rPr lang="pt-BR" sz="1400" dirty="0"/>
              <a:t>Vamos desenvolver outra situação. Considere agora os conjuntos A = { -2, -1, 0, 1, 2 } e B = { a, b, c, d }. Realizando a União Disjunta A + B temos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300" dirty="0" smtClean="0"/>
              <a:t>A</a:t>
            </a:r>
            <a:r>
              <a:rPr lang="pt-BR" sz="1300" b="1" dirty="0" smtClean="0"/>
              <a:t>⨃</a:t>
            </a:r>
            <a:r>
              <a:rPr lang="pt-BR" sz="1300" dirty="0" smtClean="0"/>
              <a:t>B ={ </a:t>
            </a:r>
            <a:r>
              <a:rPr lang="pt-BR" sz="1300" dirty="0"/>
              <a:t>&lt;-2, A&gt;, &lt;-1, A&gt;, &lt;0, A&gt;, &lt;1, A&gt;, &lt;2, A&gt;, &lt;a, B&gt;, &lt;b, B&gt;, &lt;c, B&gt;, &lt;d, B</a:t>
            </a:r>
            <a:r>
              <a:rPr lang="pt-BR" sz="1300" dirty="0" smtClean="0"/>
              <a:t>&gt;}</a:t>
            </a:r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união disjunta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912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26945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A União Disjunta apresenta as seguintes propriedades:</a:t>
            </a:r>
          </a:p>
          <a:p>
            <a:endParaRPr lang="pt-BR" sz="1400" dirty="0"/>
          </a:p>
          <a:p>
            <a:r>
              <a:rPr lang="pt-BR" sz="1400" dirty="0"/>
              <a:t>o </a:t>
            </a:r>
            <a:r>
              <a:rPr lang="pt-BR" sz="2000" b="1" dirty="0"/>
              <a:t>∅</a:t>
            </a:r>
            <a:r>
              <a:rPr lang="pt-BR" sz="1400" b="1" dirty="0"/>
              <a:t>  </a:t>
            </a:r>
            <a:r>
              <a:rPr lang="pt-BR" sz="1400" dirty="0"/>
              <a:t>+ </a:t>
            </a:r>
            <a:r>
              <a:rPr lang="pt-BR" sz="2000" b="1" dirty="0"/>
              <a:t>∅</a:t>
            </a:r>
            <a:r>
              <a:rPr lang="pt-BR" sz="1400" dirty="0"/>
              <a:t> = </a:t>
            </a:r>
            <a:r>
              <a:rPr lang="pt-BR" sz="2000" b="1" dirty="0" smtClean="0"/>
              <a:t>∅</a:t>
            </a:r>
          </a:p>
          <a:p>
            <a:endParaRPr lang="pt-BR" sz="2000" b="1" dirty="0"/>
          </a:p>
          <a:p>
            <a:r>
              <a:rPr lang="pt-BR" sz="1400" dirty="0"/>
              <a:t>o Para um conjunto qualquer, por exemplo A = { 1, 2, 3, 4 } </a:t>
            </a:r>
          </a:p>
          <a:p>
            <a:pPr algn="ctr"/>
            <a:r>
              <a:rPr lang="pt-BR" sz="1400" dirty="0"/>
              <a:t>A + </a:t>
            </a:r>
            <a:r>
              <a:rPr lang="pt-BR" sz="2000" b="1" dirty="0"/>
              <a:t>∅</a:t>
            </a:r>
            <a:r>
              <a:rPr lang="pt-BR" sz="1400" dirty="0"/>
              <a:t> = { &lt;1, A &gt;, &lt;2, A&gt;, &lt;3, A&gt;, &lt;4, A&gt; </a:t>
            </a:r>
            <a:r>
              <a:rPr lang="pt-BR" sz="1400" dirty="0" smtClean="0"/>
              <a:t>}</a:t>
            </a:r>
          </a:p>
          <a:p>
            <a:pPr algn="ctr"/>
            <a:endParaRPr lang="pt-BR" sz="1400" dirty="0"/>
          </a:p>
          <a:p>
            <a:r>
              <a:rPr lang="pt-BR" sz="1400" dirty="0"/>
              <a:t>o A + A</a:t>
            </a:r>
          </a:p>
          <a:p>
            <a:pPr algn="ctr"/>
            <a:r>
              <a:rPr lang="pt-BR" sz="1400" dirty="0"/>
              <a:t>A+A = { &lt;1, A’&gt;, &lt;2, A’&gt;, &lt;3, A’&gt;, &lt;4, A’&gt;, &lt;1, A’’&gt;, &lt;2, A’’&gt;, &lt;3, A’&gt;, &lt;4, A</a:t>
            </a:r>
            <a:r>
              <a:rPr lang="pt-BR" sz="1400" dirty="0" smtClean="0"/>
              <a:t>’’&gt;}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728" y="4787864"/>
            <a:ext cx="6058663" cy="4750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Meu caro(a), com relação a reversibilidade, que também é uma característica desta operação, ela pode ser verificada assim: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se </a:t>
            </a:r>
            <a:r>
              <a:rPr lang="pt-BR" sz="1400" dirty="0"/>
              <a:t>temos como resultado de uma União Disjunta o conjunto </a:t>
            </a:r>
            <a:endParaRPr lang="pt-BR" sz="1400" dirty="0" smtClean="0"/>
          </a:p>
          <a:p>
            <a:pPr algn="ctr"/>
            <a:r>
              <a:rPr lang="pt-BR" sz="1400" dirty="0" smtClean="0"/>
              <a:t>{ &lt;1,A&gt;, &lt;2,A</a:t>
            </a:r>
            <a:r>
              <a:rPr lang="pt-BR" sz="1400" dirty="0"/>
              <a:t>&gt;</a:t>
            </a:r>
            <a:r>
              <a:rPr lang="pt-BR" sz="1400" dirty="0" smtClean="0"/>
              <a:t>, &lt;3,A</a:t>
            </a:r>
            <a:r>
              <a:rPr lang="pt-BR" sz="1400" dirty="0"/>
              <a:t>&gt;</a:t>
            </a:r>
            <a:r>
              <a:rPr lang="pt-BR" sz="1400" dirty="0" smtClean="0"/>
              <a:t>, &lt;</a:t>
            </a:r>
            <a:r>
              <a:rPr lang="el-GR" sz="2000" dirty="0" smtClean="0"/>
              <a:t>α</a:t>
            </a:r>
            <a:r>
              <a:rPr lang="pt-BR" sz="1400" dirty="0" smtClean="0"/>
              <a:t>, </a:t>
            </a:r>
            <a:r>
              <a:rPr lang="pt-BR" sz="1400" dirty="0"/>
              <a:t>B&gt;, </a:t>
            </a:r>
            <a:r>
              <a:rPr lang="pt-BR" sz="1400" dirty="0" smtClean="0"/>
              <a:t>&lt;</a:t>
            </a:r>
            <a:r>
              <a:rPr lang="el-GR" sz="2000" dirty="0" smtClean="0"/>
              <a:t>β</a:t>
            </a:r>
            <a:r>
              <a:rPr lang="pt-BR" sz="1400" dirty="0" smtClean="0"/>
              <a:t>, </a:t>
            </a:r>
            <a:r>
              <a:rPr lang="pt-BR" sz="1400" dirty="0"/>
              <a:t>B&gt;, </a:t>
            </a:r>
            <a:r>
              <a:rPr lang="pt-BR" sz="1400" dirty="0" smtClean="0"/>
              <a:t>&lt;</a:t>
            </a:r>
            <a:r>
              <a:rPr lang="pt-BR" sz="2000" dirty="0" smtClean="0"/>
              <a:t>V</a:t>
            </a:r>
            <a:r>
              <a:rPr lang="pt-BR" sz="1400" dirty="0" smtClean="0"/>
              <a:t>, </a:t>
            </a:r>
            <a:r>
              <a:rPr lang="pt-BR" sz="1400" dirty="0"/>
              <a:t>B&gt; },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isto </a:t>
            </a:r>
            <a:r>
              <a:rPr lang="pt-BR" sz="1400" dirty="0"/>
              <a:t>significa que os operandos foram os conjuntos </a:t>
            </a:r>
            <a:endParaRPr lang="pt-BR" sz="1400" dirty="0" smtClean="0"/>
          </a:p>
          <a:p>
            <a:r>
              <a:rPr lang="pt-BR" sz="1400" dirty="0" smtClean="0"/>
              <a:t>A </a:t>
            </a:r>
            <a:r>
              <a:rPr lang="pt-BR" sz="1400" dirty="0"/>
              <a:t>= { 1, 2, 3 } e B = </a:t>
            </a:r>
            <a:r>
              <a:rPr lang="pt-BR" sz="1400" dirty="0" smtClean="0"/>
              <a:t>{ </a:t>
            </a:r>
            <a:r>
              <a:rPr lang="el-GR" sz="2000" dirty="0" smtClean="0"/>
              <a:t>α</a:t>
            </a:r>
            <a:r>
              <a:rPr lang="pt-BR" sz="1400" dirty="0" smtClean="0"/>
              <a:t>, </a:t>
            </a:r>
            <a:r>
              <a:rPr lang="el-GR" sz="2000" dirty="0"/>
              <a:t>β</a:t>
            </a:r>
            <a:r>
              <a:rPr lang="pt-BR" sz="1400" dirty="0" smtClean="0"/>
              <a:t>, </a:t>
            </a:r>
            <a:r>
              <a:rPr lang="pt-BR" sz="2000" dirty="0" smtClean="0"/>
              <a:t>V</a:t>
            </a:r>
            <a:r>
              <a:rPr lang="pt-BR" sz="1400" dirty="0" smtClean="0"/>
              <a:t> }. </a:t>
            </a:r>
          </a:p>
          <a:p>
            <a:endParaRPr lang="pt-BR" sz="1400" dirty="0"/>
          </a:p>
          <a:p>
            <a:r>
              <a:rPr lang="pt-BR" sz="1400" dirty="0" smtClean="0"/>
              <a:t>Da </a:t>
            </a:r>
            <a:r>
              <a:rPr lang="pt-BR" sz="1400" dirty="0"/>
              <a:t>mesma forma, se a União Disjunta obtida foi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b="1" dirty="0" smtClean="0"/>
              <a:t> </a:t>
            </a:r>
            <a:r>
              <a:rPr lang="pt-BR" sz="1400" dirty="0" smtClean="0"/>
              <a:t>}, </a:t>
            </a:r>
            <a:r>
              <a:rPr lang="pt-BR" sz="1400" dirty="0"/>
              <a:t>de acordo com as propriedades descritas acima os operandos só podem ser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b="1" dirty="0" smtClean="0"/>
              <a:t> </a:t>
            </a:r>
            <a:r>
              <a:rPr lang="pt-BR" sz="1400" dirty="0" smtClean="0"/>
              <a:t>} </a:t>
            </a:r>
            <a:r>
              <a:rPr lang="pt-BR" sz="1400" dirty="0"/>
              <a:t>e </a:t>
            </a:r>
            <a:r>
              <a:rPr lang="pt-BR" sz="1400" dirty="0" smtClean="0"/>
              <a:t>{ </a:t>
            </a:r>
            <a:r>
              <a:rPr lang="el-GR" sz="2000" dirty="0" smtClean="0"/>
              <a:t>β</a:t>
            </a:r>
            <a:r>
              <a:rPr lang="pt-BR" sz="1400" dirty="0" smtClean="0"/>
              <a:t> }.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291302" y="4251056"/>
            <a:ext cx="6041290" cy="548692"/>
            <a:chOff x="311556" y="8627286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união disjunta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26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728" y="2105432"/>
            <a:ext cx="6058663" cy="951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Quando estudamos os conceitos e operações da Álgebra de Conjuntos, é possível construir uma relação direta entre ela e alguns elementos da Lógica. Neste caso, com os chamados conectivos lógicos.</a:t>
            </a:r>
            <a:endParaRPr lang="pt-BR" sz="1400" dirty="0" smtClean="0"/>
          </a:p>
        </p:txBody>
      </p:sp>
      <p:grpSp>
        <p:nvGrpSpPr>
          <p:cNvPr id="30" name="Grupo 29"/>
          <p:cNvGrpSpPr/>
          <p:nvPr/>
        </p:nvGrpSpPr>
        <p:grpSpPr>
          <a:xfrm>
            <a:off x="291302" y="1568624"/>
            <a:ext cx="6041290" cy="548692"/>
            <a:chOff x="311556" y="8627286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Relação entre Lógica e A Álgebra de Conjuntos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70" y="3224808"/>
            <a:ext cx="606822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7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4902" y="4736976"/>
            <a:ext cx="6123279" cy="48245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279722" y="1546348"/>
            <a:ext cx="6128459" cy="548692"/>
            <a:chOff x="363225" y="3870509"/>
            <a:chExt cx="6063113" cy="54869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21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o 21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30" name="Retângulo de cantos arredondados 29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85728" y="2105431"/>
            <a:ext cx="6122453" cy="48637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spcBef>
                <a:spcPct val="0"/>
              </a:spcBef>
              <a:defRPr/>
            </a:pPr>
            <a:r>
              <a:rPr lang="pt-BR" sz="1600" dirty="0"/>
              <a:t>Para um aprofundamento da teoria dos conjuntos, segue a sugestão do livro: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393687" y="3049674"/>
            <a:ext cx="3942138" cy="34154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pt-BR" sz="1600" dirty="0"/>
              <a:t>Este livro estabelece em linguagem informal da Matemática os fatos fundamentais da Teoria dos Conjuntos, os quais o estudante, principalmente de matemática avançada, precisa saber. Devido ao método de apresentação, sem formalismos, o texto é adequado a um curso regular sobre o assunto ou ao autodidata. O leitor deve extrair deste notável trabalho do professor Halmos um máximo de entendimento da teoria aqui exposta, bem como da sua importância lógica no estudo da Matemática.</a:t>
            </a:r>
            <a:endParaRPr lang="pt-BR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images-na.ssl-images-amazon.com/images/I/41FRI8iGELL._SX352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50" y="3049675"/>
            <a:ext cx="1944216" cy="298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468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6393161"/>
            <a:ext cx="6058663" cy="32403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</a:t>
            </a:r>
          </a:p>
          <a:p>
            <a:endParaRPr lang="pt-BR" sz="1400" dirty="0"/>
          </a:p>
          <a:p>
            <a:r>
              <a:rPr lang="pt-BR" sz="1400" dirty="0" smtClean="0"/>
              <a:t>Letra B)</a:t>
            </a:r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/>
          <a:srcRect b="14405"/>
          <a:stretch/>
        </p:blipFill>
        <p:spPr>
          <a:xfrm>
            <a:off x="303101" y="2196000"/>
            <a:ext cx="6131555" cy="2839926"/>
          </a:xfrm>
          <a:prstGeom prst="rect">
            <a:avLst/>
          </a:prstGeom>
        </p:spPr>
      </p:pic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6"/>
          <a:srcRect b="14405"/>
          <a:stretch/>
        </p:blipFill>
        <p:spPr>
          <a:xfrm>
            <a:off x="417668" y="6969224"/>
            <a:ext cx="5780957" cy="230425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857" y="8025383"/>
            <a:ext cx="360040" cy="437081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103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8155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3" name="Grupo 32"/>
          <p:cNvGrpSpPr/>
          <p:nvPr/>
        </p:nvGrpSpPr>
        <p:grpSpPr>
          <a:xfrm>
            <a:off x="285728" y="1518382"/>
            <a:ext cx="6023592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Álgebra de Conjuntos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010381"/>
            <a:ext cx="6023590" cy="455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B)</a:t>
            </a:r>
          </a:p>
          <a:p>
            <a:endParaRPr lang="pt-BR" sz="1400" dirty="0"/>
          </a:p>
          <a:p>
            <a:r>
              <a:rPr lang="pt-BR" sz="1400" dirty="0" smtClean="0"/>
              <a:t>Total de vendedores = 38</a:t>
            </a:r>
          </a:p>
          <a:p>
            <a:r>
              <a:rPr lang="pt-BR" sz="1400" dirty="0" smtClean="0"/>
              <a:t>Total de mulheres = 25 ( 17 normal e 8 com necessidades especiais )</a:t>
            </a:r>
          </a:p>
          <a:p>
            <a:r>
              <a:rPr lang="pt-BR" sz="1400" dirty="0" smtClean="0"/>
              <a:t>Total de homens = 13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pt-BR" sz="1400" dirty="0">
              <a:solidFill>
                <a:schemeClr val="tx1"/>
              </a:solidFill>
            </a:endParaRPr>
          </a:p>
          <a:p>
            <a:endParaRPr lang="pt-BR" sz="1400" dirty="0">
              <a:solidFill>
                <a:schemeClr val="tx1"/>
              </a:solidFill>
            </a:endParaRPr>
          </a:p>
          <a:p>
            <a:endParaRPr lang="pt-BR" sz="2400" dirty="0"/>
          </a:p>
          <a:p>
            <a:r>
              <a:rPr lang="pt-BR" sz="1400" dirty="0"/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59" y="2140821"/>
            <a:ext cx="6146359" cy="2846544"/>
          </a:xfrm>
          <a:prstGeom prst="rect">
            <a:avLst/>
          </a:prstGeom>
        </p:spPr>
      </p:pic>
      <p:pic>
        <p:nvPicPr>
          <p:cNvPr id="1026" name="Picture 2" descr="Blog Professor Ferret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76" y="6537176"/>
            <a:ext cx="381642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861048" y="710128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3609020" y="779267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3065441" y="7573246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2035342" y="7185023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9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41" name="Grupo 40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168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Fim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sp>
        <p:nvSpPr>
          <p:cNvPr id="3" name="Cruz 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72430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6" name="Cruz 15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ruz 16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6816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Prefácio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A informação e a sobrevivência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80" y="1905906"/>
            <a:ext cx="6000792" cy="77996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O aprendizado atual está como sempre foi: manipulado, desde sua criação.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Desde o</a:t>
            </a: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tempo dos homens e mulheres das cavernas a informação é sobrevivência.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passou da fase de utilizar a informação para apenas sobreviver, ele começou a utilizá-la como meio de controle e repressão a sua própria tribo/sociedade/meio em que vive/natureza.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Desde então temos tribos contra tribos, civilizações contra civilizações, impérios contra </a:t>
            </a:r>
            <a:r>
              <a:rPr lang="pt-BR" sz="1400" dirty="0" smtClean="0"/>
              <a:t>impérios...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Sendo que o que determina o vencedor desde o tempo das cavernas até hoje é a informação.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começou a utilizar a primeira grande informação que foi a utilização do fogo, </a:t>
            </a:r>
            <a:r>
              <a:rPr lang="pt-BR" b="1" dirty="0" smtClean="0">
                <a:latin typeface="+mj-lt"/>
                <a:ea typeface="+mj-ea"/>
                <a:cs typeface="+mj-cs"/>
              </a:rPr>
              <a:t>a natureza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e as outras tribos atacadas não tinham chance alguma e foram derrotadas.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 primitivas do tempo da pedra lascada de fabricação humana,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armas, utilizando o minério de ferro entre outros, posteriormente manipulando-os até se chegar as espadas lanças...,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império chinês criou e utilizou a pólvora e o seu uso em combates/guerras se espalhou as sociedades que utilizavam apenas espadas lanças... foram derrotadas. E chegamos a criação da bomba atômica e nuclear, como saber se o aprendizado é manipulado?</a:t>
            </a: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Tente você(uma sociedade/grupo/indivíduo) criar uma bomba atômica ou nuclear.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Nas nossas aulas, não vou lhe ensinar a criar uma bomba </a:t>
            </a:r>
            <a:r>
              <a:rPr lang="pt-BR" sz="1400" dirty="0"/>
              <a:t>atômica ou </a:t>
            </a:r>
            <a:r>
              <a:rPr lang="pt-BR" sz="1400" dirty="0" smtClean="0"/>
              <a:t>nuclear. Irei repassar as informações acumuladas das gerações anteriores para a sobrevivência das futuras gerações.  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Conforme o nosso histórico, a geração ou gerações que irão sobreviver serão as que mais bem utilizarem a informação.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3" name="Cruz 12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ruz 13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5700" dirty="0" smtClean="0"/>
              <a:t>Livro/Vídeo</a:t>
            </a:r>
            <a:endParaRPr lang="pt-BR" sz="57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072230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Informações complementares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78835" y="2432720"/>
            <a:ext cx="5121999" cy="515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3"/>
              </a:rPr>
              <a:t>www.youtube.com/c/JMarySystems/playlists?view_as=subscriber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685" y="371608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4"/>
              </a:rPr>
              <a:t>http://www.jmarysystems.com.br/Leitura_e_Aprendizagem/Leitura_e_Aprendizagem.html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65083" y="7167858"/>
            <a:ext cx="4757028" cy="665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5"/>
              </a:rPr>
              <a:t>https://</a:t>
            </a:r>
            <a:r>
              <a:rPr lang="pt-BR" sz="1600" dirty="0" smtClean="0">
                <a:latin typeface="+mj-lt"/>
                <a:ea typeface="+mj-ea"/>
                <a:cs typeface="+mj-cs"/>
                <a:hlinkClick r:id="rId5"/>
              </a:rPr>
              <a:t>github.com/jmarysystems?tab=repositories</a:t>
            </a:r>
            <a:endParaRPr lang="pt-BR" sz="16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pic>
        <p:nvPicPr>
          <p:cNvPr id="4098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555421" y="7091678"/>
            <a:ext cx="782845" cy="7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/>
          <a:srcRect l="13420" t="8001" r="13420" b="12667"/>
          <a:stretch/>
        </p:blipFill>
        <p:spPr>
          <a:xfrm>
            <a:off x="557335" y="2432720"/>
            <a:ext cx="796990" cy="515623"/>
          </a:xfrm>
          <a:prstGeom prst="rect">
            <a:avLst/>
          </a:prstGeom>
        </p:spPr>
      </p:pic>
      <p:pic>
        <p:nvPicPr>
          <p:cNvPr id="410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" y="3532049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ruz 1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338266" y="4940219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0"/>
              </a:rPr>
              <a:t>http://www.jmarysystems.com.br/Perguntas_e_Respostas/Perguntas_e_Respostas.html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" y="4723039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28604" y="2001122"/>
            <a:ext cx="3801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>
                <a:latin typeface="+mj-lt"/>
              </a:rPr>
              <a:t>Links das vídeo aulas online: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33995" y="3119728"/>
            <a:ext cx="4560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Dos conteúdos deste livro na web: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28604" y="4346623"/>
            <a:ext cx="600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Das perguntas e respostas deste livro na web: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27491" y="5546021"/>
            <a:ext cx="6003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2400" b="1" dirty="0"/>
              <a:t>Do programa em Java e outros projetos que  além do conteúdo do livro, tem uma bateria de exercícios que complementam a totalidade da aprendizagem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347489" y="8540619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1"/>
              </a:rPr>
              <a:t>http://www.jmarysystems.com.br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4" y="8323439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437827" y="7947023"/>
            <a:ext cx="253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Visite-nos na web: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64907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3600" dirty="0" smtClean="0"/>
              <a:t>Lógica</a:t>
            </a:r>
            <a:br>
              <a:rPr lang="pt-BR" sz="3600" dirty="0" smtClean="0"/>
            </a:br>
            <a:r>
              <a:rPr lang="pt-BR" sz="3600" dirty="0" smtClean="0"/>
              <a:t>Matemática</a:t>
            </a:r>
            <a:endParaRPr lang="pt-BR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0" name="Cruz 9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47479"/>
              </p:ext>
            </p:extLst>
          </p:nvPr>
        </p:nvGraphicFramePr>
        <p:xfrm>
          <a:off x="404664" y="1208580"/>
          <a:ext cx="6048672" cy="7582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76064"/>
              </a:tblGrid>
              <a:tr h="583273">
                <a:tc>
                  <a:txBody>
                    <a:bodyPr/>
                    <a:lstStyle/>
                    <a:p>
                      <a:pPr algn="l"/>
                      <a:r>
                        <a:rPr lang="pt-BR" sz="28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Índice</a:t>
                      </a:r>
                      <a:endParaRPr lang="pt-BR" sz="2800" b="1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Álgebra de Conjuntos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solidFill>
                            <a:schemeClr val="tx1"/>
                          </a:solidFill>
                          <a:latin typeface="+mn-lt"/>
                          <a:hlinkClick r:id="rId4" action="ppaction://hlinksldjump"/>
                        </a:rPr>
                        <a:t>Introdução</a:t>
                      </a:r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..................................................................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008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5" action="ppaction://hlinksldjump"/>
                        </a:rPr>
                        <a:t>Formas de representar um conjunto</a:t>
                      </a:r>
                      <a:r>
                        <a:rPr lang="pt-BR" dirty="0" smtClean="0"/>
                        <a:t>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6" action="ppaction://hlinksldjump"/>
                        </a:rPr>
                        <a:t>Operações e classificações das operações realizadas entre os conjuntos</a:t>
                      </a:r>
                      <a:r>
                        <a:rPr lang="pt-BR" dirty="0" smtClean="0"/>
                        <a:t>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7" action="ppaction://hlinksldjump"/>
                        </a:rPr>
                        <a:t>Operação união</a:t>
                      </a:r>
                      <a:r>
                        <a:rPr lang="pt-BR" dirty="0" smtClean="0"/>
                        <a:t>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016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8" action="ppaction://hlinksldjump"/>
                        </a:rPr>
                        <a:t>Operação interseção ou intersecção</a:t>
                      </a:r>
                      <a:r>
                        <a:rPr lang="pt-BR" dirty="0" smtClean="0"/>
                        <a:t>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017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9" action="ppaction://hlinksldjump"/>
                        </a:rPr>
                        <a:t>Operação complemento</a:t>
                      </a:r>
                      <a:r>
                        <a:rPr lang="pt-BR" dirty="0" smtClean="0"/>
                        <a:t>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0" action="ppaction://hlinksldjump"/>
                        </a:rPr>
                        <a:t>Operação conjunto das partes</a:t>
                      </a:r>
                      <a:r>
                        <a:rPr lang="pt-BR" dirty="0" smtClean="0"/>
                        <a:t>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1" action="ppaction://hlinksldjump"/>
                        </a:rPr>
                        <a:t>Operação produto cartesiano</a:t>
                      </a:r>
                      <a:r>
                        <a:rPr lang="pt-BR" dirty="0" smtClean="0"/>
                        <a:t>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026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2" action="ppaction://hlinksldjump"/>
                        </a:rPr>
                        <a:t>Operação união disjunta</a:t>
                      </a:r>
                      <a:r>
                        <a:rPr lang="pt-BR" dirty="0" smtClean="0"/>
                        <a:t>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4163980531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345068" y="1804022"/>
            <a:ext cx="6063113" cy="548692"/>
            <a:chOff x="348267" y="1928692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345067" y="2451039"/>
            <a:ext cx="6063113" cy="548692"/>
            <a:chOff x="348266" y="2575709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52291" y="3098822"/>
            <a:ext cx="6063113" cy="548692"/>
            <a:chOff x="355490" y="3223492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11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60026" y="3745839"/>
            <a:ext cx="6063113" cy="548692"/>
            <a:chOff x="363225" y="3870509"/>
            <a:chExt cx="6063113" cy="54869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1030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/>
          <p:cNvGrpSpPr/>
          <p:nvPr/>
        </p:nvGrpSpPr>
        <p:grpSpPr>
          <a:xfrm>
            <a:off x="360026" y="438901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3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60027" y="5023908"/>
            <a:ext cx="6048154" cy="548692"/>
            <a:chOff x="363225" y="5148578"/>
            <a:chExt cx="6063113" cy="54869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1036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o 56"/>
          <p:cNvGrpSpPr/>
          <p:nvPr/>
        </p:nvGrpSpPr>
        <p:grpSpPr>
          <a:xfrm>
            <a:off x="371491" y="5659707"/>
            <a:ext cx="6036690" cy="548692"/>
            <a:chOff x="348266" y="5783476"/>
            <a:chExt cx="6063113" cy="548692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Subcategoria</a:t>
              </a:r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9209" y="1063745"/>
            <a:ext cx="515975" cy="522741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371491" y="6277092"/>
            <a:ext cx="6036690" cy="548692"/>
            <a:chOff x="348266" y="6407663"/>
            <a:chExt cx="6063113" cy="548692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Assunto</a:t>
              </a:r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51" name="Imagem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0883" y="1063745"/>
            <a:ext cx="524519" cy="522741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389625" y="8197808"/>
            <a:ext cx="2808917" cy="380115"/>
            <a:chOff x="345069" y="7031145"/>
            <a:chExt cx="3011924" cy="56096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</a:t>
              </a:r>
            </a:p>
          </p:txBody>
        </p:sp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3238461" y="8198600"/>
            <a:ext cx="3062325" cy="371010"/>
            <a:chOff x="294667" y="1095777"/>
            <a:chExt cx="3206342" cy="560962"/>
          </a:xfrm>
        </p:grpSpPr>
        <p:sp>
          <p:nvSpPr>
            <p:cNvPr id="78" name="Retângulo de cantos arredondados 77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de cantos arredondados 78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Subcategoria</a:t>
              </a:r>
              <a:endParaRPr lang="pt-BR" dirty="0"/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355739" y="6931573"/>
            <a:ext cx="6052441" cy="548692"/>
            <a:chOff x="345068" y="8108785"/>
            <a:chExt cx="6063113" cy="54869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378577" y="7574744"/>
            <a:ext cx="6029604" cy="548692"/>
            <a:chOff x="311556" y="8627286"/>
            <a:chExt cx="6063113" cy="548692"/>
          </a:xfrm>
        </p:grpSpPr>
        <p:sp>
          <p:nvSpPr>
            <p:cNvPr id="63" name="Retângulo de cantos arredondados 62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69109" y="8660609"/>
            <a:ext cx="6054030" cy="569643"/>
            <a:chOff x="285728" y="1518382"/>
            <a:chExt cx="6239616" cy="569643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54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90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3677102522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397445" y="1821992"/>
            <a:ext cx="6063113" cy="548692"/>
            <a:chOff x="348267" y="1928692"/>
            <a:chExt cx="6063113" cy="548692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1499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Olá meu caro(a) aluno(a), seja bem-vindo(a) ao nosso primeiro encontro da disciplina de Lógica Matemática. Quero deixar-lhe bem à vontade para que possamos trocar as informações necessárias para sua evolução </a:t>
            </a:r>
            <a:r>
              <a:rPr lang="pt-BR" sz="1400" dirty="0" smtClean="0"/>
              <a:t>acadêmica. </a:t>
            </a:r>
            <a:r>
              <a:rPr lang="pt-BR" sz="1400" dirty="0"/>
              <a:t>Preparado(a)? Então, vamos lá!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77263" y="4576794"/>
            <a:ext cx="6063113" cy="49847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Esta disciplina, </a:t>
            </a:r>
            <a:r>
              <a:rPr lang="pt-BR" sz="1400" dirty="0" smtClean="0"/>
              <a:t>está </a:t>
            </a:r>
            <a:r>
              <a:rPr lang="pt-BR" sz="1400" dirty="0"/>
              <a:t>dividida em quatro unidades. Na primeira unidade, estudaremos sobre a álgebra dos conjuntos, trabalhando as principais operações entre conjuntos e observando a importância delas para o estudo da Lógica.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Já </a:t>
            </a:r>
            <a:r>
              <a:rPr lang="pt-BR" sz="1400" dirty="0"/>
              <a:t>na segunda unidade, iremos abordar o estudo da combinatória, como por exemplo, a distribuição, a permutação e a combinação. Caso você não saiba, elas são ferramentas importantes na elaboração e construção de senhas.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Em </a:t>
            </a:r>
            <a:r>
              <a:rPr lang="pt-BR" sz="1400" dirty="0"/>
              <a:t>seguida, iniciaremos o estudo da lógica proposicional.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Abordaremos</a:t>
            </a:r>
            <a:r>
              <a:rPr lang="pt-BR" sz="1400" dirty="0"/>
              <a:t>, ainda, temas como conectivos e operações lógicas sobre conectivos.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Na </a:t>
            </a:r>
            <a:r>
              <a:rPr lang="pt-BR" sz="1400" dirty="0"/>
              <a:t>terceira unidade, vamos trabalhar as regras de construção das Tabelas-Verdade e como fazer a classificação do seu resultado.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</a:t>
            </a:r>
            <a:r>
              <a:rPr lang="pt-BR" sz="1400" dirty="0"/>
              <a:t>, na última unidade, finalizaremos o nosso estudo com os seguintes temas: equivalência lógica, álgebra das proposições, método dedutivo, argumentos e as regras de inferência.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384069" y="4016896"/>
            <a:ext cx="6063113" cy="548692"/>
            <a:chOff x="348266" y="2575709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67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3677102522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17154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Caro(a) estudante, em cada unidade você encontrará um vídeo que deverá ser assistido no momento </a:t>
            </a:r>
            <a:r>
              <a:rPr lang="pt-BR" sz="1400" dirty="0" smtClean="0"/>
              <a:t>indicado. </a:t>
            </a:r>
            <a:r>
              <a:rPr lang="pt-BR" sz="1400" dirty="0"/>
              <a:t>Este vídeo irá complementar, além </a:t>
            </a:r>
            <a:r>
              <a:rPr lang="pt-BR" sz="1400" dirty="0" smtClean="0"/>
              <a:t>deste conteúdo, </a:t>
            </a:r>
            <a:r>
              <a:rPr lang="pt-BR" sz="1400" dirty="0"/>
              <a:t>os livros indicados </a:t>
            </a:r>
            <a:r>
              <a:rPr lang="pt-BR" sz="1400" dirty="0" smtClean="0"/>
              <a:t>no grupo de estudos e </a:t>
            </a:r>
            <a:r>
              <a:rPr lang="pt-BR" sz="1400" dirty="0"/>
              <a:t>os vídeos externos (YouTube, por exemplo) a fim de ampliar, ainda mais, o seu conhecimento acerca do tema tratado em cada unidade. Ao final de cada unidade você deverá realizar as </a:t>
            </a:r>
            <a:r>
              <a:rPr lang="pt-BR" sz="1400" dirty="0" smtClean="0"/>
              <a:t>atividades para testar seus conhecimentos.</a:t>
            </a:r>
            <a:endParaRPr lang="pt-BR" sz="14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7263" y="1824796"/>
            <a:ext cx="6063113" cy="548692"/>
            <a:chOff x="355490" y="3223492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9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384070" y="4880992"/>
            <a:ext cx="6063113" cy="46805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Prezado(a) estudante no ano de 1815 nascia na Inglaterra, no seio de uma família humilde, George Boole, o pai da álgebra boolena. Ainda muito jovem fundou a sua própria escola, onde pôde se dedicar ao desenvolvimento de trabalhos que envolviam a Matemática. Boole, em 1847, lançou um livro (The Mathematical Analysis of Logic) no qual apresenta a lógica simbólica. Este livro foi fundamental para a construção e programação dos computadores mais ou menos 100 anos depois. Na álgebra desenvolvida por Boole existem apenas três operadores: E, OU e NÃO (AND, OR, NOT). Eles são os operadores utilizados para efetuar comparações ou as quatro operações aritméticas base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Afinal, qual será a correlação entre estes operadores e a álgebra dos conjuntos? Como iremos representálos nas operações e nas proposições lógicas? Qual a funcionalidade destes operadores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Dada a importância deste assunto, este será o tema de nossa </a:t>
            </a:r>
            <a:r>
              <a:rPr lang="pt-BR" sz="1400" dirty="0" smtClean="0"/>
              <a:t>vídeo aula </a:t>
            </a:r>
            <a:r>
              <a:rPr lang="pt-BR" sz="1400" dirty="0"/>
              <a:t>desta primeira unidade, mas você só deverá assisti-la quando for </a:t>
            </a:r>
            <a:r>
              <a:rPr lang="pt-BR" sz="1400" dirty="0" smtClean="0"/>
              <a:t>indicado.</a:t>
            </a:r>
            <a:endParaRPr lang="pt-BR" sz="1400" dirty="0"/>
          </a:p>
        </p:txBody>
      </p:sp>
      <p:grpSp>
        <p:nvGrpSpPr>
          <p:cNvPr id="32" name="Grupo 31"/>
          <p:cNvGrpSpPr/>
          <p:nvPr/>
        </p:nvGrpSpPr>
        <p:grpSpPr>
          <a:xfrm>
            <a:off x="384069" y="433230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10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941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14057</TotalTime>
  <Words>4777</Words>
  <Application>Microsoft Office PowerPoint</Application>
  <PresentationFormat>Papel A4 (210 x 297 mm)</PresentationFormat>
  <Paragraphs>728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Livro/Vídeo</vt:lpstr>
      <vt:lpstr>Lógica Matemática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Java</dc:title>
  <dc:creator>Estoque</dc:creator>
  <cp:lastModifiedBy>germany</cp:lastModifiedBy>
  <cp:revision>366</cp:revision>
  <dcterms:created xsi:type="dcterms:W3CDTF">2017-12-01T19:46:48Z</dcterms:created>
  <dcterms:modified xsi:type="dcterms:W3CDTF">2020-12-29T08:46:59Z</dcterms:modified>
</cp:coreProperties>
</file>