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332" r:id="rId3"/>
    <p:sldId id="265" r:id="rId4"/>
    <p:sldId id="260" r:id="rId5"/>
    <p:sldId id="261" r:id="rId6"/>
    <p:sldId id="262" r:id="rId7"/>
    <p:sldId id="387" r:id="rId8"/>
    <p:sldId id="432" r:id="rId9"/>
    <p:sldId id="334" r:id="rId10"/>
    <p:sldId id="388" r:id="rId11"/>
    <p:sldId id="337" r:id="rId12"/>
    <p:sldId id="356" r:id="rId13"/>
    <p:sldId id="357" r:id="rId14"/>
    <p:sldId id="358" r:id="rId15"/>
    <p:sldId id="359" r:id="rId16"/>
    <p:sldId id="343" r:id="rId17"/>
    <p:sldId id="375" r:id="rId18"/>
    <p:sldId id="346" r:id="rId19"/>
    <p:sldId id="348" r:id="rId20"/>
    <p:sldId id="349" r:id="rId21"/>
    <p:sldId id="350" r:id="rId22"/>
    <p:sldId id="351" r:id="rId23"/>
    <p:sldId id="352" r:id="rId24"/>
    <p:sldId id="353" r:id="rId25"/>
    <p:sldId id="354" r:id="rId26"/>
    <p:sldId id="367" r:id="rId27"/>
    <p:sldId id="368" r:id="rId28"/>
    <p:sldId id="369" r:id="rId29"/>
    <p:sldId id="370" r:id="rId30"/>
    <p:sldId id="360" r:id="rId31"/>
    <p:sldId id="361" r:id="rId32"/>
    <p:sldId id="362" r:id="rId33"/>
    <p:sldId id="364" r:id="rId34"/>
    <p:sldId id="363" r:id="rId35"/>
    <p:sldId id="365" r:id="rId36"/>
    <p:sldId id="366" r:id="rId37"/>
    <p:sldId id="373" r:id="rId38"/>
    <p:sldId id="378" r:id="rId39"/>
    <p:sldId id="377" r:id="rId40"/>
    <p:sldId id="379" r:id="rId41"/>
    <p:sldId id="386" r:id="rId42"/>
    <p:sldId id="380" r:id="rId43"/>
    <p:sldId id="376" r:id="rId44"/>
    <p:sldId id="409" r:id="rId45"/>
    <p:sldId id="410" r:id="rId46"/>
    <p:sldId id="411" r:id="rId47"/>
    <p:sldId id="413" r:id="rId48"/>
    <p:sldId id="412" r:id="rId49"/>
    <p:sldId id="415" r:id="rId50"/>
    <p:sldId id="416" r:id="rId51"/>
    <p:sldId id="430" r:id="rId52"/>
    <p:sldId id="431" r:id="rId53"/>
    <p:sldId id="417" r:id="rId54"/>
    <p:sldId id="418" r:id="rId55"/>
    <p:sldId id="419" r:id="rId56"/>
    <p:sldId id="420" r:id="rId57"/>
    <p:sldId id="421" r:id="rId58"/>
    <p:sldId id="422" r:id="rId59"/>
    <p:sldId id="424" r:id="rId60"/>
    <p:sldId id="423" r:id="rId61"/>
    <p:sldId id="425" r:id="rId62"/>
    <p:sldId id="426" r:id="rId63"/>
    <p:sldId id="427" r:id="rId64"/>
    <p:sldId id="428" r:id="rId65"/>
    <p:sldId id="429" r:id="rId66"/>
    <p:sldId id="355" r:id="rId67"/>
    <p:sldId id="371"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333" r:id="rId89"/>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2" autoAdjust="0"/>
    <p:restoredTop sz="95503" autoAdjust="0"/>
  </p:normalViewPr>
  <p:slideViewPr>
    <p:cSldViewPr>
      <p:cViewPr>
        <p:scale>
          <a:sx n="70" d="100"/>
          <a:sy n="70" d="100"/>
        </p:scale>
        <p:origin x="1858" y="139"/>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30BCD57-1882-4725-890E-F77039297474}" type="presOf" srcId="{E8410AD7-19DE-4F08-BB13-EA41E12790CF}" destId="{EB347714-FF18-405B-AE05-B4F9A4050DCA}" srcOrd="0" destOrd="0" presId="urn:microsoft.com/office/officeart/2005/8/layout/vList2"/>
    <dgm:cxn modelId="{7F0454C2-75CD-474A-B764-83893524863F}" type="presOf" srcId="{1BBA2A66-B48B-47F8-AC9A-FEDAC4AB3E0A}" destId="{3C0ED75A-A021-4542-B6B5-5DFD76A6914B}"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FE6A6AA0-C635-4260-B93D-56FEB697D8CA}" type="presOf" srcId="{E8410AD7-19DE-4F08-BB13-EA41E12790CF}" destId="{EB347714-FF18-405B-AE05-B4F9A4050DCA}"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76E8736C-BE0C-4DED-8F08-C3EA3E03CB53}" type="presOf" srcId="{1BBA2A66-B48B-47F8-AC9A-FEDAC4AB3E0A}" destId="{3C0ED75A-A021-4542-B6B5-5DFD76A6914B}" srcOrd="0" destOrd="0" presId="urn:microsoft.com/office/officeart/2005/8/layout/vList2"/>
    <dgm:cxn modelId="{D2C44931-7077-45C9-8844-D76B98DA8BBD}" type="presOf" srcId="{5C25F760-6E7D-4397-8CC9-960701F6FE08}" destId="{4931F37B-104A-4A59-90FE-C5DA76E085D6}" srcOrd="0" destOrd="0" presId="urn:microsoft.com/office/officeart/2005/8/layout/vList2"/>
    <dgm:cxn modelId="{0FE3B550-23F3-4F09-A298-3019A0251703}" type="presParOf" srcId="{3C0ED75A-A021-4542-B6B5-5DFD76A6914B}" destId="{EB347714-FF18-405B-AE05-B4F9A4050DCA}" srcOrd="0" destOrd="0" presId="urn:microsoft.com/office/officeart/2005/8/layout/vList2"/>
    <dgm:cxn modelId="{61F0CC38-5604-4619-9D95-6F9C06DF567E}"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DA88D349-A011-4B81-A15E-89B1130E7CC0}" type="presOf" srcId="{5C25F760-6E7D-4397-8CC9-960701F6FE08}" destId="{4931F37B-104A-4A59-90FE-C5DA76E085D6}" srcOrd="0" destOrd="0" presId="urn:microsoft.com/office/officeart/2005/8/layout/vList2"/>
    <dgm:cxn modelId="{EA6F17DF-07B0-4E98-BE52-600FFC3C0F69}" type="presOf" srcId="{E8410AD7-19DE-4F08-BB13-EA41E12790CF}" destId="{EB347714-FF18-405B-AE05-B4F9A4050DCA}"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3B316F74-968C-4ADD-A97E-DF1FD2652215}" type="presOf" srcId="{1BBA2A66-B48B-47F8-AC9A-FEDAC4AB3E0A}" destId="{3C0ED75A-A021-4542-B6B5-5DFD76A6914B}" srcOrd="0" destOrd="0" presId="urn:microsoft.com/office/officeart/2005/8/layout/vList2"/>
    <dgm:cxn modelId="{D1C520DC-6A49-4355-B7D5-4DB0EE26CBE0}" type="presParOf" srcId="{3C0ED75A-A021-4542-B6B5-5DFD76A6914B}" destId="{EB347714-FF18-405B-AE05-B4F9A4050DCA}" srcOrd="0" destOrd="0" presId="urn:microsoft.com/office/officeart/2005/8/layout/vList2"/>
    <dgm:cxn modelId="{0594F03A-1B93-4DA7-B3D5-F3AF7A8C2DB0}"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Símbolos utilizados</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Neste conteúdo</a:t>
          </a:r>
          <a:endParaRPr lang="pt-BR" sz="1500" kern="1200" dirty="0"/>
        </a:p>
      </dsp:txBody>
      <dsp:txXfrm>
        <a:off x="0" y="461850"/>
        <a:ext cx="3076127"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Construção do conhecimento</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Introdução</a:t>
          </a:r>
          <a:endParaRPr lang="pt-BR" sz="1500" kern="1200" dirty="0"/>
        </a:p>
      </dsp:txBody>
      <dsp:txXfrm>
        <a:off x="0" y="461850"/>
        <a:ext cx="3076127"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26407"/>
          <a:ext cx="3076127"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t-BR" sz="1800" kern="1200" dirty="0" smtClean="0"/>
            <a:t>Construção do conhecimento</a:t>
          </a:r>
          <a:endParaRPr lang="pt-BR" sz="1800" kern="1200" dirty="0"/>
        </a:p>
      </dsp:txBody>
      <dsp:txXfrm>
        <a:off x="21075" y="47482"/>
        <a:ext cx="3033977" cy="389580"/>
      </dsp:txXfrm>
    </dsp:sp>
    <dsp:sp modelId="{4931F37B-104A-4A59-90FE-C5DA76E085D6}">
      <dsp:nvSpPr>
        <dsp:cNvPr id="0" name=""/>
        <dsp:cNvSpPr/>
      </dsp:nvSpPr>
      <dsp:spPr>
        <a:xfrm>
          <a:off x="0" y="458137"/>
          <a:ext cx="3076127"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dirty="0" smtClean="0"/>
            <a:t>Introdução</a:t>
          </a:r>
          <a:endParaRPr lang="pt-BR" sz="1400" kern="1200" dirty="0"/>
        </a:p>
      </dsp:txBody>
      <dsp:txXfrm>
        <a:off x="0" y="458137"/>
        <a:ext cx="3076127"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09/01/2021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24006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09/01/2021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09/01/2021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jpeg"/><Relationship Id="rId7" Type="http://schemas.openxmlformats.org/officeDocument/2006/relationships/diagramData" Target="../diagrams/data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11" Type="http://schemas.microsoft.com/office/2007/relationships/diagramDrawing" Target="../diagrams/drawing2.xml"/><Relationship Id="rId5" Type="http://schemas.openxmlformats.org/officeDocument/2006/relationships/hyperlink" Target="https://www.youtube.com/watch?v=BoMmj_Xt-pk" TargetMode="External"/><Relationship Id="rId10" Type="http://schemas.openxmlformats.org/officeDocument/2006/relationships/diagramColors" Target="../diagrams/colors2.xml"/><Relationship Id="rId4" Type="http://schemas.openxmlformats.org/officeDocument/2006/relationships/image" Target="../media/image10.png"/><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jpeg"/><Relationship Id="rId7" Type="http://schemas.openxmlformats.org/officeDocument/2006/relationships/diagramLayout" Target="../diagrams/layout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22.png"/><Relationship Id="rId10" Type="http://schemas.microsoft.com/office/2007/relationships/diagramDrawing" Target="../diagrams/drawing3.xml"/><Relationship Id="rId4" Type="http://schemas.openxmlformats.org/officeDocument/2006/relationships/image" Target="../media/image12.png"/><Relationship Id="rId9" Type="http://schemas.openxmlformats.org/officeDocument/2006/relationships/diagramColors" Target="../diagrams/colors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18.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18.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7.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8.pn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4.png"/><Relationship Id="rId12" Type="http://schemas.openxmlformats.org/officeDocument/2006/relationships/hyperlink" Target="mailto:jmarysystems@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4.xml"/><Relationship Id="rId3" Type="http://schemas.openxmlformats.org/officeDocument/2006/relationships/image" Target="../media/image2.jpeg"/><Relationship Id="rId7" Type="http://schemas.openxmlformats.org/officeDocument/2006/relationships/slide" Target="slide14.xml"/><Relationship Id="rId12" Type="http://schemas.openxmlformats.org/officeDocument/2006/relationships/slide" Target="slide22.xml"/><Relationship Id="rId17" Type="http://schemas.openxmlformats.org/officeDocument/2006/relationships/slide" Target="slide31.xml"/><Relationship Id="rId2" Type="http://schemas.openxmlformats.org/officeDocument/2006/relationships/image" Target="../media/image3.png"/><Relationship Id="rId16"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6.xml"/><Relationship Id="rId15" Type="http://schemas.openxmlformats.org/officeDocument/2006/relationships/slide" Target="slide28.xml"/><Relationship Id="rId10" Type="http://schemas.openxmlformats.org/officeDocument/2006/relationships/slide" Target="slide18.xml"/><Relationship Id="rId4" Type="http://schemas.openxmlformats.org/officeDocument/2006/relationships/slide" Target="slide12.xml"/><Relationship Id="rId9" Type="http://schemas.openxmlformats.org/officeDocument/2006/relationships/slide" Target="slide17.xml"/><Relationship Id="rId14" Type="http://schemas.openxmlformats.org/officeDocument/2006/relationships/slide" Target="slide26.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5.jpeg"/><Relationship Id="rId4" Type="http://schemas.openxmlformats.org/officeDocument/2006/relationships/hyperlink" Target="https://www.youtube.com/watch?v=5s3gTlzCqXg" TargetMode="External"/></Relationships>
</file>

<file path=ppt/slides/_rels/slide6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8.xml"/><Relationship Id="rId18" Type="http://schemas.openxmlformats.org/officeDocument/2006/relationships/slide" Target="slide54.xml"/><Relationship Id="rId3" Type="http://schemas.openxmlformats.org/officeDocument/2006/relationships/image" Target="../media/image2.jpeg"/><Relationship Id="rId7" Type="http://schemas.openxmlformats.org/officeDocument/2006/relationships/slide" Target="slide38.xml"/><Relationship Id="rId12" Type="http://schemas.openxmlformats.org/officeDocument/2006/relationships/slide" Target="slide44.xml"/><Relationship Id="rId17" Type="http://schemas.openxmlformats.org/officeDocument/2006/relationships/slide" Target="slide53.xml"/><Relationship Id="rId2" Type="http://schemas.openxmlformats.org/officeDocument/2006/relationships/image" Target="../media/image3.png"/><Relationship Id="rId16" Type="http://schemas.openxmlformats.org/officeDocument/2006/relationships/slide" Target="slide51.xml"/><Relationship Id="rId1" Type="http://schemas.openxmlformats.org/officeDocument/2006/relationships/slideLayout" Target="../slideLayouts/slideLayout1.xml"/><Relationship Id="rId6" Type="http://schemas.openxmlformats.org/officeDocument/2006/relationships/slide" Target="slide37.xml"/><Relationship Id="rId11" Type="http://schemas.openxmlformats.org/officeDocument/2006/relationships/slide" Target="slide43.xml"/><Relationship Id="rId5" Type="http://schemas.openxmlformats.org/officeDocument/2006/relationships/slide" Target="slide34.xml"/><Relationship Id="rId15" Type="http://schemas.openxmlformats.org/officeDocument/2006/relationships/slide" Target="slide50.xml"/><Relationship Id="rId10" Type="http://schemas.openxmlformats.org/officeDocument/2006/relationships/slide" Target="slide42.xml"/><Relationship Id="rId19" Type="http://schemas.openxmlformats.org/officeDocument/2006/relationships/slide" Target="slide55.xml"/><Relationship Id="rId4" Type="http://schemas.openxmlformats.org/officeDocument/2006/relationships/slide" Target="slide32.xml"/><Relationship Id="rId9" Type="http://schemas.openxmlformats.org/officeDocument/2006/relationships/slide" Target="slide40.xml"/><Relationship Id="rId14" Type="http://schemas.openxmlformats.org/officeDocument/2006/relationships/slide" Target="slide49.xml"/></Relationships>
</file>

<file path=ppt/slides/_rels/slide7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7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67.xml"/><Relationship Id="rId5" Type="http://schemas.openxmlformats.org/officeDocument/2006/relationships/slide" Target="slide61.xml"/><Relationship Id="rId4" Type="http://schemas.openxmlformats.org/officeDocument/2006/relationships/slide" Target="slide58.xml"/></Relationships>
</file>

<file path=ppt/slides/_rels/slide8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jpeg"/><Relationship Id="rId21"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2.png"/><Relationship Id="rId5" Type="http://schemas.openxmlformats.org/officeDocument/2006/relationships/diagramLayout" Target="../diagrams/layout1.xml"/><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diagramData" Target="../diagrams/data1.xml"/><Relationship Id="rId9" Type="http://schemas.openxmlformats.org/officeDocument/2006/relationships/image" Target="../media/image10.png"/><Relationship Id="rId14" Type="http://schemas.openxmlformats.org/officeDocument/2006/relationships/image" Target="../media/image15.jpe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stretch>
            <a:fillRect/>
          </a:stretch>
        </p:blipFill>
        <p:spPr>
          <a:xfrm>
            <a:off x="1714463" y="1095777"/>
            <a:ext cx="2316785" cy="3209151"/>
          </a:xfrm>
          <a:prstGeom prst="rect">
            <a:avLst/>
          </a:prstGeom>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lvl="0" algn="ctr">
              <a:spcBef>
                <a:spcPct val="0"/>
              </a:spcBef>
              <a:defRPr/>
            </a:pPr>
            <a:r>
              <a:rPr lang="pt-BR" sz="7200" b="1" dirty="0"/>
              <a:t>Tabela   Verdade</a:t>
            </a:r>
          </a:p>
        </p:txBody>
      </p:sp>
      <p:pic>
        <p:nvPicPr>
          <p:cNvPr id="21" name="Picture 2" descr="Resultado de imagem para java"/>
          <p:cNvPicPr>
            <a:picLocks noChangeAspect="1" noChangeArrowheads="1"/>
          </p:cNvPicPr>
          <p:nvPr/>
        </p:nvPicPr>
        <p:blipFill>
          <a:blip r:embed="rId4"/>
          <a:srcRect/>
          <a:stretch>
            <a:fillRect/>
          </a:stretch>
        </p:blipFill>
        <p:spPr bwMode="auto">
          <a:xfrm>
            <a:off x="4725144" y="6321152"/>
            <a:ext cx="1643074" cy="2286016"/>
          </a:xfrm>
          <a:prstGeom prst="rect">
            <a:avLst/>
          </a:prstGeom>
          <a:noFill/>
        </p:spPr>
      </p:pic>
      <p:sp>
        <p:nvSpPr>
          <p:cNvPr id="3" name="Cruz 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3" name="Retângulo 22"/>
          <p:cNvSpPr/>
          <p:nvPr/>
        </p:nvSpPr>
        <p:spPr>
          <a:xfrm>
            <a:off x="4264977" y="1264585"/>
            <a:ext cx="1720368" cy="492443"/>
          </a:xfrm>
          <a:prstGeom prst="rect">
            <a:avLst/>
          </a:prstGeom>
        </p:spPr>
        <p:txBody>
          <a:bodyPr wrap="square">
            <a:spAutoFit/>
          </a:bodyPr>
          <a:lstStyle/>
          <a:p>
            <a:r>
              <a:rPr lang="pt-BR" sz="1300" dirty="0" smtClean="0"/>
              <a:t>Baixe este projeto em Java no Github.</a:t>
            </a:r>
            <a:endParaRPr lang="pt-BR" sz="1300" dirty="0"/>
          </a:p>
        </p:txBody>
      </p:sp>
      <p:pic>
        <p:nvPicPr>
          <p:cNvPr id="17" name="Picture 2" descr="GitHub lança aplicativo oficial para Android e permite acesso antecipado -  TudoCelular.co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991" t="5073" r="28638" b="3599"/>
          <a:stretch/>
        </p:blipFill>
        <p:spPr bwMode="auto">
          <a:xfrm>
            <a:off x="4031248" y="1350721"/>
            <a:ext cx="306017" cy="28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4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pSp>
        <p:nvGrpSpPr>
          <p:cNvPr id="2" name="Grupo 1"/>
          <p:cNvGrpSpPr/>
          <p:nvPr/>
        </p:nvGrpSpPr>
        <p:grpSpPr>
          <a:xfrm>
            <a:off x="377263" y="1784648"/>
            <a:ext cx="6083295"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4"/>
            <a:stretch>
              <a:fillRect/>
            </a:stretch>
          </p:blipFill>
          <p:spPr>
            <a:xfrm>
              <a:off x="425771" y="1977444"/>
              <a:ext cx="482949" cy="446489"/>
            </a:xfrm>
            <a:prstGeom prst="rect">
              <a:avLst/>
            </a:prstGeom>
          </p:spPr>
        </p:pic>
      </p:grpSp>
      <p:sp>
        <p:nvSpPr>
          <p:cNvPr id="21" name="Retângulo de cantos arredondados 20"/>
          <p:cNvSpPr/>
          <p:nvPr/>
        </p:nvSpPr>
        <p:spPr>
          <a:xfrm>
            <a:off x="384070" y="2336145"/>
            <a:ext cx="6063113" cy="15367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Vamos começar a </a:t>
            </a:r>
            <a:r>
              <a:rPr lang="pt-BR" sz="1400" dirty="0" smtClean="0"/>
              <a:t>construção do conhecimento </a:t>
            </a:r>
            <a:r>
              <a:rPr lang="pt-BR" sz="1400" dirty="0"/>
              <a:t>neste oceano de letras, sílabas, palavras, frases e versos que bem estruturados produzem e </a:t>
            </a:r>
            <a:r>
              <a:rPr lang="pt-BR" sz="1400" dirty="0" smtClean="0"/>
              <a:t>transmitem </a:t>
            </a:r>
            <a:r>
              <a:rPr lang="pt-BR" sz="1400" dirty="0"/>
              <a:t>conhecimento.</a:t>
            </a:r>
          </a:p>
          <a:p>
            <a:pPr algn="just"/>
            <a:endParaRPr lang="pt-BR" sz="1400" dirty="0"/>
          </a:p>
          <a:p>
            <a:pPr algn="just"/>
            <a:r>
              <a:rPr lang="pt-BR" sz="1400" dirty="0"/>
              <a:t>Para aprender, uma boa leitura ou várias até fixar o que foi lido é o primeiro passo no mundo do conhecimento. O segundo passo é a resolução dos exercícios escritos à mão e no mesmo dia estudado.</a:t>
            </a:r>
            <a:endParaRPr lang="pt-BR" sz="1400" dirty="0"/>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Nesta disciplina ou qualquer outra, você precisa absorver o que estuda.</a:t>
            </a:r>
          </a:p>
          <a:p>
            <a:pPr algn="just"/>
            <a:endParaRPr lang="pt-BR" sz="1400" dirty="0"/>
          </a:p>
          <a:p>
            <a:pPr algn="just"/>
            <a:r>
              <a:rPr lang="pt-BR" sz="1400" dirty="0"/>
              <a:t>Por isso após você estudar </a:t>
            </a:r>
            <a:r>
              <a:rPr lang="pt-BR" sz="1400" dirty="0" smtClean="0"/>
              <a:t>todo ou parte do </a:t>
            </a:r>
            <a:r>
              <a:rPr lang="pt-BR" sz="1400" dirty="0"/>
              <a:t>conteúdo desta disciplina, resolva os </a:t>
            </a:r>
            <a:r>
              <a:rPr lang="pt-BR" sz="1400" dirty="0" smtClean="0"/>
              <a:t>exercícios ou crie alguns você mesmo com suas anotações.</a:t>
            </a:r>
            <a:endParaRPr lang="pt-BR" sz="1400" dirty="0"/>
          </a:p>
          <a:p>
            <a:pPr algn="just"/>
            <a:endParaRPr lang="pt-BR" sz="1400" dirty="0"/>
          </a:p>
          <a:p>
            <a:pPr algn="just"/>
            <a:r>
              <a:rPr lang="pt-BR" sz="1400" dirty="0" smtClean="0"/>
              <a:t>Lembrando que o estudo é feito após assistir a aula, assistir a aula não é estudar.</a:t>
            </a:r>
          </a:p>
          <a:p>
            <a:pPr algn="just"/>
            <a:endParaRPr lang="pt-BR" sz="1400" dirty="0"/>
          </a:p>
          <a:p>
            <a:pPr algn="just"/>
            <a:r>
              <a:rPr lang="pt-BR" sz="1400" dirty="0" smtClean="0"/>
              <a:t>Todo conteúdo após estudado é necessário ser feito a resolução dos exercícios para poder fixar o conhecimento.</a:t>
            </a:r>
          </a:p>
          <a:p>
            <a:pPr algn="just"/>
            <a:endParaRPr lang="pt-BR" sz="1400" dirty="0"/>
          </a:p>
          <a:p>
            <a:pPr algn="just"/>
            <a:r>
              <a:rPr lang="pt-BR" sz="1400" dirty="0" smtClean="0"/>
              <a:t>No entanto os exercícios tem de serem escritos e resolvidos no caderno à mão, após o estudo do conteúdo e no mesmo dia.</a:t>
            </a:r>
          </a:p>
          <a:p>
            <a:pPr algn="just"/>
            <a:endParaRPr lang="pt-BR" sz="1400" dirty="0"/>
          </a:p>
          <a:p>
            <a:pPr algn="just"/>
            <a:r>
              <a:rPr lang="pt-BR" sz="1400" dirty="0" smtClean="0"/>
              <a:t>Caso se interesse mais sobre estas táticas condicionadas a nós seres humanos criadas, desenvolvidas e aperfeiçoadas durante décadas, assista a palestra do gênio e super.:</a:t>
            </a:r>
          </a:p>
          <a:p>
            <a:pPr algn="just"/>
            <a:endParaRPr lang="pt-BR" sz="1400" dirty="0" smtClean="0"/>
          </a:p>
          <a:p>
            <a:pPr algn="just"/>
            <a:r>
              <a:rPr lang="pt-BR" sz="1400" b="1" dirty="0"/>
              <a:t>Prof Pierluigi Piazzi </a:t>
            </a:r>
            <a:endParaRPr lang="pt-BR" sz="1400" b="1" dirty="0" smtClean="0"/>
          </a:p>
          <a:p>
            <a:pPr algn="just"/>
            <a:endParaRPr lang="pt-BR" sz="1400" b="1" dirty="0"/>
          </a:p>
          <a:p>
            <a:pPr algn="just"/>
            <a:r>
              <a:rPr lang="pt-BR" sz="1400" b="1" dirty="0" smtClean="0">
                <a:hlinkClick r:id="rId5"/>
              </a:rPr>
              <a:t>Link:</a:t>
            </a:r>
            <a:r>
              <a:rPr lang="pt-BR" sz="1400" b="1" dirty="0"/>
              <a:t> </a:t>
            </a:r>
            <a:r>
              <a:rPr lang="pt-BR" sz="1400" b="1" dirty="0" smtClean="0"/>
              <a:t>https</a:t>
            </a:r>
            <a:r>
              <a:rPr lang="pt-BR" sz="1400" b="1" dirty="0"/>
              <a:t>://www.youtube.com/watch?v=BoMmj_Xt-pk</a:t>
            </a:r>
          </a:p>
          <a:p>
            <a:pPr algn="just"/>
            <a:r>
              <a:rPr lang="pt-BR" sz="1400" dirty="0" smtClean="0"/>
              <a:t>  </a:t>
            </a:r>
            <a:endParaRPr lang="pt-BR" sz="1400" dirty="0"/>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6"/>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0"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graphicFrame>
        <p:nvGraphicFramePr>
          <p:cNvPr id="23" name="Diagrama 22"/>
          <p:cNvGraphicFramePr/>
          <p:nvPr>
            <p:extLst>
              <p:ext uri="{D42A27DB-BD31-4B8C-83A1-F6EECF244321}">
                <p14:modId xmlns:p14="http://schemas.microsoft.com/office/powerpoint/2010/main" val="2965764060"/>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8516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223732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endParaRPr lang="pt-BR" sz="1400" dirty="0" smtClean="0"/>
          </a:p>
          <a:p>
            <a:pPr algn="just"/>
            <a:endParaRPr lang="pt-BR" sz="1400" dirty="0"/>
          </a:p>
          <a:p>
            <a:pPr algn="just"/>
            <a:r>
              <a:rPr lang="pt-BR" sz="1400" dirty="0" smtClean="0"/>
              <a:t>Este </a:t>
            </a:r>
            <a:r>
              <a:rPr lang="pt-BR" sz="1400" dirty="0"/>
              <a:t>vídeo irá complementar </a:t>
            </a:r>
            <a:r>
              <a:rPr lang="pt-BR" sz="1400" dirty="0" smtClean="0"/>
              <a:t>este conteúdo a </a:t>
            </a:r>
            <a:r>
              <a:rPr lang="pt-BR" sz="1400" dirty="0"/>
              <a:t>fim de ampliar, ainda mais, o seu conhecimento acerca do tema tratado em cada unidade. </a:t>
            </a:r>
            <a:endParaRPr lang="pt-BR" sz="1400" dirty="0" smtClean="0"/>
          </a:p>
          <a:p>
            <a:pPr algn="just"/>
            <a:endParaRPr lang="pt-BR" sz="1400" dirty="0"/>
          </a:p>
          <a:p>
            <a:pPr algn="just"/>
            <a:r>
              <a:rPr lang="pt-BR" sz="1400" dirty="0" smtClean="0"/>
              <a:t>Ao </a:t>
            </a:r>
            <a:r>
              <a:rPr lang="pt-BR" sz="1400" dirty="0"/>
              <a:t>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4"/>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6465168"/>
            <a:ext cx="6063113" cy="30963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endParaRPr lang="pt-BR" sz="1400" dirty="0" smtClean="0"/>
          </a:p>
          <a:p>
            <a:pPr algn="just"/>
            <a:r>
              <a:rPr lang="pt-BR" sz="1400" dirty="0" smtClean="0"/>
              <a:t>caso </a:t>
            </a:r>
            <a:r>
              <a:rPr lang="pt-BR" sz="1400" dirty="0"/>
              <a:t>não tenha visto por completo a Unidade </a:t>
            </a:r>
            <a:r>
              <a:rPr lang="pt-BR" sz="1400" dirty="0" smtClean="0"/>
              <a:t>anterior, </a:t>
            </a:r>
            <a:r>
              <a:rPr lang="pt-BR" sz="1400" dirty="0"/>
              <a:t>é importante que você retorne e estude totalmente essa unidade. </a:t>
            </a:r>
            <a:endParaRPr lang="pt-BR" sz="1400" dirty="0" smtClean="0"/>
          </a:p>
          <a:p>
            <a:pPr algn="just"/>
            <a:endParaRPr lang="pt-BR" sz="1400" dirty="0"/>
          </a:p>
          <a:p>
            <a:pPr algn="just"/>
            <a:r>
              <a:rPr lang="pt-BR" sz="1400" dirty="0" smtClean="0"/>
              <a:t>A </a:t>
            </a:r>
            <a:r>
              <a:rPr lang="pt-BR" sz="1400" dirty="0" smtClean="0"/>
              <a:t>nossas disciplinas são construídas </a:t>
            </a:r>
            <a:r>
              <a:rPr lang="pt-BR" sz="1400" dirty="0"/>
              <a:t>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a:t>
            </a:r>
            <a:endParaRPr lang="pt-BR" sz="1400" dirty="0" smtClean="0"/>
          </a:p>
          <a:p>
            <a:pPr algn="just"/>
            <a:endParaRPr lang="pt-BR" sz="1400" dirty="0"/>
          </a:p>
          <a:p>
            <a:pPr algn="just"/>
            <a:r>
              <a:rPr lang="pt-BR" sz="1400" dirty="0" smtClean="0"/>
              <a:t>Isto </a:t>
            </a:r>
            <a:r>
              <a:rPr lang="pt-BR" sz="1400" dirty="0"/>
              <a:t>significa que se você avançar de unidade sem concluí-la, pode ter seu desenvolvimento comprometido. </a:t>
            </a:r>
            <a:endParaRPr lang="pt-BR" sz="1400" dirty="0" smtClean="0"/>
          </a:p>
          <a:p>
            <a:pPr algn="just"/>
            <a:endParaRPr lang="pt-BR" sz="1400" dirty="0"/>
          </a:p>
        </p:txBody>
      </p:sp>
      <p:grpSp>
        <p:nvGrpSpPr>
          <p:cNvPr id="25" name="Grupo 24"/>
          <p:cNvGrpSpPr/>
          <p:nvPr/>
        </p:nvGrpSpPr>
        <p:grpSpPr>
          <a:xfrm>
            <a:off x="390227" y="5916476"/>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5"/>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5" name="Diagrama 34"/>
          <p:cNvGraphicFramePr/>
          <p:nvPr>
            <p:extLst>
              <p:ext uri="{D42A27DB-BD31-4B8C-83A1-F6EECF244321}">
                <p14:modId xmlns:p14="http://schemas.microsoft.com/office/powerpoint/2010/main" val="1714659072"/>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0294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Tabela verdade é um tipo de tabela matemática usada em lógica para determinar se uma fórmula é válida</a:t>
            </a:r>
            <a:r>
              <a:rPr lang="pt-BR" sz="1400" dirty="0" smtClean="0"/>
              <a:t>.</a:t>
            </a:r>
          </a:p>
          <a:p>
            <a:pPr algn="just"/>
            <a:endParaRPr lang="pt-BR" sz="1400" dirty="0"/>
          </a:p>
          <a:p>
            <a:pPr algn="just"/>
            <a:r>
              <a:rPr lang="pt-BR" sz="1400" dirty="0"/>
              <a:t>É a representação de todas as possibilidades lógicas de uma proposição</a:t>
            </a:r>
            <a:r>
              <a:rPr lang="pt-BR" sz="1400" dirty="0" smtClean="0"/>
              <a:t>.</a:t>
            </a:r>
          </a:p>
          <a:p>
            <a:pPr algn="just"/>
            <a:endParaRPr lang="pt-BR" sz="1400" dirty="0"/>
          </a:p>
          <a:p>
            <a:pPr algn="just"/>
            <a:r>
              <a:rPr lang="pt-BR" sz="1400" dirty="0"/>
              <a:t>Seu objetivo é verificar a validade lógica de uma proposição </a:t>
            </a:r>
            <a:r>
              <a:rPr lang="pt-BR" sz="1400" dirty="0" smtClean="0"/>
              <a:t>simples ou composta </a:t>
            </a:r>
            <a:r>
              <a:rPr lang="pt-BR" sz="1400" dirty="0"/>
              <a:t>(argumento formado por duas ou mais proposições simples</a:t>
            </a:r>
            <a:r>
              <a:rPr lang="pt-BR" sz="1400" dirty="0" smtClean="0"/>
              <a:t>).</a:t>
            </a:r>
          </a:p>
          <a:p>
            <a:pPr algn="just"/>
            <a:endParaRPr lang="pt-BR" sz="1400" dirty="0"/>
          </a:p>
          <a:p>
            <a:pPr algn="just"/>
            <a:r>
              <a:rPr lang="pt-BR" sz="1400" dirty="0"/>
              <a:t>Na tabela verdade encontramos todos os valores lógicos de uma proposição. Seja ela simples ou composta. Como foi dito anteriormente, para uma proposição composta, levamos em consideração o valor das proposições simples e a regra de cada conectivo</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e objetivo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6" name="Tabela 25"/>
          <p:cNvGraphicFramePr>
            <a:graphicFrameLocks noGrp="1"/>
          </p:cNvGraphicFramePr>
          <p:nvPr>
            <p:extLst>
              <p:ext uri="{D42A27DB-BD31-4B8C-83A1-F6EECF244321}">
                <p14:modId xmlns:p14="http://schemas.microsoft.com/office/powerpoint/2010/main" val="381764108"/>
              </p:ext>
            </p:extLst>
          </p:nvPr>
        </p:nvGraphicFramePr>
        <p:xfrm>
          <a:off x="332657" y="5241032"/>
          <a:ext cx="5976663" cy="2702944"/>
        </p:xfrm>
        <a:graphic>
          <a:graphicData uri="http://schemas.openxmlformats.org/drawingml/2006/table">
            <a:tbl>
              <a:tblPr firstRow="1" bandRow="1">
                <a:tableStyleId>{2A488322-F2BA-4B5B-9748-0D474271808F}</a:tableStyleId>
              </a:tblPr>
              <a:tblGrid>
                <a:gridCol w="302098"/>
                <a:gridCol w="302098"/>
                <a:gridCol w="535733"/>
                <a:gridCol w="482969"/>
                <a:gridCol w="681357"/>
                <a:gridCol w="792088"/>
                <a:gridCol w="720080"/>
                <a:gridCol w="1012502"/>
                <a:gridCol w="1147738"/>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tângulo 3"/>
          <p:cNvSpPr/>
          <p:nvPr/>
        </p:nvSpPr>
        <p:spPr>
          <a:xfrm>
            <a:off x="273579" y="4808984"/>
            <a:ext cx="6197530" cy="369332"/>
          </a:xfrm>
          <a:prstGeom prst="rect">
            <a:avLst/>
          </a:prstGeom>
        </p:spPr>
        <p:txBody>
          <a:bodyPr wrap="none">
            <a:spAutoFit/>
          </a:bodyPr>
          <a:lstStyle/>
          <a:p>
            <a:r>
              <a:rPr lang="pt-BR" b="1" dirty="0" smtClean="0"/>
              <a:t>Conectivos usuais e seus respectivos valores na Tabela </a:t>
            </a:r>
            <a:r>
              <a:rPr lang="pt-BR" b="1" dirty="0"/>
              <a:t>Verdade </a:t>
            </a:r>
            <a:endParaRPr lang="pt-BR" dirty="0"/>
          </a:p>
        </p:txBody>
      </p:sp>
    </p:spTree>
    <p:extLst>
      <p:ext uri="{BB962C8B-B14F-4D97-AF65-F5344CB8AC3E}">
        <p14:creationId xmlns:p14="http://schemas.microsoft.com/office/powerpoint/2010/main" val="352048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O </a:t>
            </a:r>
            <a:r>
              <a:rPr lang="pt-BR" sz="1400" dirty="0"/>
              <a:t>princípio do terceiro excluído diz que toda proposição simples ou é verdadeira ou é falsa. A seguinte tabela ilustra isso para a proposição p</a:t>
            </a:r>
            <a:r>
              <a:rPr lang="pt-BR" sz="1400" dirty="0" smtClean="0"/>
              <a:t>:</a:t>
            </a:r>
          </a:p>
          <a:p>
            <a:pPr algn="just"/>
            <a:endParaRPr lang="pt-BR" sz="1400" dirty="0"/>
          </a:p>
          <a:p>
            <a:pPr algn="just"/>
            <a:endParaRPr lang="pt-BR" sz="1400" dirty="0" smtClean="0"/>
          </a:p>
          <a:p>
            <a:pPr algn="just"/>
            <a:r>
              <a:rPr lang="pt-BR" sz="1400" b="1" dirty="0"/>
              <a:t>Tabela Verdade </a:t>
            </a:r>
            <a:r>
              <a:rPr lang="pt-BR" sz="1400" b="1" dirty="0" smtClean="0"/>
              <a:t>- Valores </a:t>
            </a:r>
            <a:r>
              <a:rPr lang="pt-BR" sz="1400" b="1" dirty="0"/>
              <a:t>que uma proposição simples pode assumir.</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uma proposição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688417352"/>
              </p:ext>
            </p:extLst>
          </p:nvPr>
        </p:nvGraphicFramePr>
        <p:xfrm>
          <a:off x="2794202" y="3080792"/>
          <a:ext cx="912506" cy="1947272"/>
        </p:xfrm>
        <a:graphic>
          <a:graphicData uri="http://schemas.openxmlformats.org/drawingml/2006/table">
            <a:tbl>
              <a:tblPr firstRow="1" bandRow="1">
                <a:tableStyleId>{2A488322-F2BA-4B5B-9748-0D474271808F}</a:tableStyleId>
              </a:tblPr>
              <a:tblGrid>
                <a:gridCol w="912506"/>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97662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considerar agora uma proposição composta formada pelas proposições simples p e q. Como seria a tabela verdade para todos os valores possíveis das duas proposições simples</a:t>
            </a:r>
            <a:r>
              <a:rPr lang="pt-BR" sz="1400" dirty="0" smtClean="0"/>
              <a:t>?</a:t>
            </a:r>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DUAS proposições simples podem assumir numa proposição composta</a:t>
            </a:r>
            <a:r>
              <a:rPr lang="pt-BR" sz="1400" b="1" dirty="0" smtClean="0"/>
              <a:t>.</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duas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71482919"/>
              </p:ext>
            </p:extLst>
          </p:nvPr>
        </p:nvGraphicFramePr>
        <p:xfrm>
          <a:off x="2060848" y="3152800"/>
          <a:ext cx="2304256" cy="2407920"/>
        </p:xfrm>
        <a:graphic>
          <a:graphicData uri="http://schemas.openxmlformats.org/drawingml/2006/table">
            <a:tbl>
              <a:tblPr firstRow="1" bandRow="1">
                <a:tableStyleId>{2A488322-F2BA-4B5B-9748-0D474271808F}</a:tableStyleId>
              </a:tblPr>
              <a:tblGrid>
                <a:gridCol w="1152128"/>
                <a:gridCol w="1152128"/>
              </a:tblGrid>
              <a:tr h="432048">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05989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 se tivéssemos uma proposição composta por 3 proposições simples? Como seria a tabela? </a:t>
            </a:r>
            <a:endParaRPr lang="pt-BR" sz="1400" dirty="0" smtClean="0"/>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TRÊS proposições simples podem assumir numa proposição composta.</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três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734534053"/>
              </p:ext>
            </p:extLst>
          </p:nvPr>
        </p:nvGraphicFramePr>
        <p:xfrm>
          <a:off x="1991278" y="3008784"/>
          <a:ext cx="3093906" cy="3688080"/>
        </p:xfrm>
        <a:graphic>
          <a:graphicData uri="http://schemas.openxmlformats.org/drawingml/2006/table">
            <a:tbl>
              <a:tblPr firstRow="1" bandRow="1">
                <a:tableStyleId>{2A488322-F2BA-4B5B-9748-0D474271808F}</a:tableStyleId>
              </a:tblPr>
              <a:tblGrid>
                <a:gridCol w="1031302"/>
                <a:gridCol w="1031302"/>
                <a:gridCol w="1031302"/>
              </a:tblGrid>
              <a:tr h="411625">
                <a:tc>
                  <a:txBody>
                    <a:bodyPr/>
                    <a:lstStyle/>
                    <a:p>
                      <a:pPr algn="ctr"/>
                      <a:r>
                        <a:rPr lang="pt-BR" sz="2800" dirty="0" smtClean="0"/>
                        <a:t>p</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q</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r</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90071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Os conectivos são as palavras usadas para juntar proposições simples e formar proposições compostas. Os conectivos usuais são</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 valor (verdadeiro ou falso) de uma proposição composta depende dos valores das proposições simples que a compõem. Além disso, cada conectivo possui uma regra particular para determinar o valor de uma proposição composta</a:t>
            </a:r>
            <a:r>
              <a:rPr lang="pt-BR" sz="1400" dirty="0" smtClean="0"/>
              <a:t>.</a:t>
            </a:r>
          </a:p>
          <a:p>
            <a:pPr algn="just"/>
            <a:endParaRPr lang="pt-BR" sz="1400" dirty="0"/>
          </a:p>
          <a:p>
            <a:pPr algn="just"/>
            <a:r>
              <a:rPr lang="pt-BR" sz="1400" dirty="0"/>
              <a:t>O que vamos ver, logo após </a:t>
            </a:r>
            <a:r>
              <a:rPr lang="pt-BR" sz="1400" dirty="0" smtClean="0"/>
              <a:t>vermos cada um dos conectivos e exemplos, </a:t>
            </a:r>
            <a:r>
              <a:rPr lang="pt-BR" sz="1400" dirty="0"/>
              <a:t>é a ferramenta utilizada para determinar o valor lógico de uma proposição composta. A ela chamamos de TABELA VERDADE.</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usuais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816970694"/>
              </p:ext>
            </p:extLst>
          </p:nvPr>
        </p:nvGraphicFramePr>
        <p:xfrm>
          <a:off x="332656" y="2504728"/>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92971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buClr>
                <a:srgbClr val="33CC33"/>
              </a:buClr>
            </a:pPr>
            <a:r>
              <a:rPr lang="pt-BR" sz="1400" dirty="0" smtClean="0">
                <a:latin typeface="Cambria" panose="02040503050406030204" pitchFamily="18" charset="0"/>
              </a:rPr>
              <a:t>Na </a:t>
            </a:r>
            <a:r>
              <a:rPr lang="pt-BR" sz="1400" dirty="0">
                <a:latin typeface="Cambria" panose="02040503050406030204" pitchFamily="18" charset="0"/>
              </a:rPr>
              <a:t>hora de </a:t>
            </a:r>
            <a:r>
              <a:rPr lang="pt-BR" sz="1400" dirty="0" smtClean="0">
                <a:latin typeface="Cambria" panose="02040503050406030204" pitchFamily="18" charset="0"/>
              </a:rPr>
              <a:t>construirmos a </a:t>
            </a:r>
            <a:r>
              <a:rPr lang="pt-BR" sz="1400" i="1" dirty="0">
                <a:latin typeface="Cambria" panose="02040503050406030204" pitchFamily="18" charset="0"/>
              </a:rPr>
              <a:t>tabela-verdade </a:t>
            </a:r>
            <a:r>
              <a:rPr lang="pt-BR" sz="1400" dirty="0">
                <a:latin typeface="Cambria" panose="02040503050406030204" pitchFamily="18" charset="0"/>
              </a:rPr>
              <a:t>de uma proposição composta qualquer, teremos que seguir uma certa </a:t>
            </a:r>
            <a:r>
              <a:rPr lang="pt-BR" sz="1400" b="1" dirty="0">
                <a:latin typeface="Cambria" panose="02040503050406030204" pitchFamily="18" charset="0"/>
              </a:rPr>
              <a:t>ordem de precedência </a:t>
            </a:r>
            <a:r>
              <a:rPr lang="pt-BR" sz="1400" dirty="0">
                <a:latin typeface="Cambria" panose="02040503050406030204" pitchFamily="18" charset="0"/>
              </a:rPr>
              <a:t>dos conectivos. Ou seja, os nossos passos terão que obedecer a uma </a:t>
            </a:r>
            <a:r>
              <a:rPr lang="pt-BR" sz="1400" dirty="0" smtClean="0">
                <a:latin typeface="Cambria" panose="02040503050406030204" pitchFamily="18" charset="0"/>
              </a:rPr>
              <a:t>sequência</a:t>
            </a:r>
            <a:r>
              <a:rPr lang="pt-BR" sz="1400" dirty="0">
                <a:latin typeface="Cambria" panose="02040503050406030204" pitchFamily="18" charset="0"/>
              </a:rPr>
              <a:t>. Começaremos sempre trabalhando com o que houver </a:t>
            </a:r>
            <a:r>
              <a:rPr lang="pt-BR" sz="1400" b="1" dirty="0">
                <a:latin typeface="Cambria" panose="02040503050406030204" pitchFamily="18" charset="0"/>
              </a:rPr>
              <a:t>dentro dos parênteses</a:t>
            </a:r>
            <a:r>
              <a:rPr lang="pt-BR" sz="1400" dirty="0">
                <a:latin typeface="Cambria" panose="02040503050406030204" pitchFamily="18" charset="0"/>
              </a:rPr>
              <a:t>. Só depois, passaremos ao que houver fora deles. Em ambos os casos, sempre obedecendo à seguinte </a:t>
            </a:r>
            <a:r>
              <a:rPr lang="pt-BR" sz="1400" dirty="0" smtClean="0">
                <a:latin typeface="Cambria" panose="02040503050406030204" pitchFamily="18" charset="0"/>
              </a:rPr>
              <a:t>ordem:</a:t>
            </a:r>
          </a:p>
          <a:p>
            <a:pPr algn="just">
              <a:buClr>
                <a:srgbClr val="33CC33"/>
              </a:buClr>
            </a:pPr>
            <a:endParaRPr lang="pt-BR" sz="1400" dirty="0" smtClean="0">
              <a:latin typeface="Cambria" panose="02040503050406030204" pitchFamily="18" charset="0"/>
            </a:endParaRPr>
          </a:p>
          <a:p>
            <a:pPr algn="just">
              <a:buClr>
                <a:srgbClr val="33CC33"/>
              </a:buClr>
            </a:pPr>
            <a:r>
              <a:rPr lang="pt-BR" sz="1400" dirty="0" smtClean="0"/>
              <a:t>1º -Faremos </a:t>
            </a:r>
            <a:r>
              <a:rPr lang="pt-BR" sz="1400" dirty="0"/>
              <a:t>as negações </a:t>
            </a:r>
            <a:r>
              <a:rPr lang="pt-BR" sz="1400" dirty="0" smtClean="0"/>
              <a:t>(~);</a:t>
            </a:r>
          </a:p>
          <a:p>
            <a:pPr algn="just">
              <a:buClr>
                <a:srgbClr val="33CC33"/>
              </a:buClr>
            </a:pPr>
            <a:r>
              <a:rPr lang="pt-BR" sz="1400" dirty="0" smtClean="0"/>
              <a:t>2º -Faremos </a:t>
            </a:r>
            <a:r>
              <a:rPr lang="pt-BR" sz="1400" dirty="0"/>
              <a:t>as conjunções ou disjunções, na ordem em que </a:t>
            </a:r>
            <a:r>
              <a:rPr lang="pt-BR" sz="1400" dirty="0" smtClean="0"/>
              <a:t>aparecerem;</a:t>
            </a:r>
          </a:p>
          <a:p>
            <a:pPr algn="just">
              <a:buClr>
                <a:srgbClr val="33CC33"/>
              </a:buClr>
            </a:pPr>
            <a:r>
              <a:rPr lang="pt-BR" sz="1400" dirty="0" smtClean="0"/>
              <a:t>3º -Faremos </a:t>
            </a:r>
            <a:r>
              <a:rPr lang="pt-BR" sz="1400" dirty="0"/>
              <a:t>o </a:t>
            </a:r>
            <a:r>
              <a:rPr lang="pt-BR" sz="1400" dirty="0" smtClean="0"/>
              <a:t>condicional;</a:t>
            </a:r>
          </a:p>
          <a:p>
            <a:pPr algn="just">
              <a:buClr>
                <a:srgbClr val="33CC33"/>
              </a:buClr>
            </a:pPr>
            <a:r>
              <a:rPr lang="pt-BR" sz="1400" dirty="0" smtClean="0"/>
              <a:t>4º -Faremos </a:t>
            </a:r>
            <a:r>
              <a:rPr lang="pt-BR" sz="1400" dirty="0"/>
              <a:t>o bicondicional.</a:t>
            </a:r>
          </a:p>
          <a:p>
            <a:pPr algn="just">
              <a:buClr>
                <a:srgbClr val="33CC33"/>
              </a:buClr>
            </a:pPr>
            <a:endParaRPr lang="pt-BR" sz="1400" dirty="0">
              <a:latin typeface="Cambria" panose="02040503050406030204" pitchFamily="18" charset="0"/>
            </a:endParaRPr>
          </a:p>
          <a:p>
            <a:pPr algn="just"/>
            <a:endParaRPr lang="pt-BR" sz="800" dirty="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Ordem de  resolução dos conectivos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5" name="Grupo 24"/>
          <p:cNvGrpSpPr/>
          <p:nvPr/>
        </p:nvGrpSpPr>
        <p:grpSpPr>
          <a:xfrm>
            <a:off x="303101" y="1051243"/>
            <a:ext cx="2909875" cy="380115"/>
            <a:chOff x="345069" y="7031145"/>
            <a:chExt cx="3011924" cy="560962"/>
          </a:xfrm>
        </p:grpSpPr>
        <p:sp>
          <p:nvSpPr>
            <p:cNvPr id="26" name="Retângulo de cantos arredondados 25"/>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7" name="Retângulo de cantos arredondados 26"/>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29" name="Imagem 28"/>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78703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Operação lógica fundamental: </a:t>
            </a:r>
            <a:r>
              <a:rPr lang="pt-BR" sz="1400" dirty="0"/>
              <a:t>Negação (~)</a:t>
            </a:r>
          </a:p>
          <a:p>
            <a:pPr algn="just"/>
            <a:endParaRPr lang="pt-BR" sz="1400" dirty="0"/>
          </a:p>
          <a:p>
            <a:pPr algn="just"/>
            <a:r>
              <a:rPr lang="pt-BR" sz="1400" dirty="0" smtClean="0"/>
              <a:t>Define-se </a:t>
            </a:r>
            <a:r>
              <a:rPr lang="pt-BR" sz="1400" dirty="0"/>
              <a:t>como negação de uma proposição p a proposição representada por ~p (leia-se “não p”). O valor lógico será verdade (V) quando p é falsa, e falso (F) quando p é verdadeira. Resumindo, a negação tem o valor oposto daquele da proposição. A tabela a seguir ilustra a negação de uma proposição</a:t>
            </a:r>
            <a:r>
              <a:rPr lang="pt-BR" sz="1400" dirty="0" smtClean="0"/>
              <a:t>.</a:t>
            </a:r>
          </a:p>
          <a:p>
            <a:pPr algn="just"/>
            <a:endParaRPr lang="pt-BR" sz="1400" dirty="0"/>
          </a:p>
          <a:p>
            <a:pPr algn="just"/>
            <a:r>
              <a:rPr lang="pt-BR" sz="1400" b="1" dirty="0" smtClean="0"/>
              <a:t>Tabela Verdade - Negação </a:t>
            </a:r>
            <a:r>
              <a:rPr lang="pt-BR" sz="1400" b="1" dirty="0"/>
              <a:t>de uma proposição.</a:t>
            </a:r>
            <a:endParaRPr lang="pt-BR" sz="1400" b="1"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992703125"/>
              </p:ext>
            </p:extLst>
          </p:nvPr>
        </p:nvGraphicFramePr>
        <p:xfrm>
          <a:off x="2420888" y="3872880"/>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404581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endParaRPr lang="pt-BR" sz="1400" dirty="0"/>
          </a:p>
          <a:p>
            <a:pPr algn="just"/>
            <a:endParaRPr lang="pt-BR" sz="1400" dirty="0" smtClean="0"/>
          </a:p>
          <a:p>
            <a:pPr algn="just"/>
            <a:r>
              <a:rPr lang="pt-BR" sz="1400" b="1" dirty="0"/>
              <a:t>p:</a:t>
            </a:r>
            <a:r>
              <a:rPr lang="pt-BR" sz="1400" dirty="0"/>
              <a:t> Roma é a capital da Itália. </a:t>
            </a:r>
            <a:r>
              <a:rPr lang="pt-BR" sz="1400" b="1" dirty="0"/>
              <a:t>(V</a:t>
            </a:r>
            <a:r>
              <a:rPr lang="pt-BR" sz="1400" b="1" dirty="0" smtClean="0"/>
              <a:t>)</a:t>
            </a:r>
          </a:p>
          <a:p>
            <a:pPr algn="just"/>
            <a:r>
              <a:rPr lang="pt-BR" sz="1400" b="1" dirty="0"/>
              <a:t>~p:</a:t>
            </a:r>
            <a:r>
              <a:rPr lang="pt-BR" sz="1400" dirty="0"/>
              <a:t> Roma não é a capital da Itália. </a:t>
            </a:r>
            <a:r>
              <a:rPr lang="pt-BR" sz="1400" b="1" dirty="0"/>
              <a:t>(F</a:t>
            </a:r>
            <a:r>
              <a:rPr lang="pt-BR" sz="1400" b="1" dirty="0" smtClean="0"/>
              <a:t>)</a:t>
            </a:r>
          </a:p>
          <a:p>
            <a:pPr algn="just"/>
            <a:endParaRPr lang="pt-BR" sz="1400" b="1" dirty="0"/>
          </a:p>
          <a:p>
            <a:pPr algn="just"/>
            <a:r>
              <a:rPr lang="pt-BR" sz="1400" b="1" dirty="0"/>
              <a:t>q: </a:t>
            </a:r>
            <a:r>
              <a:rPr lang="pt-BR" sz="1400" dirty="0"/>
              <a:t>Portugal é um país europeu. </a:t>
            </a:r>
            <a:r>
              <a:rPr lang="pt-BR" sz="1400" b="1" dirty="0"/>
              <a:t>(V) </a:t>
            </a:r>
            <a:endParaRPr lang="pt-BR" sz="1400" b="1" dirty="0" smtClean="0"/>
          </a:p>
          <a:p>
            <a:pPr algn="just"/>
            <a:r>
              <a:rPr lang="pt-BR" sz="1400" b="1" dirty="0" smtClean="0"/>
              <a:t>~</a:t>
            </a:r>
            <a:r>
              <a:rPr lang="pt-BR" sz="1400" b="1" dirty="0"/>
              <a:t>q: </a:t>
            </a:r>
            <a:r>
              <a:rPr lang="pt-BR" sz="1400" dirty="0"/>
              <a:t>Portugal não é um país europeu. </a:t>
            </a:r>
            <a:r>
              <a:rPr lang="pt-BR" sz="1400" b="1" dirty="0"/>
              <a:t>(F</a:t>
            </a:r>
            <a:r>
              <a:rPr lang="pt-BR" sz="1400" b="1" dirty="0" smtClean="0"/>
              <a:t>)</a:t>
            </a:r>
          </a:p>
          <a:p>
            <a:pPr algn="just"/>
            <a:endParaRPr lang="pt-BR" sz="1400" b="1" dirty="0"/>
          </a:p>
          <a:p>
            <a:pPr algn="just"/>
            <a:r>
              <a:rPr lang="pt-BR" sz="1400" dirty="0"/>
              <a:t>Outras maneiras de negar uma proposição</a:t>
            </a:r>
            <a:r>
              <a:rPr lang="pt-BR" sz="1400" dirty="0" smtClean="0"/>
              <a:t>:</a:t>
            </a:r>
          </a:p>
          <a:p>
            <a:pPr algn="just"/>
            <a:r>
              <a:rPr lang="pt-BR" sz="1400" b="1" dirty="0"/>
              <a:t>r:</a:t>
            </a:r>
            <a:r>
              <a:rPr lang="pt-BR" sz="1400" dirty="0"/>
              <a:t> Minas Gerais tem praias. </a:t>
            </a:r>
            <a:r>
              <a:rPr lang="pt-BR" sz="1400" b="1" dirty="0"/>
              <a:t>(F</a:t>
            </a:r>
            <a:r>
              <a:rPr lang="pt-BR" sz="1400" b="1" dirty="0" smtClean="0"/>
              <a:t>)</a:t>
            </a:r>
          </a:p>
          <a:p>
            <a:pPr algn="just"/>
            <a:r>
              <a:rPr lang="pt-BR" sz="1400" b="1" dirty="0"/>
              <a:t>~r:</a:t>
            </a:r>
            <a:r>
              <a:rPr lang="pt-BR" sz="1400" dirty="0"/>
              <a:t> É falso que Minas Gerais tem praias. </a:t>
            </a:r>
            <a:r>
              <a:rPr lang="pt-BR" sz="1400" b="1" dirty="0"/>
              <a:t>(V</a:t>
            </a:r>
            <a:r>
              <a:rPr lang="pt-BR" sz="1400" b="1" dirty="0" smtClean="0"/>
              <a:t>)</a:t>
            </a:r>
          </a:p>
          <a:p>
            <a:pPr algn="just"/>
            <a:r>
              <a:rPr lang="pt-BR" sz="1400" b="1" dirty="0"/>
              <a:t>~r:</a:t>
            </a:r>
            <a:r>
              <a:rPr lang="pt-BR" sz="1400" dirty="0"/>
              <a:t> Não é verdade que Minas Gerais tem praias. </a:t>
            </a:r>
            <a:r>
              <a:rPr lang="pt-BR" sz="1400" b="1" dirty="0"/>
              <a:t>(V)</a:t>
            </a:r>
            <a:endParaRPr lang="pt-BR" sz="1400" b="1" dirty="0" smtClean="0"/>
          </a:p>
          <a:p>
            <a:pPr algn="just"/>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p>
          </p:txBody>
        </p:sp>
        <p:pic>
          <p:nvPicPr>
            <p:cNvPr id="29" name="Imagem 28"/>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920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t-BR" sz="7200" b="1" dirty="0" smtClean="0">
                <a:latin typeface="+mj-lt"/>
                <a:ea typeface="+mj-ea"/>
                <a:cs typeface="+mj-cs"/>
              </a:rPr>
              <a:t>Tabela   Verdade</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911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Operação lógica fundamental: Conjunção (^)</a:t>
            </a:r>
          </a:p>
          <a:p>
            <a:pPr algn="just"/>
            <a:endParaRPr lang="pt-BR" sz="1400" dirty="0" smtClean="0"/>
          </a:p>
          <a:p>
            <a:pPr algn="just"/>
            <a:r>
              <a:rPr lang="pt-BR" sz="1400" dirty="0" smtClean="0"/>
              <a:t>Define-se </a:t>
            </a:r>
            <a:r>
              <a:rPr lang="pt-BR" sz="1400" dirty="0"/>
              <a:t>como conjunção de duas proposições p e q a proposição representada por </a:t>
            </a:r>
            <a:r>
              <a:rPr lang="pt-BR" sz="1400" dirty="0" smtClean="0"/>
              <a:t>p ^ q </a:t>
            </a:r>
            <a:r>
              <a:rPr lang="pt-BR" sz="1400" dirty="0"/>
              <a:t>(leia-se “p e q”). O </a:t>
            </a:r>
            <a:r>
              <a:rPr lang="pt-BR" sz="1400" b="1" dirty="0"/>
              <a:t>valor lógico dessa proposição composta será verdade (V) apenas quando as duas proposições simples forem verdadeiras. Nos demais casos será falso (F</a:t>
            </a:r>
            <a:r>
              <a:rPr lang="pt-BR" sz="1400" b="1" dirty="0" smtClean="0"/>
              <a:t>). </a:t>
            </a:r>
            <a:r>
              <a:rPr lang="pt-BR" sz="1400" dirty="0"/>
              <a:t>Vejamos a seguir a tabela da conjunção de proposições.</a:t>
            </a:r>
            <a:endParaRPr lang="pt-BR" sz="1400" b="1" dirty="0" smtClean="0"/>
          </a:p>
          <a:p>
            <a:pPr algn="just"/>
            <a:endParaRPr lang="pt-BR" sz="1400" dirty="0"/>
          </a:p>
          <a:p>
            <a:pPr algn="just"/>
            <a:r>
              <a:rPr lang="pt-BR" sz="1400" b="1" dirty="0"/>
              <a:t>Tabela Verdade - </a:t>
            </a:r>
            <a:r>
              <a:rPr lang="pt-BR" sz="1400" b="1" dirty="0" smtClean="0"/>
              <a:t>Conjunção </a:t>
            </a:r>
            <a:r>
              <a:rPr lang="pt-BR" sz="1400" b="1" dirty="0"/>
              <a:t>de duas proposições simples formando uma composta.</a:t>
            </a:r>
            <a:endParaRPr lang="pt-BR" sz="1400" b="1"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244817956"/>
              </p:ext>
            </p:extLst>
          </p:nvPr>
        </p:nvGraphicFramePr>
        <p:xfrm>
          <a:off x="1163026" y="4448944"/>
          <a:ext cx="4266238" cy="3010662"/>
        </p:xfrm>
        <a:graphic>
          <a:graphicData uri="http://schemas.openxmlformats.org/drawingml/2006/table">
            <a:tbl>
              <a:tblPr firstRow="1" bandRow="1">
                <a:tableStyleId>{2A488322-F2BA-4B5B-9748-0D474271808F}</a:tableStyleId>
              </a:tblPr>
              <a:tblGrid>
                <a:gridCol w="1397978"/>
                <a:gridCol w="1434130"/>
                <a:gridCol w="1434130"/>
              </a:tblGrid>
              <a:tr h="694182">
                <a:tc>
                  <a:txBody>
                    <a:bodyPr/>
                    <a:lstStyle/>
                    <a:p>
                      <a:pPr algn="ctr"/>
                      <a:r>
                        <a:rPr lang="pt-BR" sz="3600" dirty="0" smtClean="0"/>
                        <a:t>p</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dirty="0" smtClean="0"/>
                        <a:t>q</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b="0" i="1" kern="1200" dirty="0" smtClean="0">
                          <a:solidFill>
                            <a:schemeClr val="bg1"/>
                          </a:solidFill>
                          <a:effectLst/>
                          <a:latin typeface="+mn-lt"/>
                          <a:ea typeface="+mn-ea"/>
                          <a:cs typeface="+mn-cs"/>
                        </a:rPr>
                        <a:t>p</a:t>
                      </a:r>
                      <a:r>
                        <a:rPr lang="pt-BR" sz="3600" b="0" i="0" kern="1200" dirty="0" smtClean="0">
                          <a:solidFill>
                            <a:schemeClr val="bg1"/>
                          </a:solidFill>
                          <a:effectLst/>
                          <a:latin typeface="+mn-lt"/>
                          <a:ea typeface="+mn-ea"/>
                          <a:cs typeface="+mn-cs"/>
                        </a:rPr>
                        <a:t> </a:t>
                      </a:r>
                      <a:r>
                        <a:rPr lang="pt-BR" sz="3600" dirty="0" smtClean="0"/>
                        <a:t>^</a:t>
                      </a:r>
                      <a:r>
                        <a:rPr lang="pt-BR" sz="3600" b="0" i="0" kern="1200" dirty="0" smtClean="0">
                          <a:solidFill>
                            <a:schemeClr val="bg1"/>
                          </a:solidFill>
                          <a:effectLst/>
                          <a:latin typeface="+mn-lt"/>
                          <a:ea typeface="+mn-ea"/>
                          <a:cs typeface="+mn-cs"/>
                        </a:rPr>
                        <a:t> </a:t>
                      </a:r>
                      <a:r>
                        <a:rPr lang="pt-BR" sz="3600" b="0" i="1" kern="1200" dirty="0" smtClean="0">
                          <a:solidFill>
                            <a:schemeClr val="bg1"/>
                          </a:solidFill>
                          <a:effectLst/>
                          <a:latin typeface="+mn-lt"/>
                          <a:ea typeface="+mn-ea"/>
                          <a:cs typeface="+mn-cs"/>
                        </a:rPr>
                        <a:t>q</a:t>
                      </a:r>
                      <a:endParaRPr lang="pt-BR" sz="3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71043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O sol é uma estrela. </a:t>
            </a:r>
            <a:r>
              <a:rPr lang="pt-BR" sz="1400" b="1" dirty="0"/>
              <a:t>(V) </a:t>
            </a:r>
            <a:endParaRPr lang="pt-BR" sz="1400" b="1" dirty="0" smtClean="0"/>
          </a:p>
          <a:p>
            <a:pPr algn="just"/>
            <a:r>
              <a:rPr lang="pt-BR" sz="1400" b="1" dirty="0" smtClean="0"/>
              <a:t>q</a:t>
            </a:r>
            <a:r>
              <a:rPr lang="pt-BR" sz="1400" b="1" dirty="0"/>
              <a:t>: </a:t>
            </a:r>
            <a:r>
              <a:rPr lang="pt-BR" sz="1400" dirty="0"/>
              <a:t>Marte é um planeta. </a:t>
            </a:r>
            <a:r>
              <a:rPr lang="pt-BR" sz="1400" b="1" dirty="0"/>
              <a:t>(V)</a:t>
            </a:r>
            <a:r>
              <a:rPr lang="pt-BR" sz="1400" dirty="0"/>
              <a:t> </a:t>
            </a:r>
            <a:endParaRPr lang="pt-BR" sz="1400" dirty="0" smtClean="0"/>
          </a:p>
          <a:p>
            <a:pPr algn="just"/>
            <a:r>
              <a:rPr lang="pt-BR" sz="1400" b="1" dirty="0" smtClean="0"/>
              <a:t>P </a:t>
            </a:r>
            <a:r>
              <a:rPr lang="pt-BR" sz="1400" b="1" dirty="0"/>
              <a:t>^</a:t>
            </a:r>
            <a:r>
              <a:rPr lang="pt-BR" sz="1400" b="1" dirty="0" smtClean="0"/>
              <a:t> </a:t>
            </a:r>
            <a:r>
              <a:rPr lang="pt-BR" sz="1400" b="1" dirty="0"/>
              <a:t>q: </a:t>
            </a:r>
            <a:r>
              <a:rPr lang="pt-BR" sz="1400" dirty="0"/>
              <a:t>O sol é uma estrela e Marte é um planeta </a:t>
            </a:r>
            <a:r>
              <a:rPr lang="pt-BR" sz="1400" b="1" dirty="0"/>
              <a:t>(V) </a:t>
            </a:r>
            <a:endParaRPr lang="pt-BR" sz="1400" b="1" dirty="0" smtClean="0"/>
          </a:p>
          <a:p>
            <a:pPr algn="just"/>
            <a:r>
              <a:rPr lang="pt-BR" sz="1400" b="1" dirty="0" smtClean="0"/>
              <a:t>r</a:t>
            </a:r>
            <a:r>
              <a:rPr lang="pt-BR" sz="1400" b="1" dirty="0"/>
              <a:t>: </a:t>
            </a:r>
            <a:r>
              <a:rPr lang="pt-BR" sz="1400" dirty="0"/>
              <a:t>5 &gt; 3 (V) </a:t>
            </a:r>
            <a:endParaRPr lang="pt-BR" sz="1400" dirty="0" smtClean="0"/>
          </a:p>
          <a:p>
            <a:pPr algn="just"/>
            <a:r>
              <a:rPr lang="pt-BR" sz="1400" b="1" dirty="0" smtClean="0"/>
              <a:t>s</a:t>
            </a:r>
            <a:r>
              <a:rPr lang="pt-BR" sz="1400" b="1" dirty="0"/>
              <a:t>:</a:t>
            </a:r>
            <a:r>
              <a:rPr lang="pt-BR" sz="1400" dirty="0"/>
              <a:t> Aracaju é a capital da Paraíba. </a:t>
            </a:r>
            <a:r>
              <a:rPr lang="pt-BR" sz="1400" b="1" dirty="0"/>
              <a:t>(F) </a:t>
            </a:r>
            <a:endParaRPr lang="pt-BR" sz="1400" b="1" dirty="0" smtClean="0"/>
          </a:p>
          <a:p>
            <a:pPr algn="just"/>
            <a:r>
              <a:rPr lang="pt-BR" sz="1400" b="1" dirty="0" smtClean="0"/>
              <a:t>r ^ s</a:t>
            </a:r>
            <a:r>
              <a:rPr lang="pt-BR" sz="1400" b="1" dirty="0"/>
              <a:t>: </a:t>
            </a:r>
            <a:r>
              <a:rPr lang="pt-BR" sz="1400" dirty="0"/>
              <a:t>5 &gt; 3 e Aracaju é a capital da Paraíba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endParaRPr lang="pt-BR" dirty="0"/>
            </a:p>
          </p:txBody>
        </p:sp>
        <p:pic>
          <p:nvPicPr>
            <p:cNvPr id="40" name="Imagem 39"/>
            <p:cNvPicPr>
              <a:picLocks noChangeAspect="1"/>
            </p:cNvPicPr>
            <p:nvPr/>
          </p:nvPicPr>
          <p:blipFill>
            <a:blip r:embed="rId5"/>
            <a:stretch>
              <a:fillRect/>
            </a:stretch>
          </p:blipFill>
          <p:spPr>
            <a:xfrm>
              <a:off x="420276" y="6427862"/>
              <a:ext cx="848484" cy="513707"/>
            </a:xfrm>
            <a:prstGeom prst="rect">
              <a:avLst/>
            </a:prstGeom>
          </p:spPr>
        </p:pic>
      </p:gr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0" name="Imagem 2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87074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a:t>
            </a:r>
            <a:r>
              <a:rPr lang="pt-BR" sz="1400" dirty="0" smtClean="0"/>
              <a:t>(˅)</a:t>
            </a:r>
          </a:p>
          <a:p>
            <a:pPr algn="just"/>
            <a:endParaRPr lang="pt-BR" sz="1400" dirty="0"/>
          </a:p>
          <a:p>
            <a:pPr algn="just"/>
            <a:r>
              <a:rPr lang="pt-BR" sz="1400" dirty="0" smtClean="0"/>
              <a:t>Define-se </a:t>
            </a:r>
            <a:r>
              <a:rPr lang="pt-BR" sz="1400" dirty="0"/>
              <a:t>como disjunção de duas proposições p e q a proposição representada por p v q (leia-se “p ou q”). </a:t>
            </a:r>
            <a:r>
              <a:rPr lang="pt-BR" sz="1400" b="1" dirty="0"/>
              <a:t>O valor lógico dessa proposição composta será verdade (V) quando ao menos uma das proposições simples for verdadeira. E será falso (F) quando as duas forem falsas.</a:t>
            </a:r>
            <a:r>
              <a:rPr lang="pt-BR" sz="1400" b="1" dirty="0" smtClean="0"/>
              <a:t> </a:t>
            </a:r>
            <a:r>
              <a:rPr lang="pt-BR" sz="1400" dirty="0"/>
              <a:t>Vejamos a seguir a tabela da disjunção de proposições</a:t>
            </a:r>
            <a:r>
              <a:rPr lang="pt-BR" sz="1400" dirty="0" smtClean="0"/>
              <a:t>.</a:t>
            </a:r>
            <a:endParaRPr lang="pt-BR" sz="1400" b="1" dirty="0" smtClean="0"/>
          </a:p>
          <a:p>
            <a:pPr algn="just"/>
            <a:endParaRPr lang="pt-BR" sz="1400" dirty="0"/>
          </a:p>
          <a:p>
            <a:pPr algn="just"/>
            <a:r>
              <a:rPr lang="pt-BR" sz="1400" b="1" dirty="0"/>
              <a:t>Tabela Verdade - </a:t>
            </a:r>
            <a:r>
              <a:rPr lang="pt-BR" sz="1400" b="1" dirty="0" smtClean="0"/>
              <a:t>Disjunção </a:t>
            </a:r>
            <a:r>
              <a:rPr lang="pt-BR" sz="1400" b="1" dirty="0"/>
              <a:t>de duas proposições simples formando uma composta.</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591172510"/>
              </p:ext>
            </p:extLst>
          </p:nvPr>
        </p:nvGraphicFramePr>
        <p:xfrm>
          <a:off x="1178986" y="4030570"/>
          <a:ext cx="4266238" cy="2407920"/>
        </p:xfrm>
        <a:graphic>
          <a:graphicData uri="http://schemas.openxmlformats.org/drawingml/2006/table">
            <a:tbl>
              <a:tblPr firstRow="1" bandRow="1">
                <a:tableStyleId>{2A488322-F2BA-4B5B-9748-0D474271808F}</a:tableStyleId>
              </a:tblPr>
              <a:tblGrid>
                <a:gridCol w="1397978"/>
                <a:gridCol w="1434130"/>
                <a:gridCol w="1434130"/>
              </a:tblGrid>
              <a:tr h="562390">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60947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8 – 3 = 5 </a:t>
            </a:r>
            <a:r>
              <a:rPr lang="pt-BR" sz="1400" b="1" dirty="0"/>
              <a:t>(V)</a:t>
            </a:r>
            <a:r>
              <a:rPr lang="pt-BR" sz="1400" dirty="0"/>
              <a:t> </a:t>
            </a:r>
            <a:endParaRPr lang="pt-BR" sz="1400" dirty="0" smtClean="0"/>
          </a:p>
          <a:p>
            <a:pPr algn="just"/>
            <a:r>
              <a:rPr lang="pt-BR" sz="1400" b="1" dirty="0" smtClean="0"/>
              <a:t>q</a:t>
            </a:r>
            <a:r>
              <a:rPr lang="pt-BR" sz="1400" b="1" dirty="0"/>
              <a:t>: </a:t>
            </a:r>
            <a:r>
              <a:rPr lang="pt-BR" sz="1400" dirty="0"/>
              <a:t>A ponte Rio Niterói fica no Paraná. </a:t>
            </a:r>
            <a:r>
              <a:rPr lang="pt-BR" sz="1400" b="1" dirty="0"/>
              <a:t>(F) </a:t>
            </a:r>
            <a:endParaRPr lang="pt-BR" sz="1400" b="1" dirty="0" smtClean="0"/>
          </a:p>
          <a:p>
            <a:pPr algn="just"/>
            <a:r>
              <a:rPr lang="pt-BR" sz="1400" b="1" dirty="0" smtClean="0"/>
              <a:t>p </a:t>
            </a:r>
            <a:r>
              <a:rPr lang="pt-BR" sz="1400" b="1" dirty="0"/>
              <a:t>v q: </a:t>
            </a:r>
            <a:r>
              <a:rPr lang="pt-BR" sz="1400" dirty="0"/>
              <a:t>8 – 3 = 5 ou A ponte Rio Niterói fica no Paraná </a:t>
            </a:r>
            <a:r>
              <a:rPr lang="pt-BR" sz="1400" b="1" dirty="0"/>
              <a:t>(V) </a:t>
            </a:r>
            <a:endParaRPr lang="pt-BR" sz="1400" b="1" dirty="0" smtClean="0"/>
          </a:p>
          <a:p>
            <a:pPr algn="just"/>
            <a:r>
              <a:rPr lang="pt-BR" sz="1400" b="1" dirty="0" smtClean="0"/>
              <a:t>r</a:t>
            </a:r>
            <a:r>
              <a:rPr lang="pt-BR" sz="1400" b="1" dirty="0"/>
              <a:t>:</a:t>
            </a:r>
            <a:r>
              <a:rPr lang="pt-BR" sz="1400" dirty="0"/>
              <a:t> 1 &gt; 3 </a:t>
            </a:r>
            <a:r>
              <a:rPr lang="pt-BR" sz="1400" b="1" dirty="0"/>
              <a:t>(F)</a:t>
            </a:r>
            <a:r>
              <a:rPr lang="pt-BR" sz="1400" dirty="0"/>
              <a:t> </a:t>
            </a:r>
            <a:endParaRPr lang="pt-BR" sz="1400" dirty="0" smtClean="0"/>
          </a:p>
          <a:p>
            <a:pPr algn="just"/>
            <a:r>
              <a:rPr lang="pt-BR" sz="1400" b="1" dirty="0" smtClean="0"/>
              <a:t>s</a:t>
            </a:r>
            <a:r>
              <a:rPr lang="pt-BR" sz="1400" b="1" dirty="0"/>
              <a:t>: </a:t>
            </a:r>
            <a:r>
              <a:rPr lang="pt-BR" sz="1400" dirty="0"/>
              <a:t>Tubarões são anfíbios </a:t>
            </a:r>
            <a:r>
              <a:rPr lang="pt-BR" sz="1400" b="1" dirty="0"/>
              <a:t>(F</a:t>
            </a:r>
            <a:r>
              <a:rPr lang="pt-BR" sz="1400" b="1" dirty="0" smtClean="0"/>
              <a:t>)</a:t>
            </a:r>
          </a:p>
          <a:p>
            <a:pPr algn="just"/>
            <a:r>
              <a:rPr lang="pt-BR" sz="1400" dirty="0" smtClean="0"/>
              <a:t> </a:t>
            </a:r>
            <a:r>
              <a:rPr lang="pt-BR" sz="1400" b="1" dirty="0"/>
              <a:t>r v s: </a:t>
            </a:r>
            <a:r>
              <a:rPr lang="pt-BR" sz="1400" dirty="0"/>
              <a:t>1 &gt; 3 ou Tubarões são anfíbios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9" name="Imagem 28"/>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99610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Exclusiva (⊻</a:t>
            </a:r>
            <a:r>
              <a:rPr lang="pt-BR" sz="1400" dirty="0" smtClean="0"/>
              <a:t>)</a:t>
            </a:r>
          </a:p>
          <a:p>
            <a:pPr algn="just"/>
            <a:endParaRPr lang="pt-BR" sz="1400" dirty="0"/>
          </a:p>
          <a:p>
            <a:pPr algn="just"/>
            <a:r>
              <a:rPr lang="pt-BR" sz="1400" dirty="0" smtClean="0"/>
              <a:t>A </a:t>
            </a:r>
            <a:r>
              <a:rPr lang="pt-BR" sz="1400" dirty="0"/>
              <a:t>palavra “ou” tem dois sentidos. Um inclusivo e o outro exclusivo. No primeiro sentido, inclusivo, ela permite que numa proposição composta por duas simples, ao menos uma das proposições seja verdadeira, podendo as duas ser verdadeiras. </a:t>
            </a:r>
            <a:endParaRPr lang="pt-BR" sz="1400" dirty="0" smtClean="0"/>
          </a:p>
          <a:p>
            <a:pPr algn="just"/>
            <a:endParaRPr lang="pt-BR" sz="1400" dirty="0"/>
          </a:p>
          <a:p>
            <a:pPr algn="just"/>
            <a:r>
              <a:rPr lang="pt-BR" sz="1400" b="1" dirty="0" smtClean="0"/>
              <a:t>Exemplo</a:t>
            </a:r>
            <a:r>
              <a:rPr lang="pt-BR" sz="1400" b="1" dirty="0"/>
              <a:t>:</a:t>
            </a:r>
            <a:r>
              <a:rPr lang="pt-BR" sz="1400" dirty="0"/>
              <a:t> Maria é professora ou delegada</a:t>
            </a:r>
            <a:r>
              <a:rPr lang="pt-BR" sz="1400" dirty="0" smtClean="0"/>
              <a:t>.</a:t>
            </a:r>
            <a:endParaRPr lang="pt-BR" sz="1400" dirty="0"/>
          </a:p>
          <a:p>
            <a:pPr algn="just"/>
            <a:r>
              <a:rPr lang="pt-BR" sz="1400" dirty="0"/>
              <a:t>Vemos que é possível uma pessoa ser as duas coisas, professora e delegada. Já no segundo sentido, exclusivo, isso não é possível. </a:t>
            </a:r>
            <a:endParaRPr lang="pt-BR" sz="1400" dirty="0" smtClean="0"/>
          </a:p>
          <a:p>
            <a:pPr algn="just"/>
            <a:endParaRPr lang="pt-BR" sz="1400" dirty="0"/>
          </a:p>
          <a:p>
            <a:pPr algn="just"/>
            <a:r>
              <a:rPr lang="pt-BR" sz="1400" b="1" dirty="0"/>
              <a:t>Exemplo: </a:t>
            </a:r>
            <a:r>
              <a:rPr lang="pt-BR" sz="1400" dirty="0"/>
              <a:t>Estevão é paraibano ou pernambucano</a:t>
            </a:r>
            <a:r>
              <a:rPr lang="pt-BR" sz="1400" dirty="0" smtClean="0"/>
              <a:t>.</a:t>
            </a:r>
            <a:endParaRPr lang="pt-BR" sz="1400" dirty="0"/>
          </a:p>
          <a:p>
            <a:pPr algn="just"/>
            <a:r>
              <a:rPr lang="pt-BR" sz="1400" dirty="0"/>
              <a:t>Neste segundo caso, não é possível a pessoa ser natural de dois lugares ao mesmo tempo. Ou nasceu na Paraíba, ou nasceu em Pernambuco</a:t>
            </a:r>
            <a:r>
              <a:rPr lang="pt-BR" sz="1400" dirty="0" smtClean="0"/>
              <a:t>.</a:t>
            </a:r>
          </a:p>
          <a:p>
            <a:pPr algn="just"/>
            <a:endParaRPr lang="pt-BR" sz="1400" dirty="0"/>
          </a:p>
          <a:p>
            <a:pPr algn="just"/>
            <a:r>
              <a:rPr lang="pt-BR" sz="1400" dirty="0"/>
              <a:t>Define-se como disjunção exclusiva de duas proposições p e q a proposição representada por p ⊻</a:t>
            </a:r>
            <a:r>
              <a:rPr lang="pt-BR" sz="1400" dirty="0" smtClean="0"/>
              <a:t> </a:t>
            </a:r>
            <a:r>
              <a:rPr lang="pt-BR" sz="1400" dirty="0"/>
              <a:t>q (leia-se “ou p ou q”). O valor lógico dessa proposição composta será verdade (V) quando as proposições simples tiverem valores lógicos diferentes (uma verdadeira e outra falsa, e vice-versa). E será falso (F) quando as duas tiverem o mesmo valor lógico (as duas verdadeiras, ou as duas falsas). Vejamos a seguir a tabela da disjunção exclusiva de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a:t>Disjunção Exclusiva (⊻)</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134321390"/>
              </p:ext>
            </p:extLst>
          </p:nvPr>
        </p:nvGraphicFramePr>
        <p:xfrm>
          <a:off x="1268760" y="7041232"/>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23234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O tomate é uma fruta. </a:t>
            </a:r>
            <a:r>
              <a:rPr lang="pt-BR" sz="1400" b="1" dirty="0"/>
              <a:t>(V) </a:t>
            </a:r>
            <a:endParaRPr lang="pt-BR" sz="1400" b="1" dirty="0" smtClean="0"/>
          </a:p>
          <a:p>
            <a:r>
              <a:rPr lang="pt-BR" sz="1400" b="1" dirty="0" smtClean="0"/>
              <a:t>q</a:t>
            </a:r>
            <a:r>
              <a:rPr lang="pt-BR" sz="1400" b="1" dirty="0"/>
              <a:t>:</a:t>
            </a:r>
            <a:r>
              <a:rPr lang="pt-BR" sz="1400" dirty="0"/>
              <a:t> O tomate é uma verdura. </a:t>
            </a:r>
            <a:r>
              <a:rPr lang="pt-BR" sz="1400" b="1" dirty="0"/>
              <a:t>(F) </a:t>
            </a:r>
            <a:endParaRPr lang="pt-BR" sz="1400" b="1" dirty="0" smtClean="0"/>
          </a:p>
          <a:p>
            <a:r>
              <a:rPr lang="pt-BR" sz="1400" b="1" dirty="0" smtClean="0"/>
              <a:t>p </a:t>
            </a:r>
            <a:r>
              <a:rPr lang="pt-BR" sz="1400" b="1" dirty="0"/>
              <a:t>⊻ </a:t>
            </a:r>
            <a:r>
              <a:rPr lang="pt-BR" sz="1400" b="1" dirty="0" smtClean="0"/>
              <a:t>q</a:t>
            </a:r>
            <a:r>
              <a:rPr lang="pt-BR" sz="1400" b="1" dirty="0"/>
              <a:t>: </a:t>
            </a:r>
            <a:r>
              <a:rPr lang="pt-BR" sz="1400" dirty="0"/>
              <a:t>Ou o tomate é uma fruta ou é uma verdura. </a:t>
            </a:r>
            <a:r>
              <a:rPr lang="pt-BR" sz="1400" b="1" dirty="0"/>
              <a:t>(V)</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40" name="Imagem 39"/>
            <p:cNvPicPr>
              <a:picLocks noChangeAspect="1"/>
            </p:cNvPicPr>
            <p:nvPr/>
          </p:nvPicPr>
          <p:blipFill>
            <a:blip r:embed="rId5"/>
            <a:stretch>
              <a:fillRect/>
            </a:stretch>
          </p:blipFill>
          <p:spPr>
            <a:xfrm>
              <a:off x="420276" y="6427862"/>
              <a:ext cx="848484" cy="513707"/>
            </a:xfrm>
            <a:prstGeom prst="rect">
              <a:avLst/>
            </a:prstGeom>
          </p:spPr>
        </p:pic>
      </p:gr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0" name="Imagem 2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94613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Condicional(</a:t>
            </a:r>
            <a:r>
              <a:rPr lang="pt-BR" sz="2000" dirty="0" smtClean="0"/>
              <a:t>⇒</a:t>
            </a:r>
            <a:r>
              <a:rPr lang="pt-BR" sz="1400" dirty="0" smtClean="0"/>
              <a:t>).</a:t>
            </a:r>
          </a:p>
          <a:p>
            <a:pPr algn="just"/>
            <a:endParaRPr lang="pt-BR" sz="1400" dirty="0"/>
          </a:p>
          <a:p>
            <a:pPr algn="just"/>
            <a:r>
              <a:rPr lang="pt-BR" sz="1400" dirty="0"/>
              <a:t>Define-se como condicional a proposição representada por </a:t>
            </a:r>
            <a:r>
              <a:rPr lang="pt-BR" sz="2000" dirty="0" smtClean="0"/>
              <a:t>p ⇒ </a:t>
            </a:r>
            <a:r>
              <a:rPr lang="pt-BR" sz="2000" dirty="0"/>
              <a:t>q </a:t>
            </a:r>
            <a:r>
              <a:rPr lang="pt-BR" sz="1400" dirty="0"/>
              <a:t>(leia-se “se p então q</a:t>
            </a:r>
            <a:r>
              <a:rPr lang="pt-BR" sz="1400" dirty="0" smtClean="0"/>
              <a:t>”).</a:t>
            </a:r>
          </a:p>
          <a:p>
            <a:pPr algn="just"/>
            <a:endParaRPr lang="pt-BR" sz="1400" dirty="0" smtClean="0"/>
          </a:p>
          <a:p>
            <a:pPr algn="just"/>
            <a:r>
              <a:rPr lang="pt-BR" sz="1400" dirty="0"/>
              <a:t>O </a:t>
            </a:r>
            <a:r>
              <a:rPr lang="pt-BR" sz="1400" b="1" dirty="0"/>
              <a:t>valor lógico dessa proposição composta será falso (F) quando p for verdadeira e q </a:t>
            </a:r>
            <a:r>
              <a:rPr lang="pt-BR" sz="1400" b="1" dirty="0" smtClean="0"/>
              <a:t>falsa.</a:t>
            </a:r>
          </a:p>
          <a:p>
            <a:pPr algn="just"/>
            <a:endParaRPr lang="pt-BR" sz="1400" b="1" dirty="0"/>
          </a:p>
          <a:p>
            <a:pPr algn="just"/>
            <a:r>
              <a:rPr lang="pt-BR" sz="1400" dirty="0"/>
              <a:t>Nos demais casos será verdadeira (V). Vejamos a seguir a tabela da condicional de duas proposições.</a:t>
            </a:r>
            <a:endParaRPr lang="pt-BR" sz="1400" b="1" dirty="0" smtClean="0"/>
          </a:p>
          <a:p>
            <a:pPr algn="just"/>
            <a:endParaRPr lang="pt-BR" sz="1400" dirty="0" smtClean="0"/>
          </a:p>
          <a:p>
            <a:pPr algn="just"/>
            <a:r>
              <a:rPr lang="pt-BR" sz="1400" b="1" dirty="0"/>
              <a:t>Tabela Verdade </a:t>
            </a:r>
            <a:r>
              <a:rPr lang="pt-BR" sz="1400" b="1" dirty="0" smtClean="0"/>
              <a:t>- </a:t>
            </a:r>
            <a:r>
              <a:rPr lang="pt-BR" sz="1400" dirty="0"/>
              <a:t>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 proposição p é chamada de condição suficiente para q. E a proposição q é chamada de condição necessária para p.</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36688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Abril tem 30 dias. </a:t>
            </a:r>
            <a:r>
              <a:rPr lang="pt-BR" sz="1400" b="1" dirty="0"/>
              <a:t>(V)</a:t>
            </a:r>
            <a:endParaRPr lang="pt-BR" sz="1400" b="1" dirty="0" smtClean="0"/>
          </a:p>
          <a:p>
            <a:r>
              <a:rPr lang="pt-BR" sz="1400" b="1" dirty="0" smtClean="0"/>
              <a:t>q</a:t>
            </a:r>
            <a:r>
              <a:rPr lang="pt-BR" sz="1400" b="1" dirty="0"/>
              <a:t>:</a:t>
            </a:r>
            <a:r>
              <a:rPr lang="pt-BR" sz="1400" dirty="0"/>
              <a:t> </a:t>
            </a:r>
            <a:r>
              <a:rPr lang="pt-BR" sz="1400" dirty="0" smtClean="0"/>
              <a:t>5 </a:t>
            </a:r>
            <a:r>
              <a:rPr lang="pt-BR" sz="1400" dirty="0"/>
              <a:t>é um número primo </a:t>
            </a:r>
            <a:r>
              <a:rPr lang="pt-BR" sz="1400" b="1" dirty="0"/>
              <a:t>(V</a:t>
            </a:r>
            <a:r>
              <a:rPr lang="pt-BR" sz="1400" b="1" dirty="0" smtClean="0"/>
              <a:t>)</a:t>
            </a:r>
          </a:p>
          <a:p>
            <a:r>
              <a:rPr lang="pt-BR" sz="1400" b="1" dirty="0" smtClean="0"/>
              <a:t>p </a:t>
            </a:r>
            <a:r>
              <a:rPr lang="pt-BR" dirty="0"/>
              <a:t>⇒</a:t>
            </a:r>
            <a:r>
              <a:rPr lang="pt-BR" sz="2000" dirty="0"/>
              <a:t> </a:t>
            </a:r>
            <a:r>
              <a:rPr lang="pt-BR" sz="1400" b="1" dirty="0" smtClean="0"/>
              <a:t>q</a:t>
            </a:r>
            <a:r>
              <a:rPr lang="pt-BR" sz="1400" b="1" dirty="0"/>
              <a:t>: </a:t>
            </a:r>
            <a:r>
              <a:rPr lang="pt-BR" sz="1400" dirty="0"/>
              <a:t>Se Abril tem 30 dias, então 5 é um número primo. </a:t>
            </a:r>
            <a:r>
              <a:rPr lang="pt-BR" sz="1400" b="1" dirty="0"/>
              <a:t>(V</a:t>
            </a:r>
            <a:r>
              <a:rPr lang="pt-BR" sz="1400" b="1" dirty="0" smtClean="0"/>
              <a:t>)</a:t>
            </a:r>
          </a:p>
          <a:p>
            <a:endParaRPr lang="pt-BR" sz="1400" b="1" dirty="0"/>
          </a:p>
          <a:p>
            <a:r>
              <a:rPr lang="pt-BR" b="1" dirty="0"/>
              <a:t>r: </a:t>
            </a:r>
            <a:r>
              <a:rPr lang="pt-BR" sz="1400" dirty="0"/>
              <a:t>Um semestre tem 6 meses. </a:t>
            </a:r>
            <a:r>
              <a:rPr lang="pt-BR" sz="1400" b="1" dirty="0"/>
              <a:t>(V) </a:t>
            </a:r>
            <a:endParaRPr lang="pt-BR" sz="1400" b="1" dirty="0" smtClean="0"/>
          </a:p>
          <a:p>
            <a:r>
              <a:rPr lang="pt-BR" b="1" dirty="0" smtClean="0"/>
              <a:t>s</a:t>
            </a:r>
            <a:r>
              <a:rPr lang="pt-BR" b="1" dirty="0"/>
              <a:t>:</a:t>
            </a:r>
            <a:r>
              <a:rPr lang="pt-BR" sz="1400" dirty="0"/>
              <a:t> 3 é par. </a:t>
            </a:r>
            <a:r>
              <a:rPr lang="pt-BR" sz="1400" b="1" dirty="0"/>
              <a:t>(F) </a:t>
            </a:r>
            <a:endParaRPr lang="pt-BR" sz="1400" b="1" dirty="0" smtClean="0"/>
          </a:p>
          <a:p>
            <a:r>
              <a:rPr lang="pt-BR" b="1" dirty="0" smtClean="0"/>
              <a:t>r</a:t>
            </a:r>
            <a:r>
              <a:rPr lang="pt-BR" sz="1400" dirty="0"/>
              <a:t> </a:t>
            </a:r>
            <a:r>
              <a:rPr lang="pt-BR" sz="2000" dirty="0"/>
              <a:t>⇒</a:t>
            </a:r>
            <a:r>
              <a:rPr lang="pt-BR" sz="1400" b="1" dirty="0" smtClean="0"/>
              <a:t> </a:t>
            </a:r>
            <a:r>
              <a:rPr lang="pt-BR" b="1" dirty="0"/>
              <a:t>s:</a:t>
            </a:r>
            <a:r>
              <a:rPr lang="pt-BR" sz="1400" dirty="0"/>
              <a:t> Se Um semestre tem 6 meses então 3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p>
          </p:txBody>
        </p:sp>
        <p:pic>
          <p:nvPicPr>
            <p:cNvPr id="29" name="Imagem 28"/>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41116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Bicondicional(</a:t>
            </a:r>
            <a:r>
              <a:rPr lang="pt-BR" sz="2000" dirty="0" smtClean="0"/>
              <a:t>⇔</a:t>
            </a:r>
            <a:r>
              <a:rPr lang="pt-BR" sz="1400" dirty="0" smtClean="0"/>
              <a:t>).</a:t>
            </a:r>
          </a:p>
          <a:p>
            <a:pPr algn="just"/>
            <a:endParaRPr lang="pt-BR" sz="1400" dirty="0"/>
          </a:p>
          <a:p>
            <a:pPr algn="just"/>
            <a:r>
              <a:rPr lang="pt-BR" sz="1400" dirty="0"/>
              <a:t>Define-se como bicondicional a proposição representada por </a:t>
            </a:r>
            <a:r>
              <a:rPr lang="pt-BR" sz="1400" dirty="0" smtClean="0"/>
              <a:t>p</a:t>
            </a:r>
            <a:r>
              <a:rPr lang="pt-BR" sz="1400" dirty="0"/>
              <a:t> </a:t>
            </a:r>
            <a:r>
              <a:rPr lang="pt-BR" sz="2000" dirty="0"/>
              <a:t>⇔</a:t>
            </a:r>
            <a:r>
              <a:rPr lang="pt-BR" sz="1400" dirty="0" smtClean="0"/>
              <a:t> </a:t>
            </a:r>
            <a:r>
              <a:rPr lang="pt-BR" sz="1400" dirty="0"/>
              <a:t>q (leia-se “p se e somente se q”). </a:t>
            </a:r>
            <a:endParaRPr lang="pt-BR" sz="1400" dirty="0" smtClean="0"/>
          </a:p>
          <a:p>
            <a:pPr algn="just"/>
            <a:endParaRPr lang="pt-BR" sz="1400" dirty="0" smtClean="0"/>
          </a:p>
          <a:p>
            <a:pPr algn="just"/>
            <a:r>
              <a:rPr lang="pt-BR" sz="1400" b="1" dirty="0" smtClean="0"/>
              <a:t>O </a:t>
            </a:r>
            <a:r>
              <a:rPr lang="pt-BR" sz="1400" b="1" dirty="0"/>
              <a:t>valor lógico dessa proposição composta será falso (F) quando as proposições simples tiverem valores diferentes. </a:t>
            </a:r>
            <a:endParaRPr lang="pt-BR" sz="1400" b="1" dirty="0" smtClean="0"/>
          </a:p>
          <a:p>
            <a:pPr algn="just"/>
            <a:endParaRPr lang="pt-BR" sz="1400" dirty="0" smtClean="0"/>
          </a:p>
          <a:p>
            <a:pPr algn="just"/>
            <a:r>
              <a:rPr lang="pt-BR" sz="1400" dirty="0" smtClean="0"/>
              <a:t>Nos </a:t>
            </a:r>
            <a:r>
              <a:rPr lang="pt-BR" sz="1400" dirty="0"/>
              <a:t>demais casos será verdadeira (V). Vejamos a seguir a tabela da bicondicional de duas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smtClean="0"/>
              <a:t>Bicondicional(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t>
            </a:r>
            <a:endParaRPr lang="pt-BR" sz="1400" dirty="0" smtClean="0"/>
          </a:p>
          <a:p>
            <a:pPr algn="just"/>
            <a:r>
              <a:rPr lang="pt-BR" sz="1400" dirty="0" smtClean="0"/>
              <a:t>A </a:t>
            </a:r>
            <a:r>
              <a:rPr lang="pt-BR" sz="1400" dirty="0"/>
              <a:t>proposição p é chamada de condição suficiente e necessária para q. E a proposição q é chamada de condição suficiente e necessária para p.</a:t>
            </a:r>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777376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Tiradentes descobriu o Brasil. </a:t>
            </a:r>
            <a:r>
              <a:rPr lang="pt-BR" sz="1400" b="1" dirty="0"/>
              <a:t>(F)</a:t>
            </a:r>
            <a:r>
              <a:rPr lang="pt-BR" sz="1400" dirty="0"/>
              <a:t> </a:t>
            </a:r>
            <a:endParaRPr lang="pt-BR" sz="1400" dirty="0" smtClean="0"/>
          </a:p>
          <a:p>
            <a:r>
              <a:rPr lang="pt-BR" sz="1400" b="1" dirty="0" smtClean="0"/>
              <a:t>q</a:t>
            </a:r>
            <a:r>
              <a:rPr lang="pt-BR" sz="1400" b="1" dirty="0"/>
              <a:t>:</a:t>
            </a:r>
            <a:r>
              <a:rPr lang="pt-BR" sz="1400" dirty="0"/>
              <a:t> Camões proclamou a república brasileira. </a:t>
            </a:r>
            <a:r>
              <a:rPr lang="pt-BR" sz="1400" b="1" dirty="0"/>
              <a:t>(F) </a:t>
            </a:r>
            <a:endParaRPr lang="pt-BR" sz="1400" b="1" dirty="0" smtClean="0"/>
          </a:p>
          <a:p>
            <a:r>
              <a:rPr lang="pt-BR" sz="1400" b="1" dirty="0" smtClean="0"/>
              <a:t>p </a:t>
            </a:r>
            <a:r>
              <a:rPr lang="pt-BR" sz="1600" b="1" dirty="0"/>
              <a:t>⇔</a:t>
            </a:r>
            <a:r>
              <a:rPr lang="pt-BR" sz="1400" b="1" dirty="0"/>
              <a:t> </a:t>
            </a:r>
            <a:r>
              <a:rPr lang="pt-BR" sz="1400" b="1" dirty="0" smtClean="0"/>
              <a:t>q</a:t>
            </a:r>
            <a:r>
              <a:rPr lang="pt-BR" sz="1400" b="1" dirty="0"/>
              <a:t>: </a:t>
            </a:r>
            <a:r>
              <a:rPr lang="pt-BR" sz="1400" dirty="0"/>
              <a:t>Tiradentes descobriu o Brasil se e somente se Camões proclamou a república brasileira. </a:t>
            </a:r>
            <a:r>
              <a:rPr lang="pt-BR" sz="1400" b="1" dirty="0"/>
              <a:t>(V) </a:t>
            </a:r>
            <a:endParaRPr lang="pt-BR" sz="1400" b="1" dirty="0" smtClean="0"/>
          </a:p>
          <a:p>
            <a:endParaRPr lang="pt-BR" sz="1400" dirty="0"/>
          </a:p>
          <a:p>
            <a:r>
              <a:rPr lang="pt-BR" sz="1400" b="1" dirty="0" smtClean="0"/>
              <a:t>r</a:t>
            </a:r>
            <a:r>
              <a:rPr lang="pt-BR" sz="1400" b="1" dirty="0"/>
              <a:t>: </a:t>
            </a:r>
            <a:r>
              <a:rPr lang="pt-BR" sz="1400" dirty="0"/>
              <a:t>Uma semana tem 6 dias. </a:t>
            </a:r>
            <a:r>
              <a:rPr lang="pt-BR" sz="1400" b="1" dirty="0"/>
              <a:t>(F)</a:t>
            </a:r>
            <a:r>
              <a:rPr lang="pt-BR" sz="1400" dirty="0"/>
              <a:t> </a:t>
            </a:r>
            <a:endParaRPr lang="pt-BR" sz="1400" dirty="0" smtClean="0"/>
          </a:p>
          <a:p>
            <a:r>
              <a:rPr lang="pt-BR" sz="1400" b="1" dirty="0" smtClean="0"/>
              <a:t>s</a:t>
            </a:r>
            <a:r>
              <a:rPr lang="pt-BR" sz="1400" b="1" dirty="0"/>
              <a:t>:</a:t>
            </a:r>
            <a:r>
              <a:rPr lang="pt-BR" sz="1400" dirty="0"/>
              <a:t> 2 é par. </a:t>
            </a:r>
            <a:r>
              <a:rPr lang="pt-BR" sz="1400" b="1" dirty="0"/>
              <a:t>(V)</a:t>
            </a:r>
            <a:r>
              <a:rPr lang="pt-BR" sz="1400" dirty="0"/>
              <a:t> </a:t>
            </a:r>
            <a:endParaRPr lang="pt-BR" sz="1400" dirty="0" smtClean="0"/>
          </a:p>
          <a:p>
            <a:r>
              <a:rPr lang="pt-BR" sz="1400" b="1" dirty="0" smtClean="0"/>
              <a:t>r</a:t>
            </a:r>
            <a:r>
              <a:rPr lang="pt-BR" sz="1400" dirty="0" smtClean="0"/>
              <a:t> </a:t>
            </a:r>
            <a:r>
              <a:rPr lang="pt-BR" dirty="0"/>
              <a:t>⇔</a:t>
            </a:r>
            <a:r>
              <a:rPr lang="pt-BR" sz="1400" dirty="0"/>
              <a:t> </a:t>
            </a:r>
            <a:r>
              <a:rPr lang="pt-BR" sz="1400" b="1" dirty="0" smtClean="0"/>
              <a:t>s</a:t>
            </a:r>
            <a:r>
              <a:rPr lang="pt-BR" sz="1400" b="1" dirty="0"/>
              <a:t>:</a:t>
            </a:r>
            <a:r>
              <a:rPr lang="pt-BR" sz="1400" dirty="0"/>
              <a:t> Uma semana tem 6 dias se e somente se 2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30" name="Grupo 29"/>
          <p:cNvGrpSpPr/>
          <p:nvPr/>
        </p:nvGrpSpPr>
        <p:grpSpPr>
          <a:xfrm rot="5400000">
            <a:off x="2559954" y="5321775"/>
            <a:ext cx="8028624" cy="450850"/>
            <a:chOff x="348266" y="6407663"/>
            <a:chExt cx="6063113" cy="548692"/>
          </a:xfrm>
        </p:grpSpPr>
        <p:sp>
          <p:nvSpPr>
            <p:cNvPr id="31" name="Retângulo de cantos arredondados 30"/>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p>
          </p:txBody>
        </p:sp>
        <p:pic>
          <p:nvPicPr>
            <p:cNvPr id="32" name="Imagem 31"/>
            <p:cNvPicPr>
              <a:picLocks noChangeAspect="1"/>
            </p:cNvPicPr>
            <p:nvPr/>
          </p:nvPicPr>
          <p:blipFill>
            <a:blip r:embed="rId5"/>
            <a:stretch>
              <a:fillRect/>
            </a:stretch>
          </p:blipFill>
          <p:spPr>
            <a:xfrm>
              <a:off x="420276" y="6427862"/>
              <a:ext cx="848484" cy="513707"/>
            </a:xfrm>
            <a:prstGeom prst="rect">
              <a:avLst/>
            </a:prstGeom>
          </p:spPr>
        </p:pic>
      </p:gr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72261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903564" y="5673080"/>
            <a:ext cx="696756" cy="678237"/>
          </a:xfrm>
          <a:prstGeom prst="rect">
            <a:avLst/>
          </a:prstGeom>
        </p:spPr>
      </p:pic>
    </p:spTree>
    <p:extLst>
      <p:ext uri="{BB962C8B-B14F-4D97-AF65-F5344CB8AC3E}">
        <p14:creationId xmlns:p14="http://schemas.microsoft.com/office/powerpoint/2010/main" val="32225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qualquer combinação de uma proposição composta, é permitido construir a tabela-verdade que indicará os possíveis valores lógicos verdadeiros (V) ou falsos (F). Lembrando, como foi visto que as proposições compostas dependem das proposições simples envolvidas. Para isto utilizaremos as tabelas verdade das operações lógicas fundamentais</a:t>
            </a:r>
            <a:r>
              <a:rPr lang="pt-BR" sz="1400" dirty="0" smtClean="0"/>
              <a:t>:</a:t>
            </a:r>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e operações lógicas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6" name="Tabela 25"/>
          <p:cNvGraphicFramePr>
            <a:graphicFrameLocks noGrp="1"/>
          </p:cNvGraphicFramePr>
          <p:nvPr>
            <p:extLst>
              <p:ext uri="{D42A27DB-BD31-4B8C-83A1-F6EECF244321}">
                <p14:modId xmlns:p14="http://schemas.microsoft.com/office/powerpoint/2010/main" val="961945820"/>
              </p:ext>
            </p:extLst>
          </p:nvPr>
        </p:nvGraphicFramePr>
        <p:xfrm>
          <a:off x="332656" y="3152800"/>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5" name="Grupo 24"/>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1" name="Imagem 40"/>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924060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Caro(a) estudante, como em qualquer combinação, o número de linhas de uma tabela verdade para uma proposição composta, depende da quantidade de proposições simples existentes. </a:t>
            </a:r>
            <a:endParaRPr lang="pt-BR" sz="1400" dirty="0" smtClean="0"/>
          </a:p>
          <a:p>
            <a:pPr algn="just"/>
            <a:endParaRPr lang="pt-BR" sz="1400" dirty="0"/>
          </a:p>
          <a:p>
            <a:pPr algn="just"/>
            <a:r>
              <a:rPr lang="pt-BR" sz="1400" dirty="0" smtClean="0"/>
              <a:t>Teorema</a:t>
            </a:r>
            <a:r>
              <a:rPr lang="pt-BR" sz="1400" dirty="0"/>
              <a:t>: considerando </a:t>
            </a:r>
            <a:r>
              <a:rPr lang="pt-BR" b="1" dirty="0"/>
              <a:t>n</a:t>
            </a:r>
            <a:r>
              <a:rPr lang="pt-BR" sz="1400" dirty="0"/>
              <a:t> </a:t>
            </a:r>
            <a:r>
              <a:rPr lang="pt-BR" sz="1400" dirty="0" smtClean="0"/>
              <a:t>o número de proposições </a:t>
            </a:r>
            <a:r>
              <a:rPr lang="pt-BR" sz="1400" dirty="0"/>
              <a:t>simples que integram uma proposição composta, a tabela-verdade da proposição composta terá (</a:t>
            </a:r>
            <a:r>
              <a:rPr lang="pt-BR" sz="1400" dirty="0" smtClean="0"/>
              <a:t>2)</a:t>
            </a:r>
            <a:r>
              <a:rPr lang="pt-BR" sz="2400" dirty="0" smtClean="0"/>
              <a:t>ⁿ</a:t>
            </a:r>
            <a:r>
              <a:rPr lang="pt-BR" sz="1400" dirty="0" smtClean="0"/>
              <a:t> </a:t>
            </a:r>
            <a:r>
              <a:rPr lang="pt-BR" sz="1400" dirty="0"/>
              <a:t>linhas</a:t>
            </a:r>
            <a:r>
              <a:rPr lang="pt-BR" sz="1400" dirty="0" smtClean="0"/>
              <a:t>.</a:t>
            </a:r>
          </a:p>
          <a:p>
            <a:pPr algn="just"/>
            <a:endParaRPr lang="pt-BR" sz="1400" b="1" dirty="0"/>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Números de linhas de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054" name="Picture 6" descr="5.2 numero de linhas tabela verdade - YouTube"/>
          <p:cNvPicPr>
            <a:picLocks noChangeAspect="1" noChangeArrowheads="1"/>
          </p:cNvPicPr>
          <p:nvPr/>
        </p:nvPicPr>
        <p:blipFill rotWithShape="1">
          <a:blip r:embed="rId6">
            <a:extLst>
              <a:ext uri="{28A0092B-C50C-407E-A947-70E740481C1C}">
                <a14:useLocalDpi xmlns:a14="http://schemas.microsoft.com/office/drawing/2010/main" val="0"/>
              </a:ext>
            </a:extLst>
          </a:blip>
          <a:srcRect l="28726" t="22048" r="37812" b="1885"/>
          <a:stretch/>
        </p:blipFill>
        <p:spPr bwMode="auto">
          <a:xfrm>
            <a:off x="1052735" y="3640736"/>
            <a:ext cx="4536505" cy="580077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upo 24"/>
          <p:cNvGrpSpPr/>
          <p:nvPr/>
        </p:nvGrpSpPr>
        <p:grpSpPr>
          <a:xfrm>
            <a:off x="303101" y="1051243"/>
            <a:ext cx="2909875" cy="380115"/>
            <a:chOff x="345069" y="7031145"/>
            <a:chExt cx="3011924" cy="560962"/>
          </a:xfrm>
        </p:grpSpPr>
        <p:sp>
          <p:nvSpPr>
            <p:cNvPr id="26" name="Retângulo de cantos arredondados 25"/>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7" name="Retângulo de cantos arredondados 26"/>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29" name="Imagem 28"/>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75042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Primeiramente, na construção da tabela-verdade de uma proposição composta, contamos o número de proposições simples que há compõe.</a:t>
                </a:r>
                <a:endParaRPr lang="pt-BR" sz="1400" dirty="0"/>
              </a:p>
              <a:p>
                <a:pPr algn="just"/>
                <a:r>
                  <a:rPr lang="pt-BR" sz="1400" dirty="0" smtClean="0"/>
                  <a:t>Como </a:t>
                </a:r>
                <a:r>
                  <a:rPr lang="pt-BR" sz="1400" dirty="0"/>
                  <a:t>vimos, se há </a:t>
                </a:r>
                <a:r>
                  <a:rPr lang="pt-BR" sz="2000" b="1" dirty="0"/>
                  <a:t>n </a:t>
                </a:r>
                <a:r>
                  <a:rPr lang="pt-BR" sz="1400" dirty="0"/>
                  <a:t>proposições simples teremos </a:t>
                </a:r>
                <a14:m>
                  <m:oMath xmlns:m="http://schemas.openxmlformats.org/officeDocument/2006/math">
                    <m:sSup>
                      <m:sSupPr>
                        <m:ctrlPr>
                          <a:rPr lang="pt-BR" b="1" i="1">
                            <a:latin typeface="Cambria Math" panose="02040503050406030204" pitchFamily="18" charset="0"/>
                          </a:rPr>
                        </m:ctrlPr>
                      </m:sSupPr>
                      <m:e>
                        <m:r>
                          <a:rPr lang="pt-BR" b="1" i="0">
                            <a:latin typeface="Cambria Math" panose="02040503050406030204" pitchFamily="18" charset="0"/>
                          </a:rPr>
                          <m:t>𝟐</m:t>
                        </m:r>
                      </m:e>
                      <m:sup>
                        <m:r>
                          <a:rPr lang="pt-BR" b="1" i="0">
                            <a:latin typeface="Cambria Math" panose="02040503050406030204" pitchFamily="18" charset="0"/>
                          </a:rPr>
                          <m:t>𝐧</m:t>
                        </m:r>
                      </m:sup>
                    </m:sSup>
                  </m:oMath>
                </a14:m>
                <a:r>
                  <a:rPr lang="pt-BR" sz="1400" dirty="0" smtClean="0"/>
                  <a:t> </a:t>
                </a:r>
                <a:r>
                  <a:rPr lang="pt-BR" sz="1400" dirty="0"/>
                  <a:t>linhas. Agora temos, para a primeira proposição simples, metade do número de linhas correspondente ao valor lógico V(verdadeiro) e a outra metade correspondente ao valor lógico F(falso) nesta ordem, ou seja, </a:t>
                </a:r>
                <a:endParaRPr lang="pt-BR" sz="1400" dirty="0" smtClean="0"/>
              </a:p>
              <a:p>
                <a:pPr algn="ctr"/>
                <a14:m>
                  <m:oMath xmlns:m="http://schemas.openxmlformats.org/officeDocument/2006/math">
                    <m:f>
                      <m:fPr>
                        <m:ctrlPr>
                          <a:rPr lang="pt-BR" sz="2400" i="1" smtClean="0">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smtClean="0">
                            <a:latin typeface="Cambria Math" panose="02040503050406030204" pitchFamily="18" charset="0"/>
                          </a:rPr>
                          <m:t>2</m:t>
                        </m:r>
                      </m:den>
                    </m:f>
                  </m:oMath>
                </a14:m>
                <a:r>
                  <a:rPr lang="pt-BR" sz="2400" dirty="0" smtClean="0"/>
                  <a:t> = </a:t>
                </a:r>
                <a14:m>
                  <m:oMath xmlns:m="http://schemas.openxmlformats.org/officeDocument/2006/math">
                    <m:sSup>
                      <m:sSupPr>
                        <m:ctrlPr>
                          <a:rPr lang="pt-BR" sz="2400" i="1" smtClean="0">
                            <a:latin typeface="Cambria Math" panose="02040503050406030204" pitchFamily="18" charset="0"/>
                          </a:rPr>
                        </m:ctrlPr>
                      </m:sSupPr>
                      <m:e>
                        <m:r>
                          <a:rPr lang="pt-BR" sz="2400" b="0" i="1" smtClean="0">
                            <a:latin typeface="Cambria Math" panose="02040503050406030204" pitchFamily="18" charset="0"/>
                          </a:rPr>
                          <m:t>2</m:t>
                        </m:r>
                      </m:e>
                      <m:sup>
                        <m:r>
                          <a:rPr lang="pt-BR" sz="2400" b="0" i="1" smtClean="0">
                            <a:latin typeface="Cambria Math" panose="02040503050406030204" pitchFamily="18" charset="0"/>
                          </a:rPr>
                          <m:t>𝑛</m:t>
                        </m:r>
                        <m:r>
                          <a:rPr lang="pt-BR" sz="2400" b="0" i="1" smtClean="0">
                            <a:latin typeface="Cambria Math" panose="02040503050406030204" pitchFamily="18" charset="0"/>
                          </a:rPr>
                          <m:t>−1</m:t>
                        </m:r>
                      </m:sup>
                    </m:sSup>
                  </m:oMath>
                </a14:m>
                <a:endParaRPr lang="pt-BR" sz="2400" dirty="0" smtClean="0"/>
              </a:p>
              <a:p>
                <a:r>
                  <a:rPr lang="pt-BR" sz="1400" dirty="0" smtClean="0"/>
                  <a:t>nas </a:t>
                </a:r>
                <a:r>
                  <a:rPr lang="pt-BR" sz="1400" dirty="0"/>
                  <a:t>primeiras linhas </a:t>
                </a:r>
                <a:r>
                  <a:rPr lang="pt-BR" sz="1400" dirty="0" smtClean="0"/>
                  <a:t>e</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a:latin typeface="Cambria Math" panose="02040503050406030204" pitchFamily="18" charset="0"/>
                          </a:rPr>
                          <m:t>2</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−1</m:t>
                        </m:r>
                      </m:sup>
                    </m:sSup>
                  </m:oMath>
                </a14:m>
                <a:endParaRPr lang="pt-BR" sz="2400" dirty="0" smtClean="0"/>
              </a:p>
              <a:p>
                <a:r>
                  <a:rPr lang="pt-BR" sz="1400" dirty="0" smtClean="0"/>
                  <a:t>nas </a:t>
                </a:r>
                <a:r>
                  <a:rPr lang="pt-BR" sz="1400" dirty="0"/>
                  <a:t>linhas restantes. </a:t>
                </a:r>
                <a:endParaRPr lang="pt-BR" sz="1400" dirty="0" smtClean="0"/>
              </a:p>
              <a:p>
                <a:endParaRPr lang="pt-BR" sz="1400" dirty="0"/>
              </a:p>
              <a:p>
                <a:r>
                  <a:rPr lang="pt-BR" sz="1400" dirty="0"/>
                  <a:t>Para a segunda proposição simples temos </a:t>
                </a:r>
                <a:endParaRPr lang="pt-BR" sz="1400" dirty="0" smtClean="0"/>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4</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smtClean="0"/>
                  <a:t> </a:t>
                </a:r>
              </a:p>
              <a:p>
                <a:r>
                  <a:rPr lang="pt-BR" sz="1400" dirty="0" smtClean="0"/>
                  <a:t>para </a:t>
                </a:r>
                <a:r>
                  <a:rPr lang="pt-BR" sz="1400" dirty="0"/>
                  <a:t>o valores lógicos V(verdade) </a:t>
                </a:r>
                <a:r>
                  <a:rPr lang="pt-BR" sz="1400" dirty="0" smtClean="0"/>
                  <a:t>e</a:t>
                </a:r>
              </a:p>
              <a:p>
                <a:pPr algn="ctr"/>
                <a:r>
                  <a:rPr lang="pt-BR" sz="2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a:t> </a:t>
                </a:r>
                <a:endParaRPr lang="pt-BR" sz="1400" dirty="0" smtClean="0"/>
              </a:p>
              <a:p>
                <a:r>
                  <a:rPr lang="pt-BR" sz="1400" dirty="0" smtClean="0"/>
                  <a:t>para </a:t>
                </a:r>
                <a:r>
                  <a:rPr lang="pt-BR" sz="1400" dirty="0"/>
                  <a:t>os valores lógicos F(falso) alternadamente. </a:t>
                </a:r>
                <a:endParaRPr lang="pt-BR" sz="1400" dirty="0" smtClean="0"/>
              </a:p>
              <a:p>
                <a:endParaRPr lang="pt-BR" sz="1400" dirty="0"/>
              </a:p>
              <a:p>
                <a:r>
                  <a:rPr lang="pt-BR" sz="1400" dirty="0" smtClean="0"/>
                  <a:t>Seguindo </a:t>
                </a:r>
                <a:r>
                  <a:rPr lang="pt-BR" sz="1400" dirty="0"/>
                  <a:t>a sequência, para a </a:t>
                </a:r>
                <a:r>
                  <a:rPr lang="pt-BR" sz="1600" dirty="0" smtClean="0"/>
                  <a:t>j-ésima</a:t>
                </a:r>
                <a:r>
                  <a:rPr lang="pt-BR" sz="1400" dirty="0" smtClean="0"/>
                  <a:t> </a:t>
                </a:r>
                <a:r>
                  <a:rPr lang="pt-BR" sz="1400" dirty="0"/>
                  <a:t>proposição simples teremos, para </a:t>
                </a:r>
                <a:r>
                  <a:rPr lang="pt-BR" dirty="0" smtClean="0"/>
                  <a:t>j</a:t>
                </a:r>
                <a:r>
                  <a:rPr lang="pt-BR" sz="1400" dirty="0" smtClean="0"/>
                  <a:t> menor </a:t>
                </a:r>
                <a:r>
                  <a:rPr lang="pt-BR" sz="1400" dirty="0"/>
                  <a:t>ou igual a </a:t>
                </a:r>
                <a:r>
                  <a:rPr lang="pt-BR" sz="2000" dirty="0" smtClean="0"/>
                  <a:t>n</a:t>
                </a:r>
                <a:r>
                  <a:rPr lang="pt-BR" sz="1400" dirty="0" smtClean="0"/>
                  <a:t>: </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2</m:t>
                        </m:r>
                        <m:r>
                          <a:rPr lang="pt-BR" sz="2400" b="0" i="1" smtClean="0">
                            <a:latin typeface="Cambria Math" panose="02040503050406030204" pitchFamily="18" charset="0"/>
                          </a:rPr>
                          <m:t>𝑗</m:t>
                        </m:r>
                      </m:den>
                    </m:f>
                  </m:oMath>
                </a14:m>
                <a:r>
                  <a:rPr lang="pt-BR" sz="2400" dirty="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m:t>
                        </m:r>
                        <m:r>
                          <a:rPr lang="pt-BR" sz="2400" b="0" i="1" smtClean="0">
                            <a:latin typeface="Cambria Math" panose="02040503050406030204" pitchFamily="18" charset="0"/>
                          </a:rPr>
                          <m:t>𝑗</m:t>
                        </m:r>
                      </m:sup>
                    </m:sSup>
                  </m:oMath>
                </a14:m>
                <a:r>
                  <a:rPr lang="pt-BR" sz="1400" dirty="0" smtClean="0"/>
                  <a:t> </a:t>
                </a:r>
              </a:p>
              <a:p>
                <a:endParaRPr lang="pt-BR" sz="1400" dirty="0" smtClean="0"/>
              </a:p>
              <a:p>
                <a:r>
                  <a:rPr lang="pt-BR" sz="1400" dirty="0" smtClean="0"/>
                  <a:t>valores </a:t>
                </a:r>
                <a:r>
                  <a:rPr lang="pt-BR" sz="1400" dirty="0"/>
                  <a:t>lógicos V(verdade) e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2</m:t>
                        </m:r>
                      </m:e>
                      <m:sup>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𝑗</m:t>
                        </m:r>
                      </m:sup>
                    </m:sSup>
                  </m:oMath>
                </a14:m>
                <a:r>
                  <a:rPr lang="pt-BR" sz="1400" dirty="0" smtClean="0"/>
                  <a:t> </a:t>
                </a:r>
                <a:r>
                  <a:rPr lang="pt-BR" sz="1400" dirty="0"/>
                  <a:t>valores lógicos de F(falso), novamente sempre de maneira alternada.</a:t>
                </a:r>
                <a:endParaRPr lang="pt-BR" sz="1400" dirty="0" smtClean="0"/>
              </a:p>
              <a:p>
                <a:pPr algn="just"/>
                <a:endParaRPr lang="pt-BR" sz="1400" b="1" dirty="0"/>
              </a:p>
              <a:p>
                <a:pPr algn="just"/>
                <a:endParaRPr lang="pt-BR" sz="1400" b="1" dirty="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5" name="Grupo 24"/>
          <p:cNvGrpSpPr/>
          <p:nvPr/>
        </p:nvGrpSpPr>
        <p:grpSpPr>
          <a:xfrm>
            <a:off x="303101" y="1051243"/>
            <a:ext cx="2909875" cy="380115"/>
            <a:chOff x="345069" y="7031145"/>
            <a:chExt cx="3011924" cy="560962"/>
          </a:xfrm>
        </p:grpSpPr>
        <p:sp>
          <p:nvSpPr>
            <p:cNvPr id="26" name="Retângulo de cantos arredondados 25"/>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7" name="Retângulo de cantos arredondados 26"/>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29" name="Imagem 28"/>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327214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Utilizando as regras para preencher uma tabela com três proposições:</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5" name="Picture 2" descr="Tabela Verdade - Toda Matér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101" y="2945838"/>
            <a:ext cx="6001315" cy="397795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7"/>
            <a:stretch>
              <a:fillRect/>
            </a:stretch>
          </p:blipFill>
          <p:spPr>
            <a:xfrm>
              <a:off x="420276" y="8121353"/>
              <a:ext cx="662014" cy="504056"/>
            </a:xfrm>
            <a:prstGeom prst="rect">
              <a:avLst/>
            </a:prstGeom>
          </p:spPr>
        </p:pic>
      </p:gr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4" name="Imagem 43"/>
            <p:cNvPicPr>
              <a:picLocks noChangeAspect="1"/>
            </p:cNvPicPr>
            <p:nvPr/>
          </p:nvPicPr>
          <p:blipFill>
            <a:blip r:embed="rId8"/>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66963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Vamos construir a tabela verdade da disjunção:</a:t>
                </a:r>
              </a:p>
              <a:p>
                <a:pPr algn="ctr"/>
                <a:r>
                  <a:rPr lang="pt-BR" sz="3600" i="1" dirty="0">
                    <a:solidFill>
                      <a:schemeClr val="tx1"/>
                    </a:solidFill>
                  </a:rPr>
                  <a:t>p</a:t>
                </a:r>
                <a:r>
                  <a:rPr lang="pt-BR" sz="3600" dirty="0">
                    <a:solidFill>
                      <a:schemeClr val="tx1"/>
                    </a:solidFill>
                  </a:rPr>
                  <a:t> ˅ </a:t>
                </a:r>
                <a:r>
                  <a:rPr lang="pt-BR" sz="3600" i="1" dirty="0" smtClean="0">
                    <a:solidFill>
                      <a:schemeClr val="tx1"/>
                    </a:solidFill>
                  </a:rPr>
                  <a:t>q</a:t>
                </a:r>
              </a:p>
              <a:p>
                <a:pPr algn="just"/>
                <a:r>
                  <a:rPr lang="pt-BR" sz="1400" dirty="0" smtClean="0"/>
                  <a:t>Conforme vimos anteriormente o número de linhas de uma tabela verdade é definido pelo número 2 elevado ao número de suas proposições.</a:t>
                </a:r>
              </a:p>
              <a:p>
                <a:pPr algn="just"/>
                <a:endParaRPr lang="pt-BR" sz="1400" dirty="0"/>
              </a:p>
              <a:p>
                <a:pPr algn="just"/>
                <a:r>
                  <a:rPr lang="pt-BR" sz="1400" dirty="0" smtClean="0"/>
                  <a:t>Como temos duas proposições p e q, o úmero de linhas da nossa tabela será:</a:t>
                </a:r>
              </a:p>
              <a:p>
                <a:pPr algn="ctr"/>
                <a:r>
                  <a:rPr lang="pt-BR" sz="1400" dirty="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b="0" dirty="0" smtClean="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3160203284"/>
              </p:ext>
            </p:extLst>
          </p:nvPr>
        </p:nvGraphicFramePr>
        <p:xfrm>
          <a:off x="1172312" y="4304928"/>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84" y="4232920"/>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433" y="4088904"/>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720" y="4232920"/>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720" y="4603034"/>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720" y="4232920"/>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808" y="4232920"/>
            <a:ext cx="0" cy="360040"/>
          </a:xfrm>
          <a:prstGeom prst="line">
            <a:avLst/>
          </a:prstGeom>
        </p:spPr>
        <p:style>
          <a:lnRef idx="3">
            <a:schemeClr val="dk1"/>
          </a:lnRef>
          <a:fillRef idx="0">
            <a:schemeClr val="dk1"/>
          </a:fillRef>
          <a:effectRef idx="2">
            <a:schemeClr val="dk1"/>
          </a:effectRef>
          <a:fontRef idx="minor">
            <a:schemeClr val="tx1"/>
          </a:fontRef>
        </p:style>
      </p:cxnSp>
      <p:sp>
        <p:nvSpPr>
          <p:cNvPr id="65" name="Retângulo 64"/>
          <p:cNvSpPr/>
          <p:nvPr/>
        </p:nvSpPr>
        <p:spPr>
          <a:xfrm>
            <a:off x="2511414" y="6056802"/>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231" y="54465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633" y="6062252"/>
            <a:ext cx="1524776" cy="338554"/>
          </a:xfrm>
          <a:prstGeom prst="rect">
            <a:avLst/>
          </a:prstGeom>
        </p:spPr>
        <p:txBody>
          <a:bodyPr wrap="none">
            <a:spAutoFit/>
          </a:bodyPr>
          <a:lstStyle/>
          <a:p>
            <a:pPr algn="just"/>
            <a:r>
              <a:rPr lang="pt-BR" sz="1600" dirty="0" smtClean="0"/>
              <a:t>Coluna 1 </a:t>
            </a:r>
            <a:r>
              <a:rPr lang="pt-BR" sz="1600" dirty="0" smtClean="0">
                <a:sym typeface="Wingdings" panose="05000000000000000000" pitchFamily="2" charset="2"/>
              </a:rPr>
              <a:t></a:t>
            </a:r>
            <a:r>
              <a:rPr lang="pt-BR" sz="1600" dirty="0" smtClean="0"/>
              <a:t> k=1</a:t>
            </a:r>
            <a:endParaRPr lang="pt-BR" sz="1600" dirty="0"/>
          </a:p>
        </p:txBody>
      </p:sp>
      <p:sp>
        <p:nvSpPr>
          <p:cNvPr id="76" name="Chave direita 75"/>
          <p:cNvSpPr/>
          <p:nvPr/>
        </p:nvSpPr>
        <p:spPr>
          <a:xfrm rot="5400000">
            <a:off x="1785552" y="5415190"/>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4" name="Grupo 43"/>
          <p:cNvGrpSpPr/>
          <p:nvPr/>
        </p:nvGrpSpPr>
        <p:grpSpPr>
          <a:xfrm>
            <a:off x="303101" y="1051243"/>
            <a:ext cx="2909875" cy="380115"/>
            <a:chOff x="345069" y="7031145"/>
            <a:chExt cx="3011924" cy="560962"/>
          </a:xfrm>
        </p:grpSpPr>
        <p:sp>
          <p:nvSpPr>
            <p:cNvPr id="45" name="Retângulo de cantos arredondados 4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6" name="Retângulo de cantos arredondados 45"/>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7" name="Imagem 46"/>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73599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lang="pt-BR" sz="3600" i="1" dirty="0" smtClean="0">
                    <a:solidFill>
                      <a:schemeClr val="tx1"/>
                    </a:solidFill>
                  </a:rPr>
                  <a:t>p</a:t>
                </a:r>
                <a:r>
                  <a:rPr lang="pt-BR" sz="3600" dirty="0" smtClean="0">
                    <a:solidFill>
                      <a:schemeClr val="tx1"/>
                    </a:solidFill>
                  </a:rPr>
                  <a:t> ˅ </a:t>
                </a:r>
                <a:r>
                  <a:rPr lang="pt-BR" sz="3600" i="1" dirty="0" smtClean="0">
                    <a:solidFill>
                      <a:schemeClr val="tx1"/>
                    </a:solidFill>
                  </a:rPr>
                  <a:t>q</a:t>
                </a:r>
                <a:endParaRPr lang="pt-BR" sz="1400" dirty="0" smtClean="0"/>
              </a:p>
              <a:p>
                <a:pPr algn="just"/>
                <a:r>
                  <a:rPr lang="pt-BR" sz="1400" dirty="0" smtClean="0"/>
                  <a:t>Como temos duas proposições p e q, o úmero de linhas da nossa tabela será:</a:t>
                </a:r>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smtClean="0"/>
              </a:p>
              <a:p>
                <a:pPr algn="just"/>
                <a:r>
                  <a:rPr lang="pt-BR" sz="1400" dirty="0" smtClean="0"/>
                  <a:t>A primeira coluna terá 2 verdadeiros e 2 falsos (k =  1 </a:t>
                </a:r>
                <a:r>
                  <a:rPr lang="pt-BR" sz="1400" dirty="0" smtClean="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b="0" i="1" smtClean="0">
                            <a:latin typeface="Cambria Math" panose="02040503050406030204" pitchFamily="18" charset="0"/>
                          </a:rPr>
                          <m:t>−1</m:t>
                        </m:r>
                      </m:sup>
                    </m:sSup>
                    <m:r>
                      <a:rPr lang="pt-BR" sz="1400" b="0" i="1" smtClean="0">
                        <a:latin typeface="Cambria Math" panose="02040503050406030204" pitchFamily="18" charset="0"/>
                      </a:rPr>
                      <m:t>= </m:t>
                    </m:r>
                  </m:oMath>
                </a14:m>
                <a:r>
                  <a:rPr lang="pt-BR" sz="1400" dirty="0" smtClean="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1</m:t>
                        </m:r>
                      </m:sup>
                    </m:sSup>
                    <m:r>
                      <a:rPr lang="pt-BR" sz="1400" b="0" i="1" smtClean="0">
                        <a:latin typeface="Cambria Math" panose="02040503050406030204" pitchFamily="18" charset="0"/>
                      </a:rPr>
                      <m:t>=2)</m:t>
                    </m:r>
                  </m:oMath>
                </a14:m>
                <a:endParaRPr lang="pt-BR" sz="1400" b="0" dirty="0" smtClean="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r>
                  <a:rPr lang="pt-BR" sz="1400" dirty="0"/>
                  <a:t>A </a:t>
                </a:r>
                <a:r>
                  <a:rPr lang="pt-BR" sz="1400" dirty="0" smtClean="0"/>
                  <a:t>segunda coluna </a:t>
                </a:r>
                <a:r>
                  <a:rPr lang="pt-BR" sz="1400" dirty="0"/>
                  <a:t>terá </a:t>
                </a:r>
                <a:r>
                  <a:rPr lang="pt-BR" sz="1400" dirty="0" smtClean="0"/>
                  <a:t>1 </a:t>
                </a:r>
                <a:r>
                  <a:rPr lang="pt-BR" sz="1400" dirty="0"/>
                  <a:t>verdadeiros e </a:t>
                </a:r>
                <a:r>
                  <a:rPr lang="pt-BR" sz="1400" dirty="0" smtClean="0"/>
                  <a:t>1 </a:t>
                </a:r>
                <a:r>
                  <a:rPr lang="pt-BR" sz="1400" dirty="0"/>
                  <a:t>falsos (k =  </a:t>
                </a:r>
                <a:r>
                  <a:rPr lang="pt-BR" sz="1400" dirty="0" smtClean="0"/>
                  <a:t>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b="0" i="1" smtClean="0">
                            <a:latin typeface="Cambria Math" panose="02040503050406030204" pitchFamily="18" charset="0"/>
                          </a:rPr>
                          <m:t>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0</m:t>
                        </m:r>
                      </m:sup>
                    </m:sSup>
                    <m:r>
                      <a:rPr lang="pt-BR" sz="1400" i="1">
                        <a:latin typeface="Cambria Math" panose="02040503050406030204" pitchFamily="18" charset="0"/>
                      </a:rPr>
                      <m:t>=</m:t>
                    </m:r>
                    <m:r>
                      <a:rPr lang="pt-BR" sz="1400" b="0" i="1" smtClean="0">
                        <a:latin typeface="Cambria Math" panose="02040503050406030204" pitchFamily="18" charset="0"/>
                      </a:rPr>
                      <m:t>1</m:t>
                    </m:r>
                    <m:r>
                      <a:rPr lang="pt-BR" sz="1400" i="1">
                        <a:latin typeface="Cambria Math" panose="02040503050406030204" pitchFamily="18" charset="0"/>
                      </a:rPr>
                      <m:t>)</m:t>
                    </m:r>
                  </m:oMath>
                </a14:m>
                <a:endParaRPr lang="pt-BR" sz="1400" dirty="0"/>
              </a:p>
              <a:p>
                <a:pPr algn="just"/>
                <a:endParaRPr lang="pt-BR" sz="1400" dirty="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22653" y="2774433"/>
            <a:ext cx="1828026" cy="540059"/>
          </a:xfrm>
          <a:prstGeom prst="curvedConnector3">
            <a:avLst>
              <a:gd name="adj1" fmla="val 1309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11347" y="4958356"/>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566" y="4963806"/>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73" name="Conector em curva 72"/>
          <p:cNvCxnSpPr/>
          <p:nvPr/>
        </p:nvCxnSpPr>
        <p:spPr>
          <a:xfrm rot="10800000" flipV="1">
            <a:off x="764637" y="5296910"/>
            <a:ext cx="1080120" cy="285836"/>
          </a:xfrm>
          <a:prstGeom prst="curvedConnector3">
            <a:avLst>
              <a:gd name="adj1" fmla="val -139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ela 43"/>
          <p:cNvGraphicFramePr>
            <a:graphicFrameLocks noGrp="1"/>
          </p:cNvGraphicFramePr>
          <p:nvPr>
            <p:extLst>
              <p:ext uri="{D42A27DB-BD31-4B8C-83A1-F6EECF244321}">
                <p14:modId xmlns:p14="http://schemas.microsoft.com/office/powerpoint/2010/main" val="4031189769"/>
              </p:ext>
            </p:extLst>
          </p:nvPr>
        </p:nvGraphicFramePr>
        <p:xfrm>
          <a:off x="1126619" y="6753200"/>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Chave direita 44"/>
          <p:cNvSpPr/>
          <p:nvPr/>
        </p:nvSpPr>
        <p:spPr>
          <a:xfrm>
            <a:off x="5039491" y="6681192"/>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46" name="Conector reto 45"/>
          <p:cNvCxnSpPr/>
          <p:nvPr/>
        </p:nvCxnSpPr>
        <p:spPr>
          <a:xfrm>
            <a:off x="977027" y="6712226"/>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p:cNvCxnSpPr/>
          <p:nvPr/>
        </p:nvCxnSpPr>
        <p:spPr>
          <a:xfrm flipV="1">
            <a:off x="977027" y="6712226"/>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to 47"/>
          <p:cNvCxnSpPr/>
          <p:nvPr/>
        </p:nvCxnSpPr>
        <p:spPr>
          <a:xfrm flipV="1">
            <a:off x="3689115" y="6712226"/>
            <a:ext cx="0" cy="360040"/>
          </a:xfrm>
          <a:prstGeom prst="line">
            <a:avLst/>
          </a:prstGeom>
        </p:spPr>
        <p:style>
          <a:lnRef idx="3">
            <a:schemeClr val="dk1"/>
          </a:lnRef>
          <a:fillRef idx="0">
            <a:schemeClr val="dk1"/>
          </a:fillRef>
          <a:effectRef idx="2">
            <a:schemeClr val="dk1"/>
          </a:effectRef>
          <a:fontRef idx="minor">
            <a:schemeClr val="tx1"/>
          </a:fontRef>
        </p:style>
      </p:cxnSp>
      <p:sp>
        <p:nvSpPr>
          <p:cNvPr id="50" name="Retângulo 49"/>
          <p:cNvSpPr/>
          <p:nvPr/>
        </p:nvSpPr>
        <p:spPr>
          <a:xfrm>
            <a:off x="2465721" y="8505074"/>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51" name="Chave direita 50"/>
          <p:cNvSpPr/>
          <p:nvPr/>
        </p:nvSpPr>
        <p:spPr>
          <a:xfrm rot="5400000">
            <a:off x="3154538" y="7853462"/>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2" name="Retângulo 51"/>
          <p:cNvSpPr/>
          <p:nvPr/>
        </p:nvSpPr>
        <p:spPr>
          <a:xfrm>
            <a:off x="1077940" y="8510524"/>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53" name="Chave direita 52"/>
          <p:cNvSpPr/>
          <p:nvPr/>
        </p:nvSpPr>
        <p:spPr>
          <a:xfrm rot="5400000">
            <a:off x="1758562" y="78457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54" name="Conector em curva 53"/>
          <p:cNvCxnSpPr/>
          <p:nvPr/>
        </p:nvCxnSpPr>
        <p:spPr>
          <a:xfrm rot="10800000">
            <a:off x="3885173" y="8659972"/>
            <a:ext cx="2094587" cy="389964"/>
          </a:xfrm>
          <a:prstGeom prst="curvedConnector3">
            <a:avLst>
              <a:gd name="adj1" fmla="val -35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a:off x="977027" y="7072266"/>
            <a:ext cx="2712088" cy="0"/>
          </a:xfrm>
          <a:prstGeom prst="line">
            <a:avLst/>
          </a:prstGeom>
        </p:spPr>
        <p:style>
          <a:lnRef idx="3">
            <a:schemeClr val="dk1"/>
          </a:lnRef>
          <a:fillRef idx="0">
            <a:schemeClr val="dk1"/>
          </a:fillRef>
          <a:effectRef idx="2">
            <a:schemeClr val="dk1"/>
          </a:effectRef>
          <a:fontRef idx="minor">
            <a:schemeClr val="tx1"/>
          </a:fontRef>
        </p:style>
      </p:cxnSp>
      <p:grpSp>
        <p:nvGrpSpPr>
          <p:cNvPr id="49" name="Grupo 48"/>
          <p:cNvGrpSpPr/>
          <p:nvPr/>
        </p:nvGrpSpPr>
        <p:grpSpPr>
          <a:xfrm>
            <a:off x="303101" y="1051243"/>
            <a:ext cx="2909875" cy="380115"/>
            <a:chOff x="345069" y="7031145"/>
            <a:chExt cx="3011924" cy="560962"/>
          </a:xfrm>
        </p:grpSpPr>
        <p:sp>
          <p:nvSpPr>
            <p:cNvPr id="56" name="Retângulo de cantos arredondados 55"/>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58" name="Retângulo de cantos arredondados 57"/>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59" name="Imagem 58"/>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347398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xmlns:a14="http://schemas.microsoft.com/office/drawing/2010/main">
        <mc:Choice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Finalizando o preenchimento da tabela verdade de duas proposições da conjunção </a:t>
                </a:r>
                <a:r>
                  <a:rPr lang="pt-BR" sz="1400" i="1" dirty="0" smtClean="0">
                    <a:solidFill>
                      <a:schemeClr val="tx1"/>
                    </a:solidFill>
                  </a:rPr>
                  <a:t>p</a:t>
                </a:r>
                <a:r>
                  <a:rPr lang="pt-BR" sz="1400" dirty="0">
                    <a:solidFill>
                      <a:schemeClr val="tx1"/>
                    </a:solidFill>
                  </a:rPr>
                  <a:t> ˅ </a:t>
                </a:r>
                <a:r>
                  <a:rPr lang="pt-BR" sz="1400" i="1" dirty="0" smtClean="0">
                    <a:solidFill>
                      <a:schemeClr val="tx1"/>
                    </a:solidFill>
                  </a:rPr>
                  <a:t>q.</a:t>
                </a:r>
              </a:p>
              <a:p>
                <a:pPr algn="just"/>
                <a:endParaRPr lang="pt-BR" sz="800" dirty="0"/>
              </a:p>
              <a:p>
                <a:pPr algn="just"/>
                <a:endParaRPr lang="pt-BR" sz="1400" dirty="0" smtClean="0"/>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b="0" dirty="0" smtClean="0"/>
              </a:p>
              <a:p>
                <a:pPr algn="just"/>
                <a:endParaRPr lang="pt-BR" sz="1400" dirty="0" smtClean="0"/>
              </a:p>
              <a:p>
                <a:pPr algn="just"/>
                <a:r>
                  <a:rPr lang="pt-BR" sz="1400" dirty="0"/>
                  <a:t>A primeira coluna terá 2 verdadeiros e 2 falsos (k =  1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2−1</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1</m:t>
                        </m:r>
                      </m:sup>
                    </m:sSup>
                    <m:r>
                      <a:rPr lang="pt-BR" sz="1400" i="1">
                        <a:latin typeface="Cambria Math" panose="02040503050406030204" pitchFamily="18" charset="0"/>
                      </a:rPr>
                      <m:t>=2)</m:t>
                    </m:r>
                  </m:oMath>
                </a14:m>
                <a:endParaRPr lang="pt-BR" sz="1400" dirty="0"/>
              </a:p>
              <a:p>
                <a:pPr algn="just"/>
                <a:endParaRPr lang="pt-BR" sz="1400" dirty="0" smtClean="0"/>
              </a:p>
              <a:p>
                <a:pPr algn="just"/>
                <a:endParaRPr lang="pt-BR" sz="1400" dirty="0"/>
              </a:p>
              <a:p>
                <a:pPr algn="just"/>
                <a:r>
                  <a:rPr lang="pt-BR" sz="1400" dirty="0"/>
                  <a:t>A segunda coluna terá 1 verdadeiros e 1 falsos (k =  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0</m:t>
                        </m:r>
                      </m:sup>
                    </m:sSup>
                    <m:r>
                      <a:rPr lang="pt-BR" sz="1400" i="1">
                        <a:latin typeface="Cambria Math" panose="02040503050406030204" pitchFamily="18" charset="0"/>
                      </a:rPr>
                      <m:t>=1)</m:t>
                    </m:r>
                  </m:oMath>
                </a14:m>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mc:Choice>
        <mc:Fallback xmlns="">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06054" y="2592285"/>
            <a:ext cx="1830283" cy="665748"/>
          </a:xfrm>
          <a:prstGeom prst="curvedConnector3">
            <a:avLst>
              <a:gd name="adj1" fmla="val 12969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32407" y="4958357"/>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081448" y="4943977"/>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60" name="Conector em curva 59"/>
          <p:cNvCxnSpPr/>
          <p:nvPr/>
        </p:nvCxnSpPr>
        <p:spPr>
          <a:xfrm rot="10800000">
            <a:off x="3983366" y="5127634"/>
            <a:ext cx="1957262" cy="1265527"/>
          </a:xfrm>
          <a:prstGeom prst="curvedConnector3">
            <a:avLst>
              <a:gd name="adj1" fmla="val -1729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1" name="Conector em curva 60"/>
          <p:cNvCxnSpPr/>
          <p:nvPr/>
        </p:nvCxnSpPr>
        <p:spPr>
          <a:xfrm rot="5400000" flipH="1" flipV="1">
            <a:off x="690377" y="5187040"/>
            <a:ext cx="528112" cy="443781"/>
          </a:xfrm>
          <a:prstGeom prst="curvedConnector3">
            <a:avLst>
              <a:gd name="adj1" fmla="val 99470"/>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44" name="Grupo 43"/>
          <p:cNvGrpSpPr/>
          <p:nvPr/>
        </p:nvGrpSpPr>
        <p:grpSpPr>
          <a:xfrm>
            <a:off x="303101" y="1051243"/>
            <a:ext cx="2909875" cy="380115"/>
            <a:chOff x="345069" y="7031145"/>
            <a:chExt cx="3011924" cy="560962"/>
          </a:xfrm>
        </p:grpSpPr>
        <p:sp>
          <p:nvSpPr>
            <p:cNvPr id="45" name="Retângulo de cantos arredondados 4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6" name="Retângulo de cantos arredondados 45"/>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7" name="Imagem 46"/>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337570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Vamos negar a seguinte proposição:</a:t>
            </a:r>
            <a:endParaRPr lang="pt-BR" sz="1400" dirty="0"/>
          </a:p>
          <a:p>
            <a:r>
              <a:rPr lang="pt-BR" sz="1600" b="1" dirty="0"/>
              <a:t>João não é </a:t>
            </a:r>
            <a:r>
              <a:rPr lang="pt-BR" sz="1600" b="1" dirty="0" smtClean="0"/>
              <a:t>médico.</a:t>
            </a:r>
          </a:p>
          <a:p>
            <a:endParaRPr lang="pt-BR" sz="1400" b="1" dirty="0"/>
          </a:p>
          <a:p>
            <a:r>
              <a:rPr lang="pt-BR" sz="1400" dirty="0" smtClean="0"/>
              <a:t>Perceba que a proposição já está negativa.</a:t>
            </a:r>
          </a:p>
          <a:p>
            <a:endParaRPr lang="pt-BR" sz="1400" dirty="0"/>
          </a:p>
          <a:p>
            <a:r>
              <a:rPr lang="pt-BR" sz="1400" dirty="0" smtClean="0"/>
              <a:t>Ao negarmos uma proposição P ela fica ~P.</a:t>
            </a:r>
          </a:p>
          <a:p>
            <a:endParaRPr lang="pt-BR" sz="1400" dirty="0"/>
          </a:p>
          <a:p>
            <a:r>
              <a:rPr lang="pt-BR" sz="1400" dirty="0" smtClean="0"/>
              <a:t>E ao negarmos uma proposição ~P ela fica P.</a:t>
            </a:r>
          </a:p>
          <a:p>
            <a:pPr fontAlgn="ctr"/>
            <a:endParaRPr lang="pt-BR" sz="1400" dirty="0" smtClean="0"/>
          </a:p>
          <a:p>
            <a:pPr fontAlgn="ctr"/>
            <a:r>
              <a:rPr lang="pt-BR" sz="1400" b="1" dirty="0"/>
              <a:t>Tabela Verdade - Negação de uma proposição</a:t>
            </a:r>
            <a:r>
              <a:rPr lang="pt-BR" sz="1400" b="1" dirty="0" smtClean="0"/>
              <a:t>.</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b="1" dirty="0"/>
              <a:t>Tabela Verdade - Negação de uma </a:t>
            </a:r>
            <a:r>
              <a:rPr lang="pt-BR" sz="1400" b="1" dirty="0" smtClean="0"/>
              <a:t>proposição já negada.</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dirty="0" smtClean="0"/>
              <a:t>Agora resolvendo o nosso exemplo fica:</a:t>
            </a:r>
          </a:p>
          <a:p>
            <a:pPr fontAlgn="ctr"/>
            <a:r>
              <a:rPr lang="pt-BR" sz="1600" b="1" dirty="0" smtClean="0"/>
              <a:t>João é médico.</a:t>
            </a:r>
          </a:p>
          <a:p>
            <a:pPr fontAlgn="ctr"/>
            <a:endParaRPr lang="pt-BR" sz="1400" b="1" dirty="0" smtClean="0"/>
          </a:p>
          <a:p>
            <a:pPr fontAlgn="ctr"/>
            <a:endParaRPr lang="pt-BR" sz="1400" b="1" dirty="0"/>
          </a:p>
          <a:p>
            <a:pPr fontAlgn="ctr"/>
            <a:endParaRPr lang="pt-BR" sz="1400" dirty="0"/>
          </a:p>
          <a:p>
            <a:endParaRPr lang="pt-BR" sz="1400" dirty="0" smtClean="0"/>
          </a:p>
          <a:p>
            <a:endParaRPr lang="pt-BR" sz="1400" dirty="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Negação(~)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3" name="Tabela 32"/>
          <p:cNvGraphicFramePr>
            <a:graphicFrameLocks noGrp="1"/>
          </p:cNvGraphicFramePr>
          <p:nvPr>
            <p:extLst>
              <p:ext uri="{D42A27DB-BD31-4B8C-83A1-F6EECF244321}">
                <p14:modId xmlns:p14="http://schemas.microsoft.com/office/powerpoint/2010/main" val="525870786"/>
              </p:ext>
            </p:extLst>
          </p:nvPr>
        </p:nvGraphicFramePr>
        <p:xfrm>
          <a:off x="2378720" y="4016896"/>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ela 33"/>
          <p:cNvGraphicFramePr>
            <a:graphicFrameLocks noGrp="1"/>
          </p:cNvGraphicFramePr>
          <p:nvPr>
            <p:extLst>
              <p:ext uri="{D42A27DB-BD31-4B8C-83A1-F6EECF244321}">
                <p14:modId xmlns:p14="http://schemas.microsoft.com/office/powerpoint/2010/main" val="2309726249"/>
              </p:ext>
            </p:extLst>
          </p:nvPr>
        </p:nvGraphicFramePr>
        <p:xfrm>
          <a:off x="2492896" y="5961112"/>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5" name="Grupo 24"/>
          <p:cNvGrpSpPr/>
          <p:nvPr/>
        </p:nvGrpSpPr>
        <p:grpSpPr>
          <a:xfrm>
            <a:off x="303101" y="1051243"/>
            <a:ext cx="2909875" cy="380115"/>
            <a:chOff x="345069" y="7031145"/>
            <a:chExt cx="3011924" cy="560962"/>
          </a:xfrm>
        </p:grpSpPr>
        <p:sp>
          <p:nvSpPr>
            <p:cNvPr id="36" name="Retângulo de cantos arredondados 35"/>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2" name="Retângulo de cantos arredondados 4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43" name="Imagem 42"/>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938898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disjunção (p </a:t>
            </a:r>
            <a:r>
              <a:rPr lang="pt-BR" sz="1600" b="1"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a:t>
            </a:r>
            <a:r>
              <a:rPr lang="pt-BR" sz="1600" b="1" dirty="0" smtClean="0"/>
              <a:t>q):</a:t>
            </a:r>
            <a:endParaRPr lang="pt-BR" sz="1600" dirty="0"/>
          </a:p>
          <a:p>
            <a:pPr fontAlgn="ctr"/>
            <a:r>
              <a:rPr lang="pt-BR" sz="1400" dirty="0" smtClean="0"/>
              <a:t>1º </a:t>
            </a:r>
            <a:r>
              <a:rPr lang="pt-BR" sz="1400" dirty="0"/>
              <a:t>- Negaremos a primeira parte </a:t>
            </a:r>
            <a:r>
              <a:rPr lang="pt-BR" sz="1600" b="1" dirty="0"/>
              <a:t>(~p</a:t>
            </a:r>
            <a:r>
              <a:rPr lang="pt-BR" sz="1600" b="1" dirty="0" smtClean="0"/>
              <a:t>);</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smtClean="0"/>
              <a:t>ou</a:t>
            </a:r>
            <a:r>
              <a:rPr lang="pt-BR" sz="1400" dirty="0" smtClean="0"/>
              <a:t> </a:t>
            </a:r>
            <a:r>
              <a:rPr lang="pt-BR" sz="1400" dirty="0"/>
              <a:t>por </a:t>
            </a:r>
            <a:r>
              <a:rPr lang="pt-BR" sz="1600" b="1" dirty="0" smtClean="0"/>
              <a:t>e</a:t>
            </a:r>
            <a:r>
              <a:rPr lang="pt-BR" sz="1400" dirty="0" smtClean="0"/>
              <a:t>.</a:t>
            </a:r>
            <a:endParaRPr lang="pt-BR" sz="1400" dirty="0"/>
          </a:p>
          <a:p>
            <a:pPr fontAlgn="ctr"/>
            <a:endParaRPr lang="pt-BR" sz="1400" dirty="0"/>
          </a:p>
          <a:p>
            <a:pPr fontAlgn="ctr"/>
            <a:r>
              <a:rPr lang="pt-BR" sz="1400" dirty="0"/>
              <a:t>Exemplo: </a:t>
            </a:r>
            <a:endParaRPr lang="pt-BR" sz="1400" dirty="0" smtClean="0"/>
          </a:p>
          <a:p>
            <a:pPr fontAlgn="ctr"/>
            <a:r>
              <a:rPr lang="pt-BR" sz="1600" b="1" dirty="0"/>
              <a:t>“Não é verdade que Pedro é dentista ou Paulo é engenheiro”.</a:t>
            </a:r>
            <a:r>
              <a:rPr lang="pt-BR" sz="1400" dirty="0" smtClean="0"/>
              <a:t> </a:t>
            </a:r>
            <a:endParaRPr lang="pt-BR" sz="1400" dirty="0"/>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a:t>
            </a:r>
            <a:r>
              <a:rPr lang="pt-BR" sz="1400" dirty="0" smtClean="0"/>
              <a:t>Nega-se </a:t>
            </a:r>
            <a:r>
              <a:rPr lang="pt-BR" sz="1400" dirty="0"/>
              <a:t>a primeira parte (~p) = </a:t>
            </a:r>
            <a:r>
              <a:rPr lang="pt-BR" sz="1400" dirty="0" smtClean="0"/>
              <a:t>Pedro </a:t>
            </a:r>
            <a:r>
              <a:rPr lang="pt-BR" b="1" dirty="0"/>
              <a:t>não</a:t>
            </a:r>
            <a:r>
              <a:rPr lang="pt-BR" sz="1400" dirty="0"/>
              <a:t> é </a:t>
            </a:r>
            <a:r>
              <a:rPr lang="pt-BR" sz="1400" dirty="0" smtClean="0"/>
              <a:t>dentista;</a:t>
            </a:r>
            <a:endParaRPr lang="pt-BR" sz="1400" dirty="0"/>
          </a:p>
          <a:p>
            <a:pPr fontAlgn="ctr"/>
            <a:r>
              <a:rPr lang="pt-BR" sz="1400" dirty="0"/>
              <a:t>2º - </a:t>
            </a:r>
            <a:r>
              <a:rPr lang="pt-BR" sz="1400" dirty="0" smtClean="0"/>
              <a:t>Nega-se </a:t>
            </a:r>
            <a:r>
              <a:rPr lang="pt-BR" sz="1400" dirty="0"/>
              <a:t>a segunda parte (~q) = </a:t>
            </a:r>
            <a:r>
              <a:rPr lang="pt-BR" sz="1400" dirty="0" smtClean="0"/>
              <a:t>Paulo </a:t>
            </a:r>
            <a:r>
              <a:rPr lang="pt-BR" b="1" dirty="0"/>
              <a:t>não</a:t>
            </a:r>
            <a:r>
              <a:rPr lang="pt-BR" sz="1400" dirty="0"/>
              <a:t> é </a:t>
            </a:r>
            <a:r>
              <a:rPr lang="pt-BR" sz="1400" dirty="0" smtClean="0"/>
              <a:t>engenheiro;</a:t>
            </a:r>
            <a:endParaRPr lang="pt-BR" sz="1400" dirty="0"/>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smtClean="0"/>
              <a:t>PEDRO </a:t>
            </a:r>
            <a:r>
              <a:rPr lang="pt-BR" sz="1600" b="1" dirty="0"/>
              <a:t>NÃO</a:t>
            </a:r>
            <a:r>
              <a:rPr lang="pt-BR" sz="1400" dirty="0"/>
              <a:t> É </a:t>
            </a:r>
            <a:r>
              <a:rPr lang="pt-BR" sz="1400" dirty="0" smtClean="0"/>
              <a:t>DENTISTA </a:t>
            </a:r>
            <a:r>
              <a:rPr lang="pt-BR" sz="1600" b="1" dirty="0" smtClean="0"/>
              <a:t>E</a:t>
            </a:r>
            <a:r>
              <a:rPr lang="pt-BR" sz="1400" dirty="0" smtClean="0"/>
              <a:t> PAULO </a:t>
            </a:r>
            <a:r>
              <a:rPr lang="pt-BR" sz="1600" b="1" dirty="0"/>
              <a:t>NÃO</a:t>
            </a:r>
            <a:r>
              <a:rPr lang="pt-BR" sz="1400" dirty="0"/>
              <a:t> É </a:t>
            </a:r>
            <a:r>
              <a:rPr lang="pt-BR" sz="1400" dirty="0" smtClean="0"/>
              <a:t>ENGENHEIRO.</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a:t>
            </a:r>
            <a:r>
              <a:rPr lang="pt-BR" sz="1600" b="1" dirty="0" smtClean="0"/>
              <a:t>q) </a:t>
            </a:r>
            <a:r>
              <a:rPr lang="pt-BR" sz="1600" b="1" dirty="0" smtClean="0">
                <a:sym typeface="Wingdings" panose="05000000000000000000" pitchFamily="2" charset="2"/>
              </a:rPr>
              <a:t> </a:t>
            </a:r>
            <a:r>
              <a:rPr lang="pt-BR" sz="1400" dirty="0"/>
              <a:t>“Não é verdade que Pedro é dentista ou Paulo é engenheiro”.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PEDRO </a:t>
            </a:r>
            <a:r>
              <a:rPr lang="pt-BR" sz="1600" b="1" dirty="0"/>
              <a:t>NÃO</a:t>
            </a:r>
            <a:r>
              <a:rPr lang="pt-BR" sz="1400" dirty="0"/>
              <a:t> É DENTISTA </a:t>
            </a:r>
            <a:r>
              <a:rPr lang="pt-BR" sz="1600" b="1" dirty="0"/>
              <a:t>E</a:t>
            </a:r>
            <a:r>
              <a:rPr lang="pt-BR" sz="1400" dirty="0"/>
              <a:t> PAULO </a:t>
            </a:r>
            <a:r>
              <a:rPr lang="pt-BR" sz="1600" b="1" dirty="0"/>
              <a:t>NÃO</a:t>
            </a:r>
            <a:r>
              <a:rPr lang="pt-BR" sz="1400" dirty="0"/>
              <a:t> É ENGENHEIRO.</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Disjunção(</a:t>
              </a:r>
              <a:r>
                <a:rPr lang="pt-BR" b="1"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002518203"/>
              </p:ext>
            </p:extLst>
          </p:nvPr>
        </p:nvGraphicFramePr>
        <p:xfrm>
          <a:off x="1196752" y="7617296"/>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381385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a:t>conjunção (p ^</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q</a:t>
            </a:r>
            <a:r>
              <a:rPr lang="pt-BR" sz="1600" b="1" dirty="0" smtClean="0"/>
              <a:t>):</a:t>
            </a:r>
            <a:endParaRPr lang="pt-BR" sz="1600" dirty="0"/>
          </a:p>
          <a:p>
            <a:pPr fontAlgn="ctr"/>
            <a:r>
              <a:rPr lang="pt-BR" sz="1400" dirty="0" smtClean="0"/>
              <a:t>1º - Negaremos </a:t>
            </a:r>
            <a:r>
              <a:rPr lang="pt-BR" sz="1400" dirty="0"/>
              <a:t>a primeira parte </a:t>
            </a:r>
            <a:r>
              <a:rPr lang="pt-BR" sz="1600" b="1" dirty="0"/>
              <a:t>(~p);</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a:t>e </a:t>
            </a:r>
            <a:r>
              <a:rPr lang="pt-BR" sz="1400" dirty="0"/>
              <a:t>por </a:t>
            </a:r>
            <a:r>
              <a:rPr lang="pt-BR" sz="1600" b="1" dirty="0"/>
              <a:t>ou</a:t>
            </a:r>
            <a:r>
              <a:rPr lang="pt-BR" sz="1400" dirty="0"/>
              <a:t>.</a:t>
            </a:r>
          </a:p>
          <a:p>
            <a:pPr fontAlgn="ctr"/>
            <a:endParaRPr lang="pt-BR" sz="1400" dirty="0"/>
          </a:p>
          <a:p>
            <a:pPr fontAlgn="ctr"/>
            <a:r>
              <a:rPr lang="pt-BR" sz="1400" dirty="0"/>
              <a:t>Exemplo: </a:t>
            </a:r>
            <a:endParaRPr lang="pt-BR" sz="1400" dirty="0" smtClean="0"/>
          </a:p>
          <a:p>
            <a:pPr fontAlgn="ctr"/>
            <a:r>
              <a:rPr lang="pt-BR" sz="1600" b="1" dirty="0" smtClean="0"/>
              <a:t>“</a:t>
            </a:r>
            <a:r>
              <a:rPr lang="pt-BR" sz="1600" b="1" dirty="0"/>
              <a:t>Não é verdade que João é médico e Pedro é dentista</a:t>
            </a:r>
            <a:r>
              <a:rPr lang="pt-BR" sz="1600" b="1" dirty="0" smtClean="0"/>
              <a:t>”.</a:t>
            </a:r>
            <a:r>
              <a:rPr lang="pt-BR" sz="1400" dirty="0" smtClean="0"/>
              <a:t> </a:t>
            </a:r>
            <a:endParaRPr lang="pt-BR" sz="1400" dirty="0"/>
          </a:p>
          <a:p>
            <a:pPr fontAlgn="ctr"/>
            <a:endParaRPr lang="pt-BR" sz="1400" dirty="0" smtClean="0"/>
          </a:p>
          <a:p>
            <a:pPr fontAlgn="ctr"/>
            <a:r>
              <a:rPr lang="pt-BR" sz="1600" dirty="0" smtClean="0"/>
              <a:t>Solução, aplicando os passos para a negação de uma conjunção:</a:t>
            </a:r>
            <a:endParaRPr lang="pt-BR" sz="1600" dirty="0"/>
          </a:p>
          <a:p>
            <a:pPr fontAlgn="ctr"/>
            <a:r>
              <a:rPr lang="pt-BR" sz="1400" dirty="0"/>
              <a:t>1º - </a:t>
            </a:r>
            <a:r>
              <a:rPr lang="pt-BR" sz="1400" dirty="0" smtClean="0"/>
              <a:t>Nega-se </a:t>
            </a:r>
            <a:r>
              <a:rPr lang="pt-BR" sz="1400" dirty="0"/>
              <a:t>a primeira parte (~p) = João </a:t>
            </a:r>
            <a:r>
              <a:rPr lang="pt-BR" b="1" dirty="0"/>
              <a:t>não</a:t>
            </a:r>
            <a:r>
              <a:rPr lang="pt-BR" sz="1400" dirty="0"/>
              <a:t> é médico;</a:t>
            </a:r>
          </a:p>
          <a:p>
            <a:pPr fontAlgn="ctr"/>
            <a:r>
              <a:rPr lang="pt-BR" sz="1400" dirty="0"/>
              <a:t>2º - </a:t>
            </a:r>
            <a:r>
              <a:rPr lang="pt-BR" sz="1400" dirty="0" smtClean="0"/>
              <a:t>Nega-se </a:t>
            </a:r>
            <a:r>
              <a:rPr lang="pt-BR" sz="1400" dirty="0"/>
              <a:t>a segunda parte (~q) = Pedro </a:t>
            </a:r>
            <a:r>
              <a:rPr lang="pt-BR" b="1" dirty="0"/>
              <a:t>não</a:t>
            </a:r>
            <a:r>
              <a:rPr lang="pt-BR" sz="1400" dirty="0"/>
              <a:t> é dentista;</a:t>
            </a:r>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a:t>JOÃO </a:t>
            </a:r>
            <a:r>
              <a:rPr lang="pt-BR" sz="1600" b="1" dirty="0"/>
              <a:t>NÃO</a:t>
            </a:r>
            <a:r>
              <a:rPr lang="pt-BR" sz="1400" dirty="0"/>
              <a:t> É MÉDICO </a:t>
            </a:r>
            <a:r>
              <a:rPr lang="pt-BR" sz="1600" b="1" dirty="0"/>
              <a:t>OU</a:t>
            </a:r>
            <a:r>
              <a:rPr lang="pt-BR" sz="1400" dirty="0"/>
              <a:t> PEDRO </a:t>
            </a:r>
            <a:r>
              <a:rPr lang="pt-BR" sz="1600" b="1" dirty="0"/>
              <a:t>NÃO</a:t>
            </a:r>
            <a:r>
              <a:rPr lang="pt-BR" sz="1400" dirty="0"/>
              <a:t> É DENTISTA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q</a:t>
            </a:r>
            <a:r>
              <a:rPr lang="pt-BR" sz="1600" b="1" dirty="0" smtClean="0"/>
              <a:t>) </a:t>
            </a:r>
            <a:r>
              <a:rPr lang="pt-BR" sz="1600" b="1" dirty="0" smtClean="0">
                <a:sym typeface="Wingdings" panose="05000000000000000000" pitchFamily="2" charset="2"/>
              </a:rPr>
              <a:t> </a:t>
            </a:r>
            <a:r>
              <a:rPr lang="pt-BR" sz="1400" dirty="0"/>
              <a:t>“</a:t>
            </a:r>
            <a:r>
              <a:rPr lang="pt-BR" sz="1600" b="1" dirty="0"/>
              <a:t>Não é verdade que </a:t>
            </a:r>
            <a:r>
              <a:rPr lang="pt-BR" sz="1400" dirty="0"/>
              <a:t>João é médico </a:t>
            </a:r>
            <a:r>
              <a:rPr lang="pt-BR" sz="1600" b="1" dirty="0"/>
              <a:t>e</a:t>
            </a:r>
            <a:r>
              <a:rPr lang="pt-BR" sz="1400" dirty="0"/>
              <a:t> Pedro é dentista”.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JOÃO </a:t>
            </a:r>
            <a:r>
              <a:rPr lang="pt-BR" sz="1400" b="1" dirty="0"/>
              <a:t>NÃO</a:t>
            </a:r>
            <a:r>
              <a:rPr lang="pt-BR" sz="1400" dirty="0"/>
              <a:t> É MÉDICO </a:t>
            </a:r>
            <a:r>
              <a:rPr lang="pt-BR" sz="1400" b="1" dirty="0"/>
              <a:t>OU</a:t>
            </a:r>
            <a:r>
              <a:rPr lang="pt-BR" sz="1400" dirty="0"/>
              <a:t> PEDRO </a:t>
            </a:r>
            <a:r>
              <a:rPr lang="pt-BR" sz="1400" b="1" dirty="0"/>
              <a:t>NÃO</a:t>
            </a:r>
            <a:r>
              <a:rPr lang="pt-BR" sz="1400" dirty="0"/>
              <a:t> É DENTISTA.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a:t>
              </a:r>
              <a:r>
                <a:rPr lang="pt-BR" dirty="0"/>
                <a:t>C</a:t>
              </a:r>
              <a:r>
                <a:rPr lang="pt-BR" dirty="0" smtClean="0"/>
                <a:t>onjunção(^)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2358878342"/>
              </p:ext>
            </p:extLst>
          </p:nvPr>
        </p:nvGraphicFramePr>
        <p:xfrm>
          <a:off x="1106977" y="732926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69406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8"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Mantém-se a primeira parte </a:t>
            </a:r>
            <a:r>
              <a:rPr lang="pt-BR" sz="1600" b="1" dirty="0"/>
              <a:t>(p); </a:t>
            </a:r>
            <a:r>
              <a:rPr lang="pt-BR" sz="1400" dirty="0" smtClean="0"/>
              <a:t>E</a:t>
            </a:r>
          </a:p>
          <a:p>
            <a:pPr fontAlgn="ctr"/>
            <a:r>
              <a:rPr lang="pt-BR" sz="1400" dirty="0" smtClean="0"/>
              <a:t>2º </a:t>
            </a:r>
            <a:r>
              <a:rPr lang="pt-BR" sz="1400" dirty="0"/>
              <a:t>- Nega-se a segunda parte </a:t>
            </a:r>
            <a:r>
              <a:rPr lang="pt-BR" sz="1600" b="1" dirty="0"/>
              <a:t>(~q</a:t>
            </a:r>
            <a:r>
              <a:rPr lang="pt-BR" sz="1600" b="1" dirty="0" smtClean="0"/>
              <a:t>)</a:t>
            </a:r>
            <a:r>
              <a:rPr lang="pt-BR" sz="1400" dirty="0" smtClean="0"/>
              <a:t>.</a:t>
            </a:r>
          </a:p>
          <a:p>
            <a:pPr fontAlgn="ctr"/>
            <a:endParaRPr lang="pt-BR" sz="1400" dirty="0"/>
          </a:p>
          <a:p>
            <a:pPr fontAlgn="ctr"/>
            <a:r>
              <a:rPr lang="pt-BR" sz="1400" dirty="0"/>
              <a:t>Exemplo: </a:t>
            </a:r>
            <a:endParaRPr lang="pt-BR" sz="1400" dirty="0" smtClean="0"/>
          </a:p>
          <a:p>
            <a:pPr fontAlgn="ctr"/>
            <a:r>
              <a:rPr lang="pt-BR" sz="1600" b="1" dirty="0"/>
              <a:t>“se chover então levarei o guarda-chuva</a:t>
            </a:r>
            <a:r>
              <a:rPr lang="pt-BR" sz="1600" b="1" dirty="0" smtClean="0"/>
              <a:t>”.</a:t>
            </a:r>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Mantém-se a primeira parte </a:t>
            </a:r>
            <a:r>
              <a:rPr lang="pt-BR" sz="1600" b="1" dirty="0"/>
              <a:t>(p</a:t>
            </a:r>
            <a:r>
              <a:rPr lang="pt-BR" sz="1600" b="1" dirty="0" smtClean="0"/>
              <a:t>)  </a:t>
            </a:r>
            <a:r>
              <a:rPr lang="pt-BR" sz="1400" dirty="0"/>
              <a:t>= Chove</a:t>
            </a:r>
            <a:r>
              <a:rPr lang="pt-BR" sz="1400" dirty="0" smtClean="0"/>
              <a:t>;</a:t>
            </a:r>
            <a:endParaRPr lang="pt-BR" sz="1400" dirty="0"/>
          </a:p>
          <a:p>
            <a:pPr fontAlgn="ctr"/>
            <a:r>
              <a:rPr lang="pt-BR" sz="1400" dirty="0"/>
              <a:t>2º - Nega-se a segunda parte </a:t>
            </a:r>
            <a:r>
              <a:rPr lang="pt-BR" sz="1600" b="1" dirty="0"/>
              <a:t>(~q</a:t>
            </a:r>
            <a:r>
              <a:rPr lang="pt-BR" sz="1600" b="1" dirty="0" smtClean="0"/>
              <a:t>)</a:t>
            </a:r>
            <a:r>
              <a:rPr lang="pt-BR" sz="1400" dirty="0"/>
              <a:t> = Não levo o guarda-chuva</a:t>
            </a:r>
            <a:r>
              <a:rPr lang="pt-BR" sz="1400" dirty="0" smtClean="0"/>
              <a:t>;</a:t>
            </a:r>
          </a:p>
          <a:p>
            <a:pPr fontAlgn="ctr"/>
            <a:endParaRPr lang="pt-BR" sz="1400" dirty="0"/>
          </a:p>
          <a:p>
            <a:pPr fontAlgn="ctr"/>
            <a:r>
              <a:rPr lang="pt-BR" sz="1400" dirty="0"/>
              <a:t>CHOVE E NÃO LEVO O GUARDA-CHUVA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CHOVE E </a:t>
            </a:r>
            <a:r>
              <a:rPr lang="pt-BR" sz="1600" b="1" dirty="0"/>
              <a:t>NÃO</a:t>
            </a:r>
            <a:r>
              <a:rPr lang="pt-BR" sz="1400" dirty="0"/>
              <a:t> LEVO O GUARDA-CHUVA.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571069535"/>
              </p:ext>
            </p:extLst>
          </p:nvPr>
        </p:nvGraphicFramePr>
        <p:xfrm>
          <a:off x="1340768" y="696922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66605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600" b="1" dirty="0" smtClean="0"/>
              <a:t>(</a:t>
            </a:r>
            <a:r>
              <a:rPr lang="pt-BR" sz="1600" b="1" dirty="0"/>
              <a:t>p </a:t>
            </a:r>
            <a:r>
              <a:rPr lang="pt-BR" sz="1600" dirty="0"/>
              <a:t>⇒</a:t>
            </a:r>
            <a:r>
              <a:rPr lang="pt-BR" sz="1600" b="1" dirty="0"/>
              <a:t> q</a:t>
            </a:r>
            <a:r>
              <a:rPr lang="pt-BR" sz="1600" b="1" dirty="0" smtClean="0"/>
              <a:t>) = ~q </a:t>
            </a:r>
            <a:r>
              <a:rPr lang="pt-BR" sz="1600" dirty="0"/>
              <a:t>⇒</a:t>
            </a:r>
            <a:r>
              <a:rPr lang="pt-BR" sz="1600" b="1" dirty="0" smtClean="0"/>
              <a:t> ~p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05092507"/>
              </p:ext>
            </p:extLst>
          </p:nvPr>
        </p:nvGraphicFramePr>
        <p:xfrm>
          <a:off x="1205636" y="2751783"/>
          <a:ext cx="4515015" cy="1676400"/>
        </p:xfrm>
        <a:graphic>
          <a:graphicData uri="http://schemas.openxmlformats.org/drawingml/2006/table">
            <a:tbl>
              <a:tblPr firstRow="1" bandRow="1">
                <a:tableStyleId>{2A488322-F2BA-4B5B-9748-0D474271808F}</a:tableStyleId>
              </a:tblPr>
              <a:tblGrid>
                <a:gridCol w="447667"/>
                <a:gridCol w="403457"/>
                <a:gridCol w="724168"/>
                <a:gridCol w="504056"/>
                <a:gridCol w="648072"/>
                <a:gridCol w="1787595"/>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bg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~q</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564712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b="1" dirty="0" smtClean="0"/>
              <a:t>Modo 1: Transformar em duas condicionais.</a:t>
            </a:r>
          </a:p>
          <a:p>
            <a:pPr fontAlgn="ctr"/>
            <a:r>
              <a:rPr lang="pt-BR" sz="1400" dirty="0" smtClean="0"/>
              <a:t>Para </a:t>
            </a:r>
            <a:r>
              <a:rPr lang="pt-BR" sz="1400" dirty="0"/>
              <a:t>negar uma proposição no formato de </a:t>
            </a:r>
            <a:r>
              <a:rPr lang="pt-BR" sz="1600" b="1" dirty="0" smtClean="0"/>
              <a:t>bicondicional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bicondicional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a:t>
            </a:r>
            <a:r>
              <a:rPr lang="pt-BR" sz="1400" dirty="0" smtClean="0"/>
              <a:t>Transformar a primeira </a:t>
            </a:r>
            <a:r>
              <a:rPr lang="pt-BR" sz="1400" dirty="0"/>
              <a:t>parte </a:t>
            </a:r>
            <a:r>
              <a:rPr lang="pt-BR" sz="1400" dirty="0" smtClean="0"/>
              <a:t>em uma condicional </a:t>
            </a:r>
            <a:r>
              <a:rPr lang="pt-BR" sz="1600" b="1" dirty="0" smtClean="0"/>
              <a:t>(p</a:t>
            </a:r>
            <a:r>
              <a:rPr lang="pt-BR" sz="1600" dirty="0"/>
              <a:t> </a:t>
            </a:r>
            <a:r>
              <a:rPr lang="pt-BR" sz="1600" dirty="0" smtClean="0"/>
              <a:t>⇒</a:t>
            </a:r>
            <a:r>
              <a:rPr lang="pt-BR" sz="1600" b="1" dirty="0"/>
              <a:t> q</a:t>
            </a:r>
            <a:r>
              <a:rPr lang="pt-BR" sz="1600" b="1" dirty="0" smtClean="0"/>
              <a:t>); </a:t>
            </a:r>
            <a:r>
              <a:rPr lang="pt-BR" sz="1400" dirty="0" smtClean="0"/>
              <a:t>E</a:t>
            </a:r>
          </a:p>
          <a:p>
            <a:pPr fontAlgn="ctr"/>
            <a:r>
              <a:rPr lang="pt-BR" sz="1400" dirty="0" smtClean="0"/>
              <a:t>2º </a:t>
            </a:r>
            <a:r>
              <a:rPr lang="pt-BR" sz="1400" dirty="0"/>
              <a:t>- Transformar a </a:t>
            </a:r>
            <a:r>
              <a:rPr lang="pt-BR" sz="1400" dirty="0" smtClean="0"/>
              <a:t>segunda parte </a:t>
            </a:r>
            <a:r>
              <a:rPr lang="pt-BR" sz="1400" dirty="0"/>
              <a:t>em </a:t>
            </a:r>
            <a:r>
              <a:rPr lang="pt-BR" sz="1400" dirty="0" smtClean="0"/>
              <a:t>outra condicional, invertendo a ordem entre p e q da primeira </a:t>
            </a:r>
            <a:r>
              <a:rPr lang="pt-BR" sz="1600" b="1" dirty="0" smtClean="0"/>
              <a:t>(</a:t>
            </a:r>
            <a:r>
              <a:rPr lang="pt-BR" sz="1600" b="1" dirty="0"/>
              <a:t>q </a:t>
            </a:r>
            <a:r>
              <a:rPr lang="pt-BR" sz="1600" dirty="0" smtClean="0"/>
              <a:t>⇒</a:t>
            </a:r>
            <a:r>
              <a:rPr lang="pt-BR" sz="1600" b="1" dirty="0" smtClean="0"/>
              <a:t> </a:t>
            </a:r>
            <a:r>
              <a:rPr lang="pt-BR" sz="1600" b="1" dirty="0"/>
              <a:t>p</a:t>
            </a:r>
            <a:r>
              <a:rPr lang="pt-BR" sz="1600" b="1" dirty="0" smtClean="0"/>
              <a:t>);</a:t>
            </a:r>
          </a:p>
          <a:p>
            <a:pPr fontAlgn="ctr"/>
            <a:r>
              <a:rPr lang="pt-BR" sz="1400" dirty="0"/>
              <a:t>3º - </a:t>
            </a:r>
            <a:r>
              <a:rPr lang="pt-BR" sz="1400" dirty="0" smtClean="0"/>
              <a:t>Colocar no meio das duas condicionais uma conjunção(</a:t>
            </a:r>
            <a:r>
              <a:rPr lang="pt-BR" sz="1400" b="1" dirty="0" smtClean="0"/>
              <a:t>^</a:t>
            </a:r>
            <a:r>
              <a:rPr lang="pt-BR" sz="1400" dirty="0" smtClean="0"/>
              <a:t>).</a:t>
            </a:r>
            <a:endParaRPr lang="pt-BR" sz="1400" b="1" dirty="0" smtClean="0"/>
          </a:p>
          <a:p>
            <a:pPr fontAlgn="ctr"/>
            <a:endParaRPr lang="pt-BR" sz="1400" dirty="0"/>
          </a:p>
          <a:p>
            <a:pPr fontAlgn="ctr"/>
            <a:r>
              <a:rPr lang="pt-BR" sz="1400" dirty="0"/>
              <a:t>Exemplo: </a:t>
            </a:r>
            <a:endParaRPr lang="pt-BR" sz="1400" dirty="0" smtClean="0"/>
          </a:p>
          <a:p>
            <a:pPr fontAlgn="ctr"/>
            <a:r>
              <a:rPr lang="pt-BR" sz="1600" b="1" dirty="0"/>
              <a:t>“Aprendo se, e somente se, estudo</a:t>
            </a:r>
            <a:r>
              <a:rPr lang="pt-BR" sz="1600" b="1" dirty="0" smtClean="0"/>
              <a:t>”</a:t>
            </a:r>
            <a:endParaRPr lang="pt-BR" sz="1400" dirty="0" smtClean="0"/>
          </a:p>
          <a:p>
            <a:pPr fontAlgn="ctr"/>
            <a:r>
              <a:rPr lang="pt-BR" sz="1400" dirty="0" smtClean="0"/>
              <a:t>Solução, aplicando os passos para a negação de uma bicondicional:</a:t>
            </a:r>
            <a:endParaRPr lang="pt-BR" sz="1400" dirty="0"/>
          </a:p>
          <a:p>
            <a:pPr fontAlgn="ctr"/>
            <a:r>
              <a:rPr lang="pt-BR" sz="1400" dirty="0"/>
              <a:t>1º - Transformar a primeira parte em uma condicional </a:t>
            </a:r>
            <a:r>
              <a:rPr lang="pt-BR" sz="1400" b="1" dirty="0"/>
              <a:t>(p</a:t>
            </a:r>
            <a:r>
              <a:rPr lang="pt-BR" sz="1400" dirty="0"/>
              <a:t> ⇒</a:t>
            </a:r>
            <a:r>
              <a:rPr lang="pt-BR" sz="1400" b="1" dirty="0"/>
              <a:t> q</a:t>
            </a:r>
            <a:r>
              <a:rPr lang="pt-BR" sz="1400" b="1" dirty="0" smtClean="0"/>
              <a:t>)</a:t>
            </a:r>
          </a:p>
          <a:p>
            <a:pPr fontAlgn="ctr"/>
            <a:r>
              <a:rPr lang="pt-BR" sz="1400" b="1" dirty="0"/>
              <a:t> </a:t>
            </a:r>
            <a:r>
              <a:rPr lang="pt-BR" sz="1400" b="1" dirty="0" smtClean="0"/>
              <a:t>       </a:t>
            </a:r>
            <a:r>
              <a:rPr lang="pt-BR" sz="1400" dirty="0" smtClean="0"/>
              <a:t>= </a:t>
            </a:r>
            <a:r>
              <a:rPr lang="pt-BR" sz="1400" dirty="0"/>
              <a:t>“Se aprendo, então </a:t>
            </a:r>
            <a:r>
              <a:rPr lang="pt-BR" sz="1400" dirty="0" smtClean="0"/>
              <a:t>estudo”.</a:t>
            </a:r>
            <a:endParaRPr lang="pt-BR" sz="1400" dirty="0"/>
          </a:p>
          <a:p>
            <a:pPr fontAlgn="ctr"/>
            <a:r>
              <a:rPr lang="pt-BR" sz="1400" dirty="0"/>
              <a:t>2º - Transformar a segunda parte em outra condicional, invertendo a ordem entre p e q da primeira </a:t>
            </a:r>
            <a:r>
              <a:rPr lang="pt-BR" sz="1600" b="1" dirty="0"/>
              <a:t>(q </a:t>
            </a:r>
            <a:r>
              <a:rPr lang="pt-BR" sz="1600" dirty="0"/>
              <a:t>⇒</a:t>
            </a:r>
            <a:r>
              <a:rPr lang="pt-BR" sz="1600" b="1" dirty="0"/>
              <a:t> p</a:t>
            </a:r>
            <a:r>
              <a:rPr lang="pt-BR" sz="1600" b="1" dirty="0" smtClean="0"/>
              <a:t>)</a:t>
            </a:r>
          </a:p>
          <a:p>
            <a:pPr fontAlgn="ctr"/>
            <a:r>
              <a:rPr lang="pt-BR" sz="1600" b="1" dirty="0"/>
              <a:t> </a:t>
            </a:r>
            <a:r>
              <a:rPr lang="pt-BR" sz="1600" b="1" dirty="0" smtClean="0"/>
              <a:t>      </a:t>
            </a:r>
            <a:r>
              <a:rPr lang="pt-BR" sz="1400" b="1" dirty="0" smtClean="0"/>
              <a:t>= “</a:t>
            </a:r>
            <a:r>
              <a:rPr lang="pt-BR" sz="1400" dirty="0" smtClean="0"/>
              <a:t>se </a:t>
            </a:r>
            <a:r>
              <a:rPr lang="pt-BR" sz="1400" dirty="0"/>
              <a:t>estudo, então </a:t>
            </a:r>
            <a:r>
              <a:rPr lang="pt-BR" sz="1400" dirty="0" smtClean="0"/>
              <a:t>aprendo”.</a:t>
            </a:r>
            <a:endParaRPr lang="pt-BR" sz="1400" dirty="0"/>
          </a:p>
          <a:p>
            <a:pPr fontAlgn="ctr"/>
            <a:r>
              <a:rPr lang="pt-BR" sz="1400" dirty="0" smtClean="0"/>
              <a:t>3º </a:t>
            </a:r>
            <a:r>
              <a:rPr lang="pt-BR" sz="1400" dirty="0"/>
              <a:t>- Colocar no meio das duas condicionais </a:t>
            </a:r>
            <a:r>
              <a:rPr lang="pt-BR" sz="1400" dirty="0" smtClean="0"/>
              <a:t>uma conjunção(</a:t>
            </a:r>
            <a:r>
              <a:rPr lang="pt-BR" sz="1400" b="1" dirty="0" smtClean="0"/>
              <a:t>^</a:t>
            </a:r>
            <a:r>
              <a:rPr lang="pt-BR" sz="1400" dirty="0" smtClean="0"/>
              <a:t>).</a:t>
            </a:r>
          </a:p>
          <a:p>
            <a:pPr fontAlgn="ctr"/>
            <a:r>
              <a:rPr lang="pt-BR" sz="1400" b="1" dirty="0"/>
              <a:t> </a:t>
            </a:r>
            <a:r>
              <a:rPr lang="pt-BR" sz="1400" b="1" dirty="0" smtClean="0"/>
              <a:t>       = </a:t>
            </a:r>
            <a:r>
              <a:rPr lang="pt-BR" sz="1400" dirty="0"/>
              <a:t>“Se aprendo, então estudo </a:t>
            </a:r>
            <a:r>
              <a:rPr lang="pt-BR" b="1" dirty="0"/>
              <a:t>e</a:t>
            </a:r>
            <a:r>
              <a:rPr lang="pt-BR" sz="1400" dirty="0"/>
              <a:t> se estudo, então aprendo.” </a:t>
            </a:r>
            <a:endParaRPr lang="pt-BR" sz="1400" dirty="0" smtClean="0"/>
          </a:p>
          <a:p>
            <a:pPr fontAlgn="ctr"/>
            <a:endParaRPr lang="pt-BR" sz="1400" b="1" dirty="0"/>
          </a:p>
          <a:p>
            <a:pPr fontAlgn="ctr"/>
            <a:r>
              <a:rPr lang="pt-BR" sz="1400" dirty="0" smtClean="0"/>
              <a:t>SE APRENDO, ENTÃO ESTUDO E SE ESTUDO, ENTÃO APRENDO.</a:t>
            </a: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aprendo, então estudo</a:t>
            </a:r>
            <a:r>
              <a:rPr lang="pt-BR" sz="1400" dirty="0" smtClean="0"/>
              <a:t>”.</a:t>
            </a:r>
          </a:p>
          <a:p>
            <a:pPr fontAlgn="ctr"/>
            <a:r>
              <a:rPr lang="pt-BR" sz="1600" b="1" dirty="0" smtClean="0"/>
              <a:t>(q </a:t>
            </a:r>
            <a:r>
              <a:rPr lang="pt-BR" sz="1600" dirty="0" smtClean="0"/>
              <a:t>⇒</a:t>
            </a:r>
            <a:r>
              <a:rPr lang="pt-BR" sz="1600" b="1" dirty="0"/>
              <a:t> p</a:t>
            </a:r>
            <a:r>
              <a:rPr lang="pt-BR" sz="1600" b="1" dirty="0" smtClean="0"/>
              <a:t>) </a:t>
            </a:r>
            <a:r>
              <a:rPr lang="pt-BR" sz="1600" b="1" dirty="0" smtClean="0">
                <a:sym typeface="Wingdings" panose="05000000000000000000" pitchFamily="2" charset="2"/>
              </a:rPr>
              <a:t> </a:t>
            </a:r>
            <a:r>
              <a:rPr lang="pt-BR" sz="1400" b="1" dirty="0"/>
              <a:t>“</a:t>
            </a:r>
            <a:r>
              <a:rPr lang="pt-BR" sz="1400" dirty="0"/>
              <a:t>se estudo, então aprendo</a:t>
            </a:r>
            <a:r>
              <a:rPr lang="pt-BR" sz="1400" dirty="0" smtClean="0"/>
              <a:t>”.</a:t>
            </a:r>
          </a:p>
          <a:p>
            <a:pPr fontAlgn="ctr"/>
            <a:endParaRPr lang="pt-BR" sz="1600" b="1" dirty="0" smtClean="0"/>
          </a:p>
          <a:p>
            <a:pPr fontAlgn="ctr"/>
            <a:r>
              <a:rPr lang="pt-BR" sz="1400" dirty="0" smtClean="0"/>
              <a:t>Construindo a tabela verdade da negação da bicondicional:</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Bicondicional(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949185945"/>
              </p:ext>
            </p:extLst>
          </p:nvPr>
        </p:nvGraphicFramePr>
        <p:xfrm>
          <a:off x="1038083" y="7957120"/>
          <a:ext cx="4529884" cy="1631280"/>
        </p:xfrm>
        <a:graphic>
          <a:graphicData uri="http://schemas.openxmlformats.org/drawingml/2006/table">
            <a:tbl>
              <a:tblPr firstRow="1" bandRow="1">
                <a:tableStyleId>{2A488322-F2BA-4B5B-9748-0D474271808F}</a:tableStyleId>
              </a:tblPr>
              <a:tblGrid>
                <a:gridCol w="302382"/>
                <a:gridCol w="308046"/>
                <a:gridCol w="751104"/>
                <a:gridCol w="720080"/>
                <a:gridCol w="720080"/>
                <a:gridCol w="1728192"/>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 </a:t>
                      </a:r>
                      <a:r>
                        <a:rPr lang="pt-BR" sz="1600" b="1" dirty="0" smtClean="0"/>
                        <a:t>^ (</a:t>
                      </a: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 name="Grupo 23"/>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6" name="Imagem 35"/>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173706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Segue a negação </a:t>
            </a:r>
            <a:r>
              <a:rPr lang="pt-BR" sz="1400" dirty="0"/>
              <a:t>das proposições </a:t>
            </a:r>
            <a:r>
              <a:rPr lang="pt-BR" sz="1400" dirty="0" smtClean="0"/>
              <a:t>compostas:</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das proposições compostas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6"/>
          <a:stretch>
            <a:fillRect/>
          </a:stretch>
        </p:blipFill>
        <p:spPr>
          <a:xfrm>
            <a:off x="441822" y="2288704"/>
            <a:ext cx="5722406" cy="3322687"/>
          </a:xfrm>
          <a:prstGeom prst="rect">
            <a:avLst/>
          </a:prstGeom>
        </p:spPr>
      </p:pic>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280029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Na </a:t>
            </a:r>
            <a:r>
              <a:rPr lang="pt-BR" sz="1400" dirty="0"/>
              <a:t>lógica proposicional, </a:t>
            </a:r>
            <a:r>
              <a:rPr lang="pt-BR" sz="1400" dirty="0" smtClean="0"/>
              <a:t> chama-se </a:t>
            </a:r>
            <a:r>
              <a:rPr lang="pt-BR" sz="1400" dirty="0"/>
              <a:t>tautologia toda proposição composta cuja última coluna da sua tabela verdade encerra </a:t>
            </a:r>
            <a:r>
              <a:rPr lang="pt-BR" sz="1400" dirty="0" smtClean="0"/>
              <a:t>somente com a </a:t>
            </a:r>
            <a:r>
              <a:rPr lang="pt-BR" sz="1400" dirty="0"/>
              <a:t>letra V(verdade</a:t>
            </a:r>
            <a:r>
              <a:rPr lang="pt-BR" sz="1400" dirty="0" smtClean="0"/>
              <a:t>) Em </a:t>
            </a:r>
            <a:r>
              <a:rPr lang="pt-BR" sz="1400" dirty="0"/>
              <a:t>outras palavras, tautologia é toda proposição composta P(p, q, r,...) cujo valor lógico é sempre verdade, quaisquer que sejam os valores lógicos das proposições simples componentes p, q, r, </a:t>
            </a:r>
            <a:r>
              <a:rPr lang="pt-BR" sz="1400" dirty="0" smtClean="0"/>
              <a:t>...</a:t>
            </a:r>
          </a:p>
          <a:p>
            <a:endParaRPr lang="pt-BR" sz="1400" dirty="0"/>
          </a:p>
          <a:p>
            <a:r>
              <a:rPr lang="pt-BR" sz="1400" dirty="0"/>
              <a:t>Para melhor perceber os casos de Tautologia, recomenda-se a estruturação da tabela de verdade durante a resolução da questão, para evitar erros</a:t>
            </a:r>
            <a:r>
              <a:rPr lang="pt-BR" sz="1400" dirty="0" smtClean="0"/>
              <a:t>.</a:t>
            </a:r>
          </a:p>
          <a:p>
            <a:endParaRPr lang="pt-BR" sz="1400" dirty="0"/>
          </a:p>
          <a:p>
            <a:r>
              <a:rPr lang="pt-BR" sz="1400" dirty="0"/>
              <a:t>Existem infinitos tipos de expressões propositivas que são tautologias. Vamos conhecer os exemplos mais clássicos a seguir</a:t>
            </a:r>
            <a:r>
              <a:rPr lang="pt-BR" sz="1400" dirty="0" smtClean="0"/>
              <a:t>.</a:t>
            </a:r>
          </a:p>
          <a:p>
            <a:endParaRPr lang="pt-BR" sz="1400" dirty="0"/>
          </a:p>
          <a:p>
            <a:r>
              <a:rPr lang="pt-BR" sz="1400" dirty="0"/>
              <a:t>Exemplo 1: p ∨ (~p</a:t>
            </a:r>
            <a:r>
              <a:rPr lang="pt-BR" sz="1400" dirty="0" smtClean="0"/>
              <a:t>)</a:t>
            </a:r>
          </a:p>
          <a:p>
            <a:r>
              <a:rPr lang="pt-BR" sz="1400" dirty="0"/>
              <a:t>O exemplo mais claro para você entender Tautologia é esse. Veja a proposição composta a seguir</a:t>
            </a:r>
            <a:r>
              <a:rPr lang="pt-BR" sz="1400" dirty="0" smtClean="0"/>
              <a:t>:</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r>
              <a:rPr lang="pt-BR" sz="1400" dirty="0"/>
              <a:t>Essa é a conjunção de uma proposição com a sua negação. Percebe que é impossível essa </a:t>
            </a:r>
            <a:r>
              <a:rPr lang="pt-BR" sz="1400" b="1" dirty="0"/>
              <a:t>proposição composta</a:t>
            </a:r>
            <a:r>
              <a:rPr lang="pt-BR" sz="1400" dirty="0"/>
              <a:t> ser falsa</a:t>
            </a:r>
            <a:r>
              <a:rPr lang="pt-BR" sz="1400" dirty="0" smtClean="0"/>
              <a:t>?.</a:t>
            </a:r>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Tautologia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pic>
        <p:nvPicPr>
          <p:cNvPr id="3" name="Imagem 2"/>
          <p:cNvPicPr>
            <a:picLocks noChangeAspect="1"/>
          </p:cNvPicPr>
          <p:nvPr/>
        </p:nvPicPr>
        <p:blipFill>
          <a:blip r:embed="rId7"/>
          <a:stretch>
            <a:fillRect/>
          </a:stretch>
        </p:blipFill>
        <p:spPr>
          <a:xfrm>
            <a:off x="943539" y="5385049"/>
            <a:ext cx="4829175" cy="7920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aphicFrame>
        <p:nvGraphicFramePr>
          <p:cNvPr id="26" name="Tabela 25"/>
          <p:cNvGraphicFramePr>
            <a:graphicFrameLocks noGrp="1"/>
          </p:cNvGraphicFramePr>
          <p:nvPr>
            <p:extLst>
              <p:ext uri="{D42A27DB-BD31-4B8C-83A1-F6EECF244321}">
                <p14:modId xmlns:p14="http://schemas.microsoft.com/office/powerpoint/2010/main" val="3958512267"/>
              </p:ext>
            </p:extLst>
          </p:nvPr>
        </p:nvGraphicFramePr>
        <p:xfrm>
          <a:off x="1210312" y="7041232"/>
          <a:ext cx="4005328" cy="2407920"/>
        </p:xfrm>
        <a:graphic>
          <a:graphicData uri="http://schemas.openxmlformats.org/drawingml/2006/table">
            <a:tbl>
              <a:tblPr firstRow="1" bandRow="1">
                <a:tableStyleId>{2A488322-F2BA-4B5B-9748-0D474271808F}</a:tableStyleId>
              </a:tblPr>
              <a:tblGrid>
                <a:gridCol w="1312482"/>
                <a:gridCol w="1346423"/>
                <a:gridCol w="1346423"/>
              </a:tblGrid>
              <a:tr h="502233">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50774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(ANVISA – CESPE 2016) . A expressão (¬P)∧((¬Q)∨R) ⇔ ¬(P∨Q) ∨ ((¬P)∧R) é uma tautologia</a:t>
            </a:r>
            <a:r>
              <a:rPr lang="pt-BR" sz="1400" dirty="0" smtClean="0"/>
              <a:t>.</a:t>
            </a:r>
          </a:p>
          <a:p>
            <a:pPr algn="just"/>
            <a:endParaRPr lang="pt-BR" sz="1400" dirty="0"/>
          </a:p>
          <a:p>
            <a:r>
              <a:rPr lang="pt-BR" sz="1400" dirty="0"/>
              <a:t>a) Certo</a:t>
            </a:r>
          </a:p>
          <a:p>
            <a:r>
              <a:rPr lang="pt-BR" sz="1400" dirty="0"/>
              <a:t>b) </a:t>
            </a:r>
            <a:r>
              <a:rPr lang="pt-BR" sz="1400" dirty="0" smtClean="0"/>
              <a:t>Errado</a:t>
            </a:r>
          </a:p>
          <a:p>
            <a:endParaRPr lang="pt-BR" sz="1400" dirty="0"/>
          </a:p>
          <a:p>
            <a:r>
              <a:rPr lang="pt-BR" sz="1400" dirty="0" smtClean="0"/>
              <a:t>Resolução:</a:t>
            </a:r>
          </a:p>
          <a:p>
            <a:endParaRPr lang="pt-BR" sz="1400" dirty="0"/>
          </a:p>
          <a:p>
            <a:r>
              <a:rPr lang="pt-BR" sz="1400" dirty="0"/>
              <a:t>Relembrando, tautologia é uma proposição cujo valor lógico é sempre verdadeiro</a:t>
            </a:r>
            <a:r>
              <a:rPr lang="pt-BR" sz="1400" dirty="0" smtClean="0"/>
              <a:t>.</a:t>
            </a:r>
          </a:p>
          <a:p>
            <a:endParaRPr lang="pt-BR" sz="1400" dirty="0"/>
          </a:p>
          <a:p>
            <a:r>
              <a:rPr lang="pt-BR" sz="1400" dirty="0"/>
              <a:t>O exemplo mais trivial é a proposição p ∨ ~p que é sempre verdadeira</a:t>
            </a:r>
            <a:r>
              <a:rPr lang="pt-BR" sz="1400" dirty="0" smtClean="0"/>
              <a:t>.</a:t>
            </a:r>
          </a:p>
          <a:p>
            <a:endParaRPr lang="pt-BR" sz="1400" dirty="0"/>
          </a:p>
          <a:p>
            <a:r>
              <a:rPr lang="pt-BR" sz="1400" dirty="0"/>
              <a:t>A melhor forma de verificar se é uma tautologia é através da tabela verdade</a:t>
            </a:r>
            <a:r>
              <a:rPr lang="pt-BR" sz="1400" dirty="0" smtClean="0"/>
              <a:t>.</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r>
              <a:rPr lang="pt-BR" sz="1400" dirty="0"/>
              <a:t>Resposta: Certo</a:t>
            </a:r>
            <a:endParaRPr lang="pt-BR" sz="1400" dirty="0" smtClean="0"/>
          </a:p>
          <a:p>
            <a:endParaRPr lang="pt-BR" sz="1400" dirty="0"/>
          </a:p>
          <a:p>
            <a:endParaRPr lang="pt-BR" sz="1400" dirty="0"/>
          </a:p>
          <a:p>
            <a:pPr algn="just"/>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5"/>
            <a:stretch>
              <a:fillRect/>
            </a:stretch>
          </p:blipFill>
          <p:spPr>
            <a:xfrm>
              <a:off x="420276" y="8121353"/>
              <a:ext cx="662014" cy="504056"/>
            </a:xfrm>
            <a:prstGeom prst="rect">
              <a:avLst/>
            </a:prstGeom>
          </p:spPr>
        </p:pic>
      </p:grpSp>
      <p:grpSp>
        <p:nvGrpSpPr>
          <p:cNvPr id="24" name="Grupo 23"/>
          <p:cNvGrpSpPr/>
          <p:nvPr/>
        </p:nvGrpSpPr>
        <p:grpSpPr>
          <a:xfrm rot="5400000">
            <a:off x="2559954" y="5321775"/>
            <a:ext cx="8028624" cy="450850"/>
            <a:chOff x="348266" y="6407663"/>
            <a:chExt cx="6063113" cy="548692"/>
          </a:xfrm>
        </p:grpSpPr>
        <p:sp>
          <p:nvSpPr>
            <p:cNvPr id="30" name="Retângulo de cantos arredondados 2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Tautologia</a:t>
              </a:r>
              <a:endParaRPr lang="pt-BR" dirty="0"/>
            </a:p>
          </p:txBody>
        </p:sp>
        <p:pic>
          <p:nvPicPr>
            <p:cNvPr id="31" name="Imagem 30"/>
            <p:cNvPicPr>
              <a:picLocks noChangeAspect="1"/>
            </p:cNvPicPr>
            <p:nvPr/>
          </p:nvPicPr>
          <p:blipFill>
            <a:blip r:embed="rId6"/>
            <a:stretch>
              <a:fillRect/>
            </a:stretch>
          </p:blipFill>
          <p:spPr>
            <a:xfrm>
              <a:off x="420276" y="6427862"/>
              <a:ext cx="848484" cy="513707"/>
            </a:xfrm>
            <a:prstGeom prst="rect">
              <a:avLst/>
            </a:prstGeom>
          </p:spPr>
        </p:pic>
      </p:grpSp>
      <p:grpSp>
        <p:nvGrpSpPr>
          <p:cNvPr id="32" name="Grupo 31"/>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pic>
        <p:nvPicPr>
          <p:cNvPr id="2050" name="Picture 2" descr="prova comentada anvisa 2016 raciocinio logico"/>
          <p:cNvPicPr>
            <a:picLocks noChangeAspect="1" noChangeArrowheads="1"/>
          </p:cNvPicPr>
          <p:nvPr/>
        </p:nvPicPr>
        <p:blipFill rotWithShape="1">
          <a:blip r:embed="rId8">
            <a:extLst>
              <a:ext uri="{28A0092B-C50C-407E-A947-70E740481C1C}">
                <a14:useLocalDpi xmlns:a14="http://schemas.microsoft.com/office/drawing/2010/main" val="0"/>
              </a:ext>
            </a:extLst>
          </a:blip>
          <a:srcRect r="1072"/>
          <a:stretch/>
        </p:blipFill>
        <p:spPr bwMode="auto">
          <a:xfrm>
            <a:off x="402393" y="5673079"/>
            <a:ext cx="5789826" cy="202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3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(INSS 2016). Para quaisquer proposições p e q, com valores lógicos quaisquer, a condicional p ⇒ (q ⇒ p) será, sempre, uma tautologia</a:t>
            </a:r>
            <a:r>
              <a:rPr lang="pt-BR" sz="1400" dirty="0" smtClean="0"/>
              <a:t>.</a:t>
            </a:r>
          </a:p>
          <a:p>
            <a:endParaRPr lang="pt-BR" sz="1400" dirty="0"/>
          </a:p>
          <a:p>
            <a:r>
              <a:rPr lang="pt-BR" sz="1400" dirty="0"/>
              <a:t>a) Certo</a:t>
            </a:r>
          </a:p>
          <a:p>
            <a:r>
              <a:rPr lang="pt-BR" sz="1400" dirty="0"/>
              <a:t>b) </a:t>
            </a:r>
            <a:r>
              <a:rPr lang="pt-BR" sz="1400" dirty="0" smtClean="0"/>
              <a:t>Errado</a:t>
            </a:r>
          </a:p>
          <a:p>
            <a:endParaRPr lang="pt-BR" sz="1400" dirty="0"/>
          </a:p>
          <a:p>
            <a:r>
              <a:rPr lang="pt-BR" sz="1400" dirty="0"/>
              <a:t>Resolução:</a:t>
            </a:r>
          </a:p>
          <a:p>
            <a:endParaRPr lang="pt-BR" sz="1400" dirty="0" smtClean="0"/>
          </a:p>
          <a:p>
            <a:r>
              <a:rPr lang="pt-BR" sz="1400" dirty="0" smtClean="0"/>
              <a:t>Dizemos </a:t>
            </a:r>
            <a:r>
              <a:rPr lang="pt-BR" sz="1400" dirty="0"/>
              <a:t>que uma fórmula proposicional é uma tautologia quando é verdadeira para todas as opções</a:t>
            </a:r>
            <a:r>
              <a:rPr lang="pt-BR" sz="1400" dirty="0" smtClean="0"/>
              <a:t>.</a:t>
            </a:r>
          </a:p>
          <a:p>
            <a:endParaRPr lang="pt-BR" sz="1400" dirty="0"/>
          </a:p>
          <a:p>
            <a:r>
              <a:rPr lang="pt-BR" sz="1400" dirty="0"/>
              <a:t>Vamos então montar a tabela verdade e analisar todos os casos</a:t>
            </a:r>
            <a:r>
              <a:rPr lang="pt-BR" sz="1400" dirty="0" smtClean="0"/>
              <a:t>:</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r>
              <a:rPr lang="pt-BR" sz="1400" dirty="0"/>
              <a:t>Veja que em todos os casos possíveis temos que p ⇒ (q ⇒ p) é uma verdade</a:t>
            </a:r>
            <a:r>
              <a:rPr lang="pt-BR" sz="1400" dirty="0" smtClean="0"/>
              <a:t>.</a:t>
            </a:r>
          </a:p>
          <a:p>
            <a:endParaRPr lang="pt-BR" sz="1400" dirty="0"/>
          </a:p>
          <a:p>
            <a:r>
              <a:rPr lang="pt-BR" sz="1400" dirty="0"/>
              <a:t>Resposta: Certo.</a:t>
            </a:r>
            <a:endParaRPr lang="pt-BR" sz="1400" dirty="0" smtClean="0"/>
          </a:p>
          <a:p>
            <a:endParaRPr lang="pt-BR" sz="1400" dirty="0"/>
          </a:p>
          <a:p>
            <a:r>
              <a:rPr lang="pt-BR" sz="1400" dirty="0"/>
              <a:t/>
            </a:r>
            <a:br>
              <a:rPr lang="pt-BR" sz="1400" dirty="0"/>
            </a:br>
            <a:endParaRPr lang="pt-BR" sz="1400" dirty="0"/>
          </a:p>
          <a:p>
            <a:endParaRPr lang="pt-BR" sz="1400" dirty="0"/>
          </a:p>
          <a:p>
            <a:pPr algn="just"/>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5"/>
            <a:stretch>
              <a:fillRect/>
            </a:stretch>
          </p:blipFill>
          <p:spPr>
            <a:xfrm>
              <a:off x="420276" y="8121353"/>
              <a:ext cx="662014" cy="504056"/>
            </a:xfrm>
            <a:prstGeom prst="rect">
              <a:avLst/>
            </a:prstGeom>
          </p:spPr>
        </p:pic>
      </p:grpSp>
      <p:grpSp>
        <p:nvGrpSpPr>
          <p:cNvPr id="24" name="Grupo 23"/>
          <p:cNvGrpSpPr/>
          <p:nvPr/>
        </p:nvGrpSpPr>
        <p:grpSpPr>
          <a:xfrm rot="5400000">
            <a:off x="2559954" y="5321775"/>
            <a:ext cx="8028624" cy="450850"/>
            <a:chOff x="348266" y="6407663"/>
            <a:chExt cx="6063113" cy="548692"/>
          </a:xfrm>
        </p:grpSpPr>
        <p:sp>
          <p:nvSpPr>
            <p:cNvPr id="30" name="Retângulo de cantos arredondados 2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Tautologia</a:t>
              </a:r>
              <a:endParaRPr lang="pt-BR" dirty="0"/>
            </a:p>
          </p:txBody>
        </p:sp>
        <p:pic>
          <p:nvPicPr>
            <p:cNvPr id="31" name="Imagem 30"/>
            <p:cNvPicPr>
              <a:picLocks noChangeAspect="1"/>
            </p:cNvPicPr>
            <p:nvPr/>
          </p:nvPicPr>
          <p:blipFill>
            <a:blip r:embed="rId6"/>
            <a:stretch>
              <a:fillRect/>
            </a:stretch>
          </p:blipFill>
          <p:spPr>
            <a:xfrm>
              <a:off x="420276" y="6427862"/>
              <a:ext cx="848484" cy="513707"/>
            </a:xfrm>
            <a:prstGeom prst="rect">
              <a:avLst/>
            </a:prstGeom>
          </p:spPr>
        </p:pic>
      </p:grpSp>
      <p:grpSp>
        <p:nvGrpSpPr>
          <p:cNvPr id="32" name="Grupo 31"/>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pic>
        <p:nvPicPr>
          <p:cNvPr id="3074" name="Picture 2" descr="https://cdn-0.sabermatematica.com.br/wp-content/uploads/2019/04/exercicio-questao-resolvido-tautolog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518" y="5169024"/>
            <a:ext cx="3491777" cy="15261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722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(PC ES – AOCP). Considerando p e q duas proposições quaisquer, assinale a alternativa que representa, logicamente, uma tautologia</a:t>
            </a:r>
            <a:r>
              <a:rPr lang="pt-BR" sz="1400" dirty="0" smtClean="0"/>
              <a:t>.</a:t>
            </a:r>
          </a:p>
          <a:p>
            <a:endParaRPr lang="pt-BR" sz="1400" dirty="0"/>
          </a:p>
          <a:p>
            <a:r>
              <a:rPr lang="pt-BR" sz="1400" dirty="0"/>
              <a:t>a) ~p ∧ p</a:t>
            </a:r>
          </a:p>
          <a:p>
            <a:r>
              <a:rPr lang="pt-BR" sz="1400" dirty="0"/>
              <a:t>b) ~p ∧ ~q</a:t>
            </a:r>
          </a:p>
          <a:p>
            <a:r>
              <a:rPr lang="pt-BR" sz="1400" dirty="0"/>
              <a:t>c) (p ∧ q) ⇒ (p ∨ q)</a:t>
            </a:r>
          </a:p>
          <a:p>
            <a:r>
              <a:rPr lang="pt-BR" sz="1400" dirty="0"/>
              <a:t>d) (p ∨ q) ⇒ (p ∧ q)</a:t>
            </a:r>
          </a:p>
          <a:p>
            <a:r>
              <a:rPr lang="pt-BR" sz="1400" dirty="0"/>
              <a:t>e) p ∨ q</a:t>
            </a:r>
          </a:p>
          <a:p>
            <a:endParaRPr lang="pt-BR" sz="1400" dirty="0" smtClean="0"/>
          </a:p>
          <a:p>
            <a:r>
              <a:rPr lang="pt-BR" sz="1400" dirty="0" smtClean="0"/>
              <a:t>Resolução:</a:t>
            </a:r>
          </a:p>
          <a:p>
            <a:endParaRPr lang="pt-BR" sz="1400" dirty="0"/>
          </a:p>
          <a:p>
            <a:r>
              <a:rPr lang="pt-BR" sz="1400" dirty="0"/>
              <a:t>Relembrando, tautologia é uma fórmula proposicional sempre verdadeira, independentemente dos valores das proposições que a compõe.</a:t>
            </a:r>
          </a:p>
          <a:p>
            <a:r>
              <a:rPr lang="pt-BR" sz="1400" dirty="0"/>
              <a:t>Veja na tabela verdade abaixo que isto acontece na letra C</a:t>
            </a:r>
            <a:r>
              <a:rPr lang="pt-BR" sz="1400" dirty="0" smtClean="0"/>
              <a:t>.</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r>
              <a:rPr lang="pt-BR" sz="1400" dirty="0"/>
              <a:t>Resposta: C</a:t>
            </a:r>
            <a:endParaRPr lang="pt-BR" sz="1400" dirty="0" smtClean="0"/>
          </a:p>
          <a:p>
            <a:endParaRPr lang="pt-BR" sz="1400" dirty="0"/>
          </a:p>
          <a:p>
            <a:endParaRPr lang="pt-BR" sz="1400" dirty="0"/>
          </a:p>
          <a:p>
            <a:endParaRPr lang="pt-BR" sz="1400" dirty="0"/>
          </a:p>
          <a:p>
            <a:r>
              <a:rPr lang="pt-BR" sz="1400" dirty="0"/>
              <a:t/>
            </a:r>
            <a:br>
              <a:rPr lang="pt-BR" sz="1400" dirty="0"/>
            </a:br>
            <a:endParaRPr lang="pt-BR" sz="1400" dirty="0"/>
          </a:p>
          <a:p>
            <a:endParaRPr lang="pt-BR" sz="1400" dirty="0"/>
          </a:p>
          <a:p>
            <a:pPr algn="just"/>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5"/>
            <a:stretch>
              <a:fillRect/>
            </a:stretch>
          </p:blipFill>
          <p:spPr>
            <a:xfrm>
              <a:off x="420276" y="8121353"/>
              <a:ext cx="662014" cy="504056"/>
            </a:xfrm>
            <a:prstGeom prst="rect">
              <a:avLst/>
            </a:prstGeom>
          </p:spPr>
        </p:pic>
      </p:grpSp>
      <p:grpSp>
        <p:nvGrpSpPr>
          <p:cNvPr id="24" name="Grupo 23"/>
          <p:cNvGrpSpPr/>
          <p:nvPr/>
        </p:nvGrpSpPr>
        <p:grpSpPr>
          <a:xfrm rot="5400000">
            <a:off x="2559954" y="5321775"/>
            <a:ext cx="8028624" cy="450850"/>
            <a:chOff x="348266" y="6407663"/>
            <a:chExt cx="6063113" cy="548692"/>
          </a:xfrm>
        </p:grpSpPr>
        <p:sp>
          <p:nvSpPr>
            <p:cNvPr id="30" name="Retângulo de cantos arredondados 2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Tautologia</a:t>
              </a:r>
              <a:endParaRPr lang="pt-BR" dirty="0"/>
            </a:p>
          </p:txBody>
        </p:sp>
        <p:pic>
          <p:nvPicPr>
            <p:cNvPr id="31" name="Imagem 30"/>
            <p:cNvPicPr>
              <a:picLocks noChangeAspect="1"/>
            </p:cNvPicPr>
            <p:nvPr/>
          </p:nvPicPr>
          <p:blipFill>
            <a:blip r:embed="rId6"/>
            <a:stretch>
              <a:fillRect/>
            </a:stretch>
          </p:blipFill>
          <p:spPr>
            <a:xfrm>
              <a:off x="420276" y="6427862"/>
              <a:ext cx="848484" cy="513707"/>
            </a:xfrm>
            <a:prstGeom prst="rect">
              <a:avLst/>
            </a:prstGeom>
          </p:spPr>
        </p:pic>
      </p:grpSp>
      <p:grpSp>
        <p:nvGrpSpPr>
          <p:cNvPr id="32" name="Grupo 31"/>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pic>
        <p:nvPicPr>
          <p:cNvPr id="2" name="Imagem 1"/>
          <p:cNvPicPr>
            <a:picLocks noChangeAspect="1"/>
          </p:cNvPicPr>
          <p:nvPr/>
        </p:nvPicPr>
        <p:blipFill>
          <a:blip r:embed="rId8"/>
          <a:stretch>
            <a:fillRect/>
          </a:stretch>
        </p:blipFill>
        <p:spPr>
          <a:xfrm>
            <a:off x="1313825" y="5845698"/>
            <a:ext cx="4006916" cy="20202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60092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1400" dirty="0" smtClean="0">
                <a:solidFill>
                  <a:srgbClr val="444444"/>
                </a:solidFill>
                <a:latin typeface="Source Sans Pro"/>
              </a:rPr>
              <a:t>A</a:t>
            </a:r>
            <a:r>
              <a:rPr lang="pt-BR" sz="1400" dirty="0">
                <a:solidFill>
                  <a:srgbClr val="444444"/>
                </a:solidFill>
                <a:latin typeface="Source Sans Pro"/>
              </a:rPr>
              <a:t> </a:t>
            </a:r>
            <a:r>
              <a:rPr lang="pt-BR" sz="1400" b="1" dirty="0">
                <a:solidFill>
                  <a:srgbClr val="444444"/>
                </a:solidFill>
                <a:latin typeface="Source Sans Pro"/>
              </a:rPr>
              <a:t>contradição</a:t>
            </a:r>
            <a:r>
              <a:rPr lang="pt-BR" sz="1400" dirty="0">
                <a:solidFill>
                  <a:srgbClr val="444444"/>
                </a:solidFill>
                <a:latin typeface="Source Sans Pro"/>
              </a:rPr>
              <a:t> é uma função lógica que </a:t>
            </a:r>
            <a:r>
              <a:rPr lang="pt-BR" sz="1400" b="1" dirty="0">
                <a:solidFill>
                  <a:srgbClr val="444444"/>
                </a:solidFill>
                <a:latin typeface="Source Sans Pro"/>
              </a:rPr>
              <a:t>é sempre falsa </a:t>
            </a:r>
            <a:r>
              <a:rPr lang="pt-BR" sz="600" dirty="0">
                <a:solidFill>
                  <a:schemeClr val="tx1"/>
                </a:solidFill>
              </a:rPr>
              <a:t>  </a:t>
            </a:r>
            <a:r>
              <a:rPr lang="pt-BR" sz="1050" dirty="0">
                <a:solidFill>
                  <a:srgbClr val="444444"/>
                </a:solidFill>
                <a:latin typeface="Source Sans Pro"/>
              </a:rPr>
              <a:t> </a:t>
            </a:r>
            <a:r>
              <a:rPr lang="pt-BR" sz="1400" dirty="0">
                <a:solidFill>
                  <a:srgbClr val="444444"/>
                </a:solidFill>
                <a:latin typeface="Source Sans Pro"/>
              </a:rPr>
              <a:t>para quaisquer valores de suas variáveis proposicionais.</a:t>
            </a:r>
            <a:r>
              <a:rPr lang="pt-BR" sz="600" dirty="0">
                <a:solidFill>
                  <a:schemeClr val="tx1"/>
                </a:solidFill>
              </a:rPr>
              <a:t> </a:t>
            </a:r>
            <a:endParaRPr lang="pt-BR" sz="2000" dirty="0">
              <a:solidFill>
                <a:schemeClr val="tx1"/>
              </a:solidFill>
              <a:latin typeface="Arial" panose="020B0604020202020204" pitchFamily="34" charset="0"/>
            </a:endParaRPr>
          </a:p>
          <a:p>
            <a:endParaRPr lang="pt-BR" sz="1400" dirty="0"/>
          </a:p>
          <a:p>
            <a:r>
              <a:rPr lang="pt-BR" sz="1400" i="1" dirty="0"/>
              <a:t>Exemplo 1:</a:t>
            </a:r>
            <a:endParaRPr lang="pt-BR" sz="1400" dirty="0"/>
          </a:p>
          <a:p>
            <a:r>
              <a:rPr lang="pt-BR" sz="1400" dirty="0"/>
              <a:t>Vamos analisar a tabela verdade para a </a:t>
            </a:r>
            <a:r>
              <a:rPr lang="pt-BR" sz="1400" dirty="0" smtClean="0"/>
              <a:t>proposição:</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pPr lvl="0"/>
            <a:r>
              <a:rPr lang="pt-BR" sz="1400" dirty="0">
                <a:solidFill>
                  <a:srgbClr val="444444"/>
                </a:solidFill>
                <a:latin typeface="Source Sans Pro"/>
              </a:rPr>
              <a:t>Nota-se, que não importa o que ocorra com as proposições simples, a última coluna é sempre </a:t>
            </a:r>
            <a:r>
              <a:rPr lang="pt-BR" sz="1400" dirty="0" smtClean="0">
                <a:solidFill>
                  <a:srgbClr val="444444"/>
                </a:solidFill>
                <a:latin typeface="Source Sans Pro"/>
              </a:rPr>
              <a:t>falsa.</a:t>
            </a:r>
            <a:r>
              <a:rPr lang="pt-BR" sz="1400" dirty="0">
                <a:solidFill>
                  <a:srgbClr val="444444"/>
                </a:solidFill>
                <a:latin typeface="Source Sans Pro"/>
              </a:rPr>
              <a:t> </a:t>
            </a:r>
            <a:r>
              <a:rPr lang="pt-BR" sz="600" dirty="0">
                <a:solidFill>
                  <a:schemeClr val="tx1"/>
                </a:solidFill>
              </a:rPr>
              <a:t>  </a:t>
            </a:r>
            <a:r>
              <a:rPr lang="pt-BR" sz="1050" dirty="0">
                <a:solidFill>
                  <a:schemeClr val="tx1"/>
                </a:solidFill>
                <a:latin typeface="Arial" panose="020B0604020202020204" pitchFamily="34" charset="0"/>
              </a:rPr>
              <a:t> </a:t>
            </a:r>
            <a:endParaRPr lang="pt-BR" sz="2000" dirty="0">
              <a:solidFill>
                <a:schemeClr val="tx1"/>
              </a:solidFill>
              <a:latin typeface="Arial" panose="020B0604020202020204" pitchFamily="34" charset="0"/>
            </a:endParaRPr>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Contradição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26" name="Tabela 25"/>
          <p:cNvGraphicFramePr>
            <a:graphicFrameLocks noGrp="1"/>
          </p:cNvGraphicFramePr>
          <p:nvPr>
            <p:extLst>
              <p:ext uri="{D42A27DB-BD31-4B8C-83A1-F6EECF244321}">
                <p14:modId xmlns:p14="http://schemas.microsoft.com/office/powerpoint/2010/main" val="3163955806"/>
              </p:ext>
            </p:extLst>
          </p:nvPr>
        </p:nvGraphicFramePr>
        <p:xfrm>
          <a:off x="1340768" y="6177136"/>
          <a:ext cx="4005328" cy="2407920"/>
        </p:xfrm>
        <a:graphic>
          <a:graphicData uri="http://schemas.openxmlformats.org/drawingml/2006/table">
            <a:tbl>
              <a:tblPr firstRow="1" bandRow="1">
                <a:tableStyleId>{2A488322-F2BA-4B5B-9748-0D474271808F}</a:tableStyleId>
              </a:tblPr>
              <a:tblGrid>
                <a:gridCol w="1312482"/>
                <a:gridCol w="1346423"/>
                <a:gridCol w="1346423"/>
              </a:tblGrid>
              <a:tr h="502233">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b="1"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4" name="Imagem 13"/>
          <p:cNvPicPr>
            <a:picLocks noChangeAspect="1"/>
          </p:cNvPicPr>
          <p:nvPr/>
        </p:nvPicPr>
        <p:blipFill>
          <a:blip r:embed="rId7"/>
          <a:stretch>
            <a:fillRect/>
          </a:stretch>
        </p:blipFill>
        <p:spPr>
          <a:xfrm>
            <a:off x="4532036" y="2569690"/>
            <a:ext cx="1152369" cy="3641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6" name="Imagem 15"/>
          <p:cNvPicPr>
            <a:picLocks noChangeAspect="1"/>
          </p:cNvPicPr>
          <p:nvPr/>
        </p:nvPicPr>
        <p:blipFill>
          <a:blip r:embed="rId8"/>
          <a:stretch>
            <a:fillRect/>
          </a:stretch>
        </p:blipFill>
        <p:spPr>
          <a:xfrm>
            <a:off x="1665472" y="3231694"/>
            <a:ext cx="3082344" cy="15411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09890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1400" b="1" dirty="0" smtClean="0"/>
              <a:t>Contingência</a:t>
            </a:r>
            <a:r>
              <a:rPr lang="pt-BR" sz="1400" dirty="0" smtClean="0"/>
              <a:t> </a:t>
            </a:r>
            <a:r>
              <a:rPr lang="pt-BR" sz="1400" dirty="0"/>
              <a:t>é, na verdade, o caso mais comum de proposição lógica. Consiste numa proposição composta que pode ser verdadeira ou falsa, dependendo do valor lógico das premissas que a constituem. Por exemplo, “Laura nasceu no Brasil e é doutora em Direito Constitucional”. Nesse caso, tem-se uma proposição composta p ^ q, em que:</a:t>
            </a:r>
          </a:p>
          <a:p>
            <a:endParaRPr lang="pt-BR" sz="1400" dirty="0"/>
          </a:p>
          <a:p>
            <a:r>
              <a:rPr lang="pt-BR" sz="1400" dirty="0"/>
              <a:t>p: “Laura nasceu no Brasil”. </a:t>
            </a:r>
            <a:endParaRPr lang="pt-BR" sz="1400" dirty="0" smtClean="0"/>
          </a:p>
          <a:p>
            <a:endParaRPr lang="pt-BR" sz="1400" dirty="0"/>
          </a:p>
          <a:p>
            <a:r>
              <a:rPr lang="pt-BR" sz="1400" dirty="0" smtClean="0"/>
              <a:t>q</a:t>
            </a:r>
            <a:r>
              <a:rPr lang="pt-BR" sz="1400" dirty="0"/>
              <a:t>: “Laura é doutora em Direito Constitucional”.</a:t>
            </a:r>
            <a:endParaRPr lang="pt-BR" sz="1400" dirty="0" smtClean="0"/>
          </a:p>
          <a:p>
            <a:endParaRPr lang="pt-BR" sz="1400" dirty="0" smtClean="0"/>
          </a:p>
          <a:p>
            <a:endParaRPr lang="pt-BR" sz="1400" dirty="0" smtClean="0"/>
          </a:p>
          <a:p>
            <a:pPr lvl="0"/>
            <a:r>
              <a:rPr lang="pt-BR" sz="1400" dirty="0">
                <a:solidFill>
                  <a:srgbClr val="444444"/>
                </a:solidFill>
                <a:latin typeface="Source Sans Pro"/>
              </a:rPr>
              <a:t>Nota-se, que não importa o que ocorra com as proposições simples, a última coluna é sempre </a:t>
            </a:r>
            <a:r>
              <a:rPr lang="pt-BR" sz="1400" dirty="0" smtClean="0">
                <a:solidFill>
                  <a:srgbClr val="444444"/>
                </a:solidFill>
                <a:latin typeface="Source Sans Pro"/>
              </a:rPr>
              <a:t>falsa e verdadeira.</a:t>
            </a:r>
            <a:r>
              <a:rPr lang="pt-BR" sz="1400" dirty="0">
                <a:solidFill>
                  <a:srgbClr val="444444"/>
                </a:solidFill>
                <a:latin typeface="Source Sans Pro"/>
              </a:rPr>
              <a:t> </a:t>
            </a:r>
            <a:r>
              <a:rPr lang="pt-BR" sz="600" dirty="0">
                <a:solidFill>
                  <a:schemeClr val="tx1"/>
                </a:solidFill>
              </a:rPr>
              <a:t>  </a:t>
            </a:r>
            <a:r>
              <a:rPr lang="pt-BR" sz="1050" dirty="0">
                <a:solidFill>
                  <a:schemeClr val="tx1"/>
                </a:solidFill>
                <a:latin typeface="Arial" panose="020B0604020202020204" pitchFamily="34" charset="0"/>
              </a:rPr>
              <a:t> </a:t>
            </a:r>
            <a:endParaRPr lang="pt-BR" sz="2000" dirty="0">
              <a:solidFill>
                <a:schemeClr val="tx1"/>
              </a:solidFill>
              <a:latin typeface="Arial" panose="020B0604020202020204" pitchFamily="34" charset="0"/>
            </a:endParaRPr>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Contingência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26" name="Tabela 25"/>
          <p:cNvGraphicFramePr>
            <a:graphicFrameLocks noGrp="1"/>
          </p:cNvGraphicFramePr>
          <p:nvPr>
            <p:extLst>
              <p:ext uri="{D42A27DB-BD31-4B8C-83A1-F6EECF244321}">
                <p14:modId xmlns:p14="http://schemas.microsoft.com/office/powerpoint/2010/main" val="4238382538"/>
              </p:ext>
            </p:extLst>
          </p:nvPr>
        </p:nvGraphicFramePr>
        <p:xfrm>
          <a:off x="1210312" y="4953000"/>
          <a:ext cx="4005328" cy="2407920"/>
        </p:xfrm>
        <a:graphic>
          <a:graphicData uri="http://schemas.openxmlformats.org/drawingml/2006/table">
            <a:tbl>
              <a:tblPr firstRow="1" bandRow="1">
                <a:tableStyleId>{2A488322-F2BA-4B5B-9748-0D474271808F}</a:tableStyleId>
              </a:tblPr>
              <a:tblGrid>
                <a:gridCol w="1312482"/>
                <a:gridCol w="1346423"/>
                <a:gridCol w="1346423"/>
              </a:tblGrid>
              <a:tr h="502233">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b="1"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5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3684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spTree>
    <p:extLst>
      <p:ext uri="{BB962C8B-B14F-4D97-AF65-F5344CB8AC3E}">
        <p14:creationId xmlns:p14="http://schemas.microsoft.com/office/powerpoint/2010/main" val="17379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400" b="1" dirty="0" smtClean="0"/>
              <a:t>Tautologia</a:t>
            </a:r>
            <a:r>
              <a:rPr lang="pt-BR" sz="2400" b="1" dirty="0"/>
              <a:t>, Contradição e </a:t>
            </a:r>
            <a:r>
              <a:rPr lang="pt-BR" sz="2400" b="1" dirty="0" smtClean="0"/>
              <a:t>Contingência:</a:t>
            </a:r>
          </a:p>
          <a:p>
            <a:pPr lvl="0"/>
            <a:endParaRPr lang="pt-BR" sz="1400" b="1" dirty="0"/>
          </a:p>
          <a:p>
            <a:pPr lvl="0"/>
            <a:endParaRPr lang="pt-BR" sz="1400" b="1"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Tautologia, Contradição e Contingência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 name="Imagem 2"/>
          <p:cNvPicPr>
            <a:picLocks noChangeAspect="1"/>
          </p:cNvPicPr>
          <p:nvPr/>
        </p:nvPicPr>
        <p:blipFill>
          <a:blip r:embed="rId7"/>
          <a:stretch>
            <a:fillRect/>
          </a:stretch>
        </p:blipFill>
        <p:spPr>
          <a:xfrm>
            <a:off x="795077" y="2576737"/>
            <a:ext cx="4951674" cy="316835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79410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400" b="1" dirty="0" smtClean="0"/>
              <a:t>Definição </a:t>
            </a:r>
            <a:r>
              <a:rPr lang="pt-BR" sz="2400" b="1" dirty="0"/>
              <a:t>de </a:t>
            </a:r>
            <a:r>
              <a:rPr lang="pt-BR" sz="2400" b="1" dirty="0" smtClean="0"/>
              <a:t>argumento:</a:t>
            </a:r>
            <a:endParaRPr lang="pt-BR" sz="1400" b="1" dirty="0" smtClean="0"/>
          </a:p>
          <a:p>
            <a:pPr lvl="0"/>
            <a:endParaRPr lang="pt-BR" sz="1400" b="1" dirty="0"/>
          </a:p>
          <a:p>
            <a:pPr lvl="0"/>
            <a:r>
              <a:rPr lang="pt-BR" sz="1400" dirty="0"/>
              <a:t>Antes de chegar à definição de argumento, vejamos um exemplo. Considere a seguinte afirmação: “A cidade de São Paulo pertence ao Brasil”. Será que essa afirmação é verdadeira? Vejamos algumas proposições importantes para chegarmos a uma conclusão:</a:t>
            </a:r>
          </a:p>
          <a:p>
            <a:pPr lvl="0"/>
            <a:endParaRPr lang="pt-BR" sz="1400" dirty="0"/>
          </a:p>
          <a:p>
            <a:pPr lvl="0"/>
            <a:r>
              <a:rPr lang="pt-BR" sz="1400" dirty="0"/>
              <a:t>P1: A região Sudeste é uma região do território brasileiro;</a:t>
            </a:r>
          </a:p>
          <a:p>
            <a:pPr lvl="0"/>
            <a:endParaRPr lang="pt-BR" sz="1400" dirty="0"/>
          </a:p>
          <a:p>
            <a:pPr lvl="0"/>
            <a:r>
              <a:rPr lang="pt-BR" sz="1400" dirty="0"/>
              <a:t>P2: O estado de São Paulo pertence à região Sudeste;</a:t>
            </a:r>
          </a:p>
          <a:p>
            <a:pPr lvl="0"/>
            <a:endParaRPr lang="pt-BR" sz="1400" dirty="0"/>
          </a:p>
          <a:p>
            <a:pPr lvl="0"/>
            <a:r>
              <a:rPr lang="pt-BR" sz="1400" dirty="0"/>
              <a:t>P3: A cidade de São Paulo está dentro do estado de São Paulo.</a:t>
            </a:r>
          </a:p>
          <a:p>
            <a:pPr lvl="0"/>
            <a:endParaRPr lang="pt-BR" sz="1400" dirty="0"/>
          </a:p>
          <a:p>
            <a:pPr lvl="0"/>
            <a:r>
              <a:rPr lang="pt-BR" sz="1400" dirty="0"/>
              <a:t>Se a cidade de São Paulo está dentro do estado de São Paulo, então ela pertence à região Sudeste e, por consequência, está no território brasileiro. Logo a cidade de São Paulo pertence ao Brasil.</a:t>
            </a:r>
          </a:p>
          <a:p>
            <a:pPr lvl="0"/>
            <a:endParaRPr lang="pt-BR" sz="1400" dirty="0"/>
          </a:p>
          <a:p>
            <a:pPr lvl="0"/>
            <a:r>
              <a:rPr lang="pt-BR" sz="1400" dirty="0"/>
              <a:t>Após analisarmos todas as afirmações, é possível confirmar que a cidade de São Paulo realmente pertence ao Brasil. Mas só foi possível constatarmos a veracidade dessa afirmação após a análise das proposições P1, P2 e P3. No estudo da lógica matemática, essas proposições são conhecidas como premissas. A partir dessas premissas, chegamos a uma conclusão, que pode ser identificada como Q. Podemos agora definir “argumento”. Uma sequência de premissas que levam a uma conclusão é conhecida como argumento.</a:t>
            </a:r>
          </a:p>
          <a:p>
            <a:pPr lvl="0"/>
            <a:endParaRPr lang="pt-BR" sz="1400" dirty="0"/>
          </a:p>
          <a:p>
            <a:pPr lvl="0"/>
            <a:r>
              <a:rPr lang="pt-BR" sz="1400" dirty="0"/>
              <a:t>Um argumento constituído por premissas P1, P2,..., Pn e com uma conclusão </a:t>
            </a:r>
            <a:r>
              <a:rPr lang="pt-BR" sz="1400" dirty="0" smtClean="0"/>
              <a:t>Q pode </a:t>
            </a:r>
            <a:r>
              <a:rPr lang="pt-BR" sz="1400" dirty="0"/>
              <a:t>ser representado da seguinte forma:</a:t>
            </a:r>
          </a:p>
          <a:p>
            <a:pPr lvl="0"/>
            <a:endParaRPr lang="pt-BR" sz="1400" dirty="0"/>
          </a:p>
          <a:p>
            <a:pPr lvl="0"/>
            <a:r>
              <a:rPr lang="pt-BR" sz="1400" dirty="0"/>
              <a:t>P1, P2,..., Pn ? Q</a:t>
            </a:r>
          </a:p>
          <a:p>
            <a:pPr lvl="0"/>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a:t>
              </a:r>
              <a:r>
                <a:rPr lang="pt-BR" dirty="0"/>
                <a:t>de argumento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2994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400" b="1" dirty="0" smtClean="0"/>
              <a:t>Definição </a:t>
            </a:r>
            <a:r>
              <a:rPr lang="pt-BR" sz="2400" b="1" dirty="0"/>
              <a:t>de </a:t>
            </a:r>
            <a:r>
              <a:rPr lang="pt-BR" sz="2400" b="1" dirty="0" smtClean="0"/>
              <a:t>argumento:</a:t>
            </a:r>
            <a:endParaRPr lang="pt-BR" sz="1400" b="1" dirty="0" smtClean="0"/>
          </a:p>
          <a:p>
            <a:pPr lvl="0"/>
            <a:endParaRPr lang="pt-BR" sz="1400" b="1" dirty="0"/>
          </a:p>
          <a:p>
            <a:pPr lvl="0"/>
            <a:r>
              <a:rPr lang="pt-BR" sz="1400" dirty="0"/>
              <a:t>Um argumento só será considerado válido se todas as premissas tiverem o valor lógico V, o mesmo da conclusão. Portanto, podemos afirmar que um argumento será válido se todas as premissas forem verdadeiras e levarem a uma conclusão também verdadeira. Um argumento não válido é conhecido como sofisma ou falácia.</a:t>
            </a:r>
          </a:p>
          <a:p>
            <a:pPr lvl="0"/>
            <a:endParaRPr lang="pt-BR" sz="1400" dirty="0"/>
          </a:p>
          <a:p>
            <a:pPr lvl="0"/>
            <a:r>
              <a:rPr lang="pt-BR" sz="1400" dirty="0"/>
              <a:t>Vejamos alguns exemplos:</a:t>
            </a:r>
          </a:p>
          <a:p>
            <a:pPr lvl="0"/>
            <a:endParaRPr lang="pt-BR" sz="1400" dirty="0"/>
          </a:p>
          <a:p>
            <a:pPr lvl="0"/>
            <a:r>
              <a:rPr lang="pt-BR" sz="1400" dirty="0"/>
              <a:t>Toda leão é um felino;</a:t>
            </a:r>
          </a:p>
          <a:p>
            <a:pPr lvl="0"/>
            <a:endParaRPr lang="pt-BR" sz="1400" dirty="0"/>
          </a:p>
          <a:p>
            <a:pPr lvl="0"/>
            <a:r>
              <a:rPr lang="pt-BR" sz="1400" dirty="0"/>
              <a:t>Nenhum felino nasce do ovo;</a:t>
            </a:r>
          </a:p>
          <a:p>
            <a:pPr lvl="0"/>
            <a:endParaRPr lang="pt-BR" sz="1400" dirty="0"/>
          </a:p>
          <a:p>
            <a:pPr lvl="0"/>
            <a:r>
              <a:rPr lang="pt-BR" sz="1400" dirty="0"/>
              <a:t>Nenhum leão nasce do ovo;</a:t>
            </a:r>
          </a:p>
          <a:p>
            <a:pPr lvl="0"/>
            <a:endParaRPr lang="pt-BR" sz="1400" dirty="0"/>
          </a:p>
          <a:p>
            <a:pPr lvl="0"/>
            <a:r>
              <a:rPr lang="pt-BR" sz="1400" dirty="0"/>
              <a:t>Temos então composto um argumento, em que as afirmações 1 e 2 são as premissas e a afirmativa 3 é a conclusão. Podemos concluir que esse é um argumento válido. Vamos analisar outro exemplo:</a:t>
            </a:r>
          </a:p>
          <a:p>
            <a:pPr lvl="0"/>
            <a:endParaRPr lang="pt-BR" sz="1400" dirty="0"/>
          </a:p>
          <a:p>
            <a:pPr lvl="0"/>
            <a:r>
              <a:rPr lang="pt-BR" sz="1400" dirty="0"/>
              <a:t>Em minha escola há meninos e meninas;</a:t>
            </a:r>
          </a:p>
          <a:p>
            <a:pPr lvl="0"/>
            <a:endParaRPr lang="pt-BR" sz="1400" dirty="0"/>
          </a:p>
          <a:p>
            <a:pPr lvl="0"/>
            <a:r>
              <a:rPr lang="pt-BR" sz="1400" dirty="0"/>
              <a:t>Existem meninos que não gostam de estudar;</a:t>
            </a:r>
          </a:p>
          <a:p>
            <a:pPr lvl="0"/>
            <a:endParaRPr lang="pt-BR" sz="1400" dirty="0"/>
          </a:p>
          <a:p>
            <a:pPr lvl="0"/>
            <a:r>
              <a:rPr lang="pt-BR" sz="1400" dirty="0"/>
              <a:t>Existem meninos da minha escola que não gostam de estudar.</a:t>
            </a:r>
          </a:p>
          <a:p>
            <a:pPr lvl="0"/>
            <a:endParaRPr lang="pt-BR" sz="1400" dirty="0"/>
          </a:p>
          <a:p>
            <a:pPr lvl="0"/>
            <a:r>
              <a:rPr lang="pt-BR" sz="1400" dirty="0"/>
              <a:t>Temos um argumento em que as afirmações 1 e 2 são as premissas e a afirmativa 3 é a conclusão. Mas a conclusão não é verdadeira, pois não temos premissas que validem a conclusão. Portanto, esse argumento não é válido e trata-se de um sofisma, ainda que o conteúdo seja verdadeiro.</a:t>
            </a:r>
          </a:p>
          <a:p>
            <a:pPr lvl="0"/>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a:t>
              </a:r>
              <a:r>
                <a:rPr lang="pt-BR" dirty="0"/>
                <a:t>de argumento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16998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000" b="1" dirty="0"/>
              <a:t>Implicação </a:t>
            </a:r>
            <a:r>
              <a:rPr lang="pt-BR" sz="2000" b="1" dirty="0" smtClean="0"/>
              <a:t>Lógica</a:t>
            </a:r>
          </a:p>
          <a:p>
            <a:pPr lvl="0"/>
            <a:endParaRPr lang="pt-BR" sz="1400" b="1" dirty="0"/>
          </a:p>
          <a:p>
            <a:pPr lvl="0"/>
            <a:r>
              <a:rPr lang="pt-BR" sz="1400" dirty="0" smtClean="0"/>
              <a:t>Definição:</a:t>
            </a:r>
          </a:p>
          <a:p>
            <a:pPr lvl="0"/>
            <a:endParaRPr lang="pt-BR" sz="1400" dirty="0"/>
          </a:p>
          <a:p>
            <a:pPr lvl="0"/>
            <a:r>
              <a:rPr lang="pt-BR" sz="1400" dirty="0" smtClean="0"/>
              <a:t> </a:t>
            </a:r>
            <a:r>
              <a:rPr lang="pt-BR" sz="1400" dirty="0"/>
              <a:t>A proposição </a:t>
            </a:r>
            <a:r>
              <a:rPr lang="pt-BR" sz="1600" dirty="0"/>
              <a:t>P(p,q,r,...) </a:t>
            </a:r>
            <a:r>
              <a:rPr lang="pt-BR" sz="1400" dirty="0"/>
              <a:t>implica logicamente a proposição </a:t>
            </a:r>
            <a:r>
              <a:rPr lang="pt-BR" sz="1600" dirty="0"/>
              <a:t>Q(p,q,r,...) </a:t>
            </a:r>
            <a:r>
              <a:rPr lang="pt-BR" sz="1400" dirty="0"/>
              <a:t>quando </a:t>
            </a:r>
            <a:r>
              <a:rPr lang="pt-BR" sz="1600" b="1" dirty="0"/>
              <a:t>Q</a:t>
            </a:r>
            <a:r>
              <a:rPr lang="pt-BR" sz="1400" b="1" dirty="0"/>
              <a:t> </a:t>
            </a:r>
            <a:r>
              <a:rPr lang="pt-BR" sz="1400" dirty="0"/>
              <a:t>é verdadeira todas as vezes que </a:t>
            </a:r>
            <a:r>
              <a:rPr lang="pt-BR" sz="1600" b="1" dirty="0"/>
              <a:t>P</a:t>
            </a:r>
            <a:r>
              <a:rPr lang="pt-BR" sz="1400" dirty="0"/>
              <a:t> é verdadeira. </a:t>
            </a:r>
            <a:endParaRPr lang="pt-BR" sz="1400" dirty="0" smtClean="0"/>
          </a:p>
          <a:p>
            <a:pPr lvl="0"/>
            <a:endParaRPr lang="pt-BR" sz="1400" dirty="0"/>
          </a:p>
          <a:p>
            <a:pPr lvl="0"/>
            <a:r>
              <a:rPr lang="pt-BR" sz="1400" dirty="0" smtClean="0"/>
              <a:t>● </a:t>
            </a:r>
            <a:r>
              <a:rPr lang="pt-BR" sz="1400" dirty="0"/>
              <a:t>Notação: </a:t>
            </a:r>
            <a:r>
              <a:rPr lang="pt-BR" sz="2000" b="1" dirty="0"/>
              <a:t>P(p,q,r,...) </a:t>
            </a:r>
            <a:r>
              <a:rPr lang="pt-BR" sz="2800" dirty="0"/>
              <a:t>⇒</a:t>
            </a:r>
            <a:r>
              <a:rPr lang="pt-BR" sz="1400" dirty="0" smtClean="0"/>
              <a:t> </a:t>
            </a:r>
            <a:r>
              <a:rPr lang="pt-BR" sz="2000" b="1" dirty="0"/>
              <a:t>Q(p,q,r</a:t>
            </a:r>
            <a:r>
              <a:rPr lang="pt-BR" sz="2000" b="1" dirty="0" smtClean="0"/>
              <a:t>,...)</a:t>
            </a:r>
          </a:p>
          <a:p>
            <a:pPr lvl="0"/>
            <a:endParaRPr lang="pt-BR" sz="2000" b="1" dirty="0"/>
          </a:p>
          <a:p>
            <a:pPr lvl="0"/>
            <a:r>
              <a:rPr lang="pt-BR" sz="2000" b="1" dirty="0" smtClean="0"/>
              <a:t>Exemplo:</a:t>
            </a:r>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r>
              <a:rPr lang="pt-BR" sz="2000" b="1" dirty="0"/>
              <a:t>Obtém-se: </a:t>
            </a:r>
            <a:endParaRPr lang="pt-BR" sz="2000" b="1" dirty="0" smtClean="0"/>
          </a:p>
          <a:p>
            <a:r>
              <a:rPr lang="pt-BR" sz="2000" dirty="0"/>
              <a:t>p </a:t>
            </a:r>
            <a:r>
              <a:rPr lang="pt-BR" sz="2000" dirty="0" smtClean="0">
                <a:solidFill>
                  <a:schemeClr val="tx1"/>
                </a:solidFill>
              </a:rPr>
              <a:t>^ </a:t>
            </a:r>
            <a:r>
              <a:rPr lang="pt-BR" sz="2000" dirty="0" smtClean="0"/>
              <a:t>q </a:t>
            </a:r>
            <a:r>
              <a:rPr lang="pt-BR" sz="2000" dirty="0" smtClean="0">
                <a:solidFill>
                  <a:schemeClr val="tx1"/>
                </a:solidFill>
              </a:rPr>
              <a:t>˅</a:t>
            </a:r>
            <a:r>
              <a:rPr lang="pt-BR" sz="2000" dirty="0" smtClean="0"/>
              <a:t> </a:t>
            </a:r>
            <a:r>
              <a:rPr lang="pt-BR" sz="2000" dirty="0"/>
              <a:t>p </a:t>
            </a:r>
            <a:r>
              <a:rPr lang="pt-BR" sz="2800" dirty="0" smtClean="0">
                <a:solidFill>
                  <a:schemeClr val="tx1"/>
                </a:solidFill>
              </a:rPr>
              <a:t>⇔</a:t>
            </a:r>
            <a:r>
              <a:rPr lang="pt-BR" sz="2000" dirty="0" smtClean="0"/>
              <a:t> q</a:t>
            </a:r>
          </a:p>
          <a:p>
            <a:pPr lvl="0"/>
            <a:r>
              <a:rPr lang="pt-BR" sz="2000" dirty="0"/>
              <a:t>p </a:t>
            </a:r>
            <a:r>
              <a:rPr lang="pt-BR" sz="2000" dirty="0">
                <a:solidFill>
                  <a:schemeClr val="tx1"/>
                </a:solidFill>
              </a:rPr>
              <a:t>^</a:t>
            </a:r>
            <a:r>
              <a:rPr lang="pt-BR" sz="2000" dirty="0" smtClean="0"/>
              <a:t> </a:t>
            </a:r>
            <a:r>
              <a:rPr lang="pt-BR" sz="2000" dirty="0"/>
              <a:t>q </a:t>
            </a:r>
            <a:r>
              <a:rPr lang="pt-BR" sz="2800" dirty="0">
                <a:solidFill>
                  <a:schemeClr val="tx1"/>
                </a:solidFill>
              </a:rPr>
              <a:t>⇔</a:t>
            </a:r>
            <a:r>
              <a:rPr lang="pt-BR" sz="2000" dirty="0" smtClean="0"/>
              <a:t> </a:t>
            </a:r>
            <a:r>
              <a:rPr lang="pt-BR" sz="2000" dirty="0"/>
              <a:t>p ↔ q</a:t>
            </a:r>
            <a:endParaRPr lang="pt-BR" sz="2000" b="1" dirty="0" smtClean="0"/>
          </a:p>
          <a:p>
            <a:pPr lvl="0"/>
            <a:endParaRPr lang="pt-BR" sz="1400"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Implicação lógica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27" name="Tabela 26"/>
          <p:cNvGraphicFramePr>
            <a:graphicFrameLocks noGrp="1"/>
          </p:cNvGraphicFramePr>
          <p:nvPr>
            <p:extLst>
              <p:ext uri="{D42A27DB-BD31-4B8C-83A1-F6EECF244321}">
                <p14:modId xmlns:p14="http://schemas.microsoft.com/office/powerpoint/2010/main" val="4157265752"/>
              </p:ext>
            </p:extLst>
          </p:nvPr>
        </p:nvGraphicFramePr>
        <p:xfrm>
          <a:off x="1013454" y="4592960"/>
          <a:ext cx="4733297" cy="2702944"/>
        </p:xfrm>
        <a:graphic>
          <a:graphicData uri="http://schemas.openxmlformats.org/drawingml/2006/table">
            <a:tbl>
              <a:tblPr firstRow="1" bandRow="1">
                <a:tableStyleId>{2A488322-F2BA-4B5B-9748-0D474271808F}</a:tableStyleId>
              </a:tblPr>
              <a:tblGrid>
                <a:gridCol w="462736"/>
                <a:gridCol w="462736"/>
                <a:gridCol w="1043662"/>
                <a:gridCol w="1213273"/>
                <a:gridCol w="1550890"/>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5341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000" b="1" dirty="0"/>
              <a:t>Regras de </a:t>
            </a:r>
            <a:r>
              <a:rPr lang="pt-BR" sz="2000" b="1" dirty="0" smtClean="0"/>
              <a:t>Inferência</a:t>
            </a:r>
          </a:p>
          <a:p>
            <a:pPr lvl="0"/>
            <a:endParaRPr lang="pt-BR" sz="1400" b="1" dirty="0"/>
          </a:p>
          <a:p>
            <a:pPr lvl="0"/>
            <a:r>
              <a:rPr lang="pt-BR" sz="1400" dirty="0"/>
              <a:t>Inferência</a:t>
            </a:r>
            <a:r>
              <a:rPr lang="pt-BR" sz="1400" dirty="0" smtClean="0"/>
              <a:t>:</a:t>
            </a:r>
            <a:endParaRPr lang="pt-BR" sz="1400" dirty="0"/>
          </a:p>
          <a:p>
            <a:pPr lvl="0"/>
            <a:r>
              <a:rPr lang="pt-BR" sz="1400" dirty="0"/>
              <a:t> – Ato ou processo de derivar conclusões lógicas de proposições </a:t>
            </a:r>
            <a:r>
              <a:rPr lang="pt-BR" sz="1400" dirty="0" smtClean="0"/>
              <a:t>    conhecidas </a:t>
            </a:r>
            <a:r>
              <a:rPr lang="pt-BR" sz="1400" dirty="0"/>
              <a:t>ou decididamente verdadeiras</a:t>
            </a:r>
            <a:r>
              <a:rPr lang="pt-BR" sz="1400" dirty="0" smtClean="0"/>
              <a:t>.</a:t>
            </a:r>
          </a:p>
          <a:p>
            <a:pPr lvl="0"/>
            <a:endParaRPr lang="pt-BR" sz="1400" dirty="0" smtClean="0"/>
          </a:p>
          <a:p>
            <a:pPr lvl="0"/>
            <a:r>
              <a:rPr lang="pt-BR" sz="1400" dirty="0" smtClean="0"/>
              <a:t>– </a:t>
            </a:r>
            <a:r>
              <a:rPr lang="pt-BR" sz="1400" dirty="0"/>
              <a:t>Em outras palavras: é a obtenção de novas proposições a partir de proposições verdadeiras já existentes. </a:t>
            </a:r>
            <a:endParaRPr lang="pt-BR" sz="1400" dirty="0" smtClean="0"/>
          </a:p>
          <a:p>
            <a:pPr lvl="0"/>
            <a:endParaRPr lang="pt-BR" sz="1400" dirty="0" smtClean="0"/>
          </a:p>
          <a:p>
            <a:pPr lvl="0"/>
            <a:r>
              <a:rPr lang="pt-BR" sz="1400" dirty="0"/>
              <a:t>● Regras de Inferência obtidas da implicação lógica</a:t>
            </a:r>
            <a:r>
              <a:rPr lang="pt-BR" sz="1400" dirty="0" smtClean="0"/>
              <a:t>:</a:t>
            </a:r>
          </a:p>
          <a:p>
            <a:pPr lvl="0"/>
            <a:endParaRPr lang="pt-BR" sz="2000" b="1" dirty="0"/>
          </a:p>
          <a:p>
            <a:pPr lvl="0"/>
            <a:r>
              <a:rPr lang="pt-BR" sz="2000" b="1" dirty="0" smtClean="0"/>
              <a:t>Adição:</a:t>
            </a:r>
          </a:p>
          <a:p>
            <a:pPr lvl="0"/>
            <a:r>
              <a:rPr lang="pt-BR" sz="3200" dirty="0" smtClean="0"/>
              <a:t>    p </a:t>
            </a:r>
            <a:r>
              <a:rPr lang="pt-BR" sz="3200" dirty="0"/>
              <a:t>⇒</a:t>
            </a:r>
            <a:r>
              <a:rPr lang="pt-BR" sz="3200" dirty="0" smtClean="0"/>
              <a:t> </a:t>
            </a:r>
            <a:r>
              <a:rPr lang="pt-BR" sz="3200" dirty="0"/>
              <a:t>p </a:t>
            </a:r>
            <a:r>
              <a:rPr lang="pt-BR" sz="3200" dirty="0">
                <a:solidFill>
                  <a:schemeClr val="tx1"/>
                </a:solidFill>
              </a:rPr>
              <a:t>˅</a:t>
            </a:r>
            <a:r>
              <a:rPr lang="pt-BR" sz="3200" dirty="0" smtClean="0"/>
              <a:t> </a:t>
            </a:r>
            <a:r>
              <a:rPr lang="pt-BR" sz="3200" dirty="0"/>
              <a:t>q e q ⇒</a:t>
            </a:r>
            <a:r>
              <a:rPr lang="pt-BR" sz="3200" dirty="0" smtClean="0"/>
              <a:t> p</a:t>
            </a:r>
            <a:r>
              <a:rPr lang="pt-BR" sz="3200" dirty="0">
                <a:solidFill>
                  <a:schemeClr val="tx1"/>
                </a:solidFill>
              </a:rPr>
              <a:t> ˅ </a:t>
            </a:r>
            <a:r>
              <a:rPr lang="pt-BR" sz="3200" dirty="0" smtClean="0"/>
              <a:t>q</a:t>
            </a:r>
          </a:p>
          <a:p>
            <a:pPr lvl="0"/>
            <a:endParaRPr lang="pt-BR" sz="2000" b="1" dirty="0"/>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endParaRPr lang="pt-BR" sz="2000" b="1" dirty="0"/>
          </a:p>
          <a:p>
            <a:pPr lvl="0"/>
            <a:endParaRPr lang="pt-BR" sz="2000" b="1" dirty="0" smtClean="0"/>
          </a:p>
          <a:p>
            <a:pPr lvl="0"/>
            <a:r>
              <a:rPr lang="pt-BR" sz="2000" b="1" dirty="0" smtClean="0"/>
              <a:t>Simplificação: </a:t>
            </a:r>
          </a:p>
          <a:p>
            <a:r>
              <a:rPr lang="pt-BR" sz="3200" dirty="0" smtClean="0"/>
              <a:t>    p </a:t>
            </a:r>
            <a:r>
              <a:rPr lang="pt-BR" sz="3200" dirty="0" smtClean="0">
                <a:solidFill>
                  <a:schemeClr val="tx1"/>
                </a:solidFill>
              </a:rPr>
              <a:t>^ </a:t>
            </a:r>
            <a:r>
              <a:rPr lang="pt-BR" sz="3200" dirty="0" smtClean="0"/>
              <a:t>q </a:t>
            </a:r>
            <a:r>
              <a:rPr lang="pt-BR" sz="3200" dirty="0"/>
              <a:t>⇒</a:t>
            </a:r>
            <a:r>
              <a:rPr lang="pt-BR" sz="3200" dirty="0" smtClean="0"/>
              <a:t> q e </a:t>
            </a:r>
            <a:r>
              <a:rPr lang="pt-BR" sz="3200" dirty="0"/>
              <a:t>p </a:t>
            </a:r>
            <a:r>
              <a:rPr lang="pt-BR" sz="3200" dirty="0">
                <a:solidFill>
                  <a:schemeClr val="tx1"/>
                </a:solidFill>
              </a:rPr>
              <a:t>^ </a:t>
            </a:r>
            <a:r>
              <a:rPr lang="pt-BR" sz="3200" dirty="0"/>
              <a:t>q ⇒ q </a:t>
            </a:r>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de inferência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27" name="Tabela 26"/>
          <p:cNvGraphicFramePr>
            <a:graphicFrameLocks noGrp="1"/>
          </p:cNvGraphicFramePr>
          <p:nvPr>
            <p:extLst>
              <p:ext uri="{D42A27DB-BD31-4B8C-83A1-F6EECF244321}">
                <p14:modId xmlns:p14="http://schemas.microsoft.com/office/powerpoint/2010/main" val="3400012517"/>
              </p:ext>
            </p:extLst>
          </p:nvPr>
        </p:nvGraphicFramePr>
        <p:xfrm>
          <a:off x="965829" y="5385048"/>
          <a:ext cx="4733297" cy="2702944"/>
        </p:xfrm>
        <a:graphic>
          <a:graphicData uri="http://schemas.openxmlformats.org/drawingml/2006/table">
            <a:tbl>
              <a:tblPr firstRow="1" bandRow="1">
                <a:tableStyleId>{2A488322-F2BA-4B5B-9748-0D474271808F}</a:tableStyleId>
              </a:tblPr>
              <a:tblGrid>
                <a:gridCol w="462736"/>
                <a:gridCol w="462736"/>
                <a:gridCol w="1043662"/>
                <a:gridCol w="1213273"/>
                <a:gridCol w="1550890"/>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9842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lvl="0"/>
            <a:r>
              <a:rPr lang="pt-BR" sz="2000" b="1" dirty="0" smtClean="0"/>
              <a:t>Equivalência lógica</a:t>
            </a:r>
            <a:endParaRPr lang="pt-BR" sz="1400" b="1" dirty="0"/>
          </a:p>
          <a:p>
            <a:pPr lvl="0"/>
            <a:r>
              <a:rPr lang="pt-BR" sz="1400" dirty="0"/>
              <a:t>Na lógica, afirmações </a:t>
            </a:r>
            <a:r>
              <a:rPr lang="pt-BR" sz="2000" b="1" dirty="0" smtClean="0"/>
              <a:t>p</a:t>
            </a:r>
            <a:r>
              <a:rPr lang="pt-BR" sz="1400" dirty="0" smtClean="0"/>
              <a:t> </a:t>
            </a:r>
            <a:r>
              <a:rPr lang="pt-BR" sz="1400" dirty="0"/>
              <a:t>e </a:t>
            </a:r>
            <a:r>
              <a:rPr lang="pt-BR" sz="2000" b="1" dirty="0" smtClean="0"/>
              <a:t>q</a:t>
            </a:r>
            <a:r>
              <a:rPr lang="pt-BR" sz="1400" dirty="0" smtClean="0"/>
              <a:t> </a:t>
            </a:r>
            <a:r>
              <a:rPr lang="pt-BR" sz="1400" dirty="0"/>
              <a:t>são logicamente equivalentes se tiverem o mesmo conteúdo lógico. Isto é, se elas tiverem o mesmo valor de verdade em todos os modelos</a:t>
            </a:r>
            <a:r>
              <a:rPr lang="pt-BR" sz="1400" dirty="0" smtClean="0"/>
              <a:t>.</a:t>
            </a:r>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Equivalência lógica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8" name="Imagem 7"/>
          <p:cNvPicPr>
            <a:picLocks noChangeAspect="1"/>
          </p:cNvPicPr>
          <p:nvPr/>
        </p:nvPicPr>
        <p:blipFill>
          <a:blip r:embed="rId7"/>
          <a:stretch>
            <a:fillRect/>
          </a:stretch>
        </p:blipFill>
        <p:spPr>
          <a:xfrm>
            <a:off x="862693" y="3008784"/>
            <a:ext cx="5108366" cy="496786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01802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Equivalência lógica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p:cNvPicPr>
            <a:picLocks noChangeAspect="1"/>
          </p:cNvPicPr>
          <p:nvPr/>
        </p:nvPicPr>
        <p:blipFill>
          <a:blip r:embed="rId7"/>
          <a:stretch>
            <a:fillRect/>
          </a:stretch>
        </p:blipFill>
        <p:spPr>
          <a:xfrm>
            <a:off x="1256833" y="1876104"/>
            <a:ext cx="4240061" cy="62499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Retângulo 1"/>
          <p:cNvSpPr/>
          <p:nvPr/>
        </p:nvSpPr>
        <p:spPr>
          <a:xfrm>
            <a:off x="1937458" y="1432652"/>
            <a:ext cx="2218749" cy="369332"/>
          </a:xfrm>
          <a:prstGeom prst="rect">
            <a:avLst/>
          </a:prstGeom>
        </p:spPr>
        <p:txBody>
          <a:bodyPr wrap="none">
            <a:spAutoFit/>
          </a:bodyPr>
          <a:lstStyle/>
          <a:p>
            <a:pPr lvl="0"/>
            <a:r>
              <a:rPr lang="pt-BR" b="1" dirty="0" smtClean="0"/>
              <a:t>Equivalências lógicas</a:t>
            </a:r>
            <a:endParaRPr lang="pt-BR" b="1" dirty="0"/>
          </a:p>
        </p:txBody>
      </p:sp>
    </p:spTree>
    <p:extLst>
      <p:ext uri="{BB962C8B-B14F-4D97-AF65-F5344CB8AC3E}">
        <p14:creationId xmlns:p14="http://schemas.microsoft.com/office/powerpoint/2010/main" val="1055308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As afirmações a seguir são logicamente equivalentes:</a:t>
            </a:r>
          </a:p>
          <a:p>
            <a:endParaRPr lang="pt-BR" sz="1400" dirty="0"/>
          </a:p>
          <a:p>
            <a:r>
              <a:rPr lang="pt-BR" sz="1400" dirty="0" smtClean="0"/>
              <a:t>1 - Se </a:t>
            </a:r>
            <a:r>
              <a:rPr lang="pt-BR" sz="1400" dirty="0"/>
              <a:t>Lúcia está na Dinamarca, então ela está na Europa. </a:t>
            </a:r>
            <a:endParaRPr lang="pt-BR" sz="1400" dirty="0" smtClean="0"/>
          </a:p>
          <a:p>
            <a:r>
              <a:rPr lang="pt-BR" sz="1400" dirty="0"/>
              <a:t> </a:t>
            </a:r>
            <a:r>
              <a:rPr lang="pt-BR" sz="1400" dirty="0" smtClean="0"/>
              <a:t>     (</a:t>
            </a:r>
            <a:r>
              <a:rPr lang="pt-BR" sz="1400" dirty="0"/>
              <a:t>Em símbolos, </a:t>
            </a:r>
            <a:r>
              <a:rPr lang="pt-BR" sz="2000" dirty="0"/>
              <a:t>p ⇒ </a:t>
            </a:r>
            <a:r>
              <a:rPr lang="pt-BR" sz="2000" dirty="0" smtClean="0"/>
              <a:t>q </a:t>
            </a:r>
            <a:r>
              <a:rPr lang="pt-BR" sz="1400" dirty="0" smtClean="0"/>
              <a:t>)</a:t>
            </a:r>
          </a:p>
          <a:p>
            <a:endParaRPr lang="pt-BR" sz="1400" dirty="0"/>
          </a:p>
          <a:p>
            <a:r>
              <a:rPr lang="pt-BR" sz="1400" dirty="0" smtClean="0"/>
              <a:t>2 - Se </a:t>
            </a:r>
            <a:r>
              <a:rPr lang="pt-BR" sz="1400" dirty="0"/>
              <a:t>Lúcia não está na Europa, então ela não está na Dinamarca</a:t>
            </a:r>
            <a:r>
              <a:rPr lang="pt-BR" sz="1400" dirty="0" smtClean="0"/>
              <a:t>.</a:t>
            </a:r>
          </a:p>
          <a:p>
            <a:r>
              <a:rPr lang="pt-BR" sz="1400" dirty="0" smtClean="0"/>
              <a:t>       ( Em Símbolos, </a:t>
            </a:r>
            <a:r>
              <a:rPr lang="pt-BR" sz="2000" dirty="0" smtClean="0"/>
              <a:t>~p </a:t>
            </a:r>
            <a:r>
              <a:rPr lang="pt-BR" sz="2000" dirty="0"/>
              <a:t>⇒ </a:t>
            </a:r>
            <a:r>
              <a:rPr lang="pt-BR" sz="2000" dirty="0" smtClean="0"/>
              <a:t>~q </a:t>
            </a:r>
            <a:r>
              <a:rPr lang="pt-BR" sz="1400" dirty="0" smtClean="0"/>
              <a:t>)</a:t>
            </a:r>
            <a:endParaRPr lang="pt-BR" sz="1400" dirty="0"/>
          </a:p>
          <a:p>
            <a:endParaRPr lang="pt-BR" sz="1400" dirty="0" smtClean="0"/>
          </a:p>
          <a:p>
            <a:r>
              <a:rPr lang="pt-BR" sz="1400" dirty="0" smtClean="0"/>
              <a:t>Sintaticamente</a:t>
            </a:r>
            <a:r>
              <a:rPr lang="pt-BR" sz="1400" dirty="0"/>
              <a:t>, (1) e (2) são deriváveis uns dos outros através das regras de contraposição e dupla negação. </a:t>
            </a:r>
            <a:endParaRPr lang="pt-BR" sz="1400" dirty="0" smtClean="0"/>
          </a:p>
          <a:p>
            <a:endParaRPr lang="pt-BR" sz="1400" dirty="0"/>
          </a:p>
          <a:p>
            <a:r>
              <a:rPr lang="pt-BR" sz="1400" dirty="0" smtClean="0"/>
              <a:t>Semanticamente</a:t>
            </a:r>
            <a:r>
              <a:rPr lang="pt-BR" sz="1400" dirty="0"/>
              <a:t>, (1) e (2) são verdadeiros exatamente nos mesmos modelos (interpretações, avaliações); ou seja, aqueles em que Lúcia está na Dinamarca é falsa ou Lúcia está na Europa é verdade.</a:t>
            </a:r>
          </a:p>
          <a:p>
            <a:endParaRPr lang="pt-BR" sz="1400" dirty="0"/>
          </a:p>
          <a:p>
            <a:r>
              <a:rPr lang="pt-BR" sz="1400" dirty="0"/>
              <a:t>(Observe que, neste exemplo, é assumida a lógica clássica. Algumas lógicas não clássicas não consideram (1) e (2) logicamente equivalentes.)</a:t>
            </a:r>
          </a:p>
          <a:p>
            <a:endParaRPr lang="pt-BR" sz="1400" dirty="0"/>
          </a:p>
          <a:p>
            <a:endParaRPr lang="pt-BR" sz="1400" dirty="0"/>
          </a:p>
          <a:p>
            <a:endParaRPr lang="pt-BR" sz="1400" dirty="0"/>
          </a:p>
          <a:p>
            <a:r>
              <a:rPr lang="pt-BR" sz="1400" dirty="0"/>
              <a:t/>
            </a:r>
            <a:br>
              <a:rPr lang="pt-BR" sz="1400" dirty="0"/>
            </a:br>
            <a:endParaRPr lang="pt-BR" sz="1400" dirty="0"/>
          </a:p>
          <a:p>
            <a:endParaRPr lang="pt-BR" sz="1400" dirty="0"/>
          </a:p>
          <a:p>
            <a:pPr algn="just"/>
            <a:endParaRPr lang="pt-BR" sz="1400" dirty="0"/>
          </a:p>
        </p:txBody>
      </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5"/>
            <a:stretch>
              <a:fillRect/>
            </a:stretch>
          </p:blipFill>
          <p:spPr>
            <a:xfrm>
              <a:off x="420276" y="8121353"/>
              <a:ext cx="662014" cy="504056"/>
            </a:xfrm>
            <a:prstGeom prst="rect">
              <a:avLst/>
            </a:prstGeom>
          </p:spPr>
        </p:pic>
      </p:grpSp>
      <p:grpSp>
        <p:nvGrpSpPr>
          <p:cNvPr id="24" name="Grupo 23"/>
          <p:cNvGrpSpPr/>
          <p:nvPr/>
        </p:nvGrpSpPr>
        <p:grpSpPr>
          <a:xfrm rot="5400000">
            <a:off x="2559954" y="5321775"/>
            <a:ext cx="8028624" cy="450850"/>
            <a:chOff x="348266" y="6407663"/>
            <a:chExt cx="6063113" cy="548692"/>
          </a:xfrm>
        </p:grpSpPr>
        <p:sp>
          <p:nvSpPr>
            <p:cNvPr id="30" name="Retângulo de cantos arredondados 2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Equivalência </a:t>
              </a:r>
              <a:r>
                <a:rPr lang="pt-BR" dirty="0" smtClean="0"/>
                <a:t>lógica</a:t>
              </a:r>
              <a:endParaRPr lang="pt-BR" dirty="0"/>
            </a:p>
          </p:txBody>
        </p:sp>
        <p:pic>
          <p:nvPicPr>
            <p:cNvPr id="31" name="Imagem 30"/>
            <p:cNvPicPr>
              <a:picLocks noChangeAspect="1"/>
            </p:cNvPicPr>
            <p:nvPr/>
          </p:nvPicPr>
          <p:blipFill>
            <a:blip r:embed="rId6"/>
            <a:stretch>
              <a:fillRect/>
            </a:stretch>
          </p:blipFill>
          <p:spPr>
            <a:xfrm>
              <a:off x="420276" y="6427862"/>
              <a:ext cx="848484" cy="513707"/>
            </a:xfrm>
            <a:prstGeom prst="rect">
              <a:avLst/>
            </a:prstGeom>
          </p:spPr>
        </p:pic>
      </p:grpSp>
      <p:grpSp>
        <p:nvGrpSpPr>
          <p:cNvPr id="32" name="Grupo 31"/>
          <p:cNvGrpSpPr/>
          <p:nvPr/>
        </p:nvGrpSpPr>
        <p:grpSpPr>
          <a:xfrm>
            <a:off x="303101" y="1051243"/>
            <a:ext cx="2909875" cy="380115"/>
            <a:chOff x="345069" y="7031145"/>
            <a:chExt cx="3011924" cy="560962"/>
          </a:xfrm>
        </p:grpSpPr>
        <p:sp>
          <p:nvSpPr>
            <p:cNvPr id="33" name="Retângulo de cantos arredondados 32"/>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731138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2000" b="1" dirty="0"/>
              <a:t>Álgebra das proposições</a:t>
            </a:r>
          </a:p>
          <a:p>
            <a:pPr lvl="0"/>
            <a:endParaRPr lang="pt-BR" sz="1400" b="1" dirty="0"/>
          </a:p>
          <a:p>
            <a:r>
              <a:rPr lang="pt-BR" sz="1600" b="1" dirty="0"/>
              <a:t>I.              Propriedades da Conjunção ( ^ ).</a:t>
            </a:r>
          </a:p>
          <a:p>
            <a:r>
              <a:rPr lang="pt-BR" sz="1400" dirty="0"/>
              <a:t>a.    Idempotente  ......................  p^p </a:t>
            </a:r>
            <a:r>
              <a:rPr lang="pt-BR" sz="1400" dirty="0" smtClean="0">
                <a:solidFill>
                  <a:schemeClr val="tx1"/>
                </a:solidFill>
              </a:rPr>
              <a:t>⇔ </a:t>
            </a:r>
            <a:r>
              <a:rPr lang="pt-BR" sz="1400" dirty="0" smtClean="0"/>
              <a:t>p</a:t>
            </a:r>
            <a:endParaRPr lang="pt-BR" sz="1400" dirty="0"/>
          </a:p>
          <a:p>
            <a:r>
              <a:rPr lang="pt-BR" sz="1400" dirty="0"/>
              <a:t>b.    Comutativa  ........................   p^q </a:t>
            </a:r>
            <a:r>
              <a:rPr lang="pt-BR" sz="1400" dirty="0" smtClean="0">
                <a:solidFill>
                  <a:schemeClr val="tx1"/>
                </a:solidFill>
              </a:rPr>
              <a:t>⇔</a:t>
            </a:r>
            <a:r>
              <a:rPr lang="pt-BR" sz="1400" dirty="0"/>
              <a:t> q^p</a:t>
            </a:r>
          </a:p>
          <a:p>
            <a:r>
              <a:rPr lang="pt-BR" sz="1400" dirty="0"/>
              <a:t>c.    Associativa  .........................  (p^q)^r </a:t>
            </a:r>
            <a:r>
              <a:rPr lang="pt-BR" sz="1400" dirty="0" smtClean="0">
                <a:solidFill>
                  <a:schemeClr val="tx1"/>
                </a:solidFill>
              </a:rPr>
              <a:t>⇔</a:t>
            </a:r>
            <a:r>
              <a:rPr lang="pt-BR" sz="1400" dirty="0"/>
              <a:t> p^(q^r)</a:t>
            </a:r>
          </a:p>
          <a:p>
            <a:r>
              <a:rPr lang="pt-BR" sz="1400" dirty="0"/>
              <a:t>d.    Identidade ............................ p^t </a:t>
            </a:r>
            <a:r>
              <a:rPr lang="pt-BR" sz="1400" dirty="0" smtClean="0">
                <a:solidFill>
                  <a:schemeClr val="tx1"/>
                </a:solidFill>
              </a:rPr>
              <a:t>⇔</a:t>
            </a:r>
            <a:r>
              <a:rPr lang="pt-BR" sz="1400" dirty="0"/>
              <a:t> p   e   p^c </a:t>
            </a:r>
            <a:r>
              <a:rPr lang="pt-BR" sz="1400" dirty="0" smtClean="0">
                <a:solidFill>
                  <a:schemeClr val="tx1"/>
                </a:solidFill>
              </a:rPr>
              <a:t>⇔</a:t>
            </a:r>
            <a:r>
              <a:rPr lang="pt-BR" sz="1400" dirty="0"/>
              <a:t> </a:t>
            </a:r>
            <a:r>
              <a:rPr lang="pt-BR" sz="1400" dirty="0" smtClean="0"/>
              <a:t>c</a:t>
            </a:r>
          </a:p>
          <a:p>
            <a:endParaRPr lang="pt-BR" sz="1400" dirty="0" smtClean="0"/>
          </a:p>
          <a:p>
            <a:endParaRPr lang="pt-BR" sz="1400" dirty="0"/>
          </a:p>
          <a:p>
            <a:r>
              <a:rPr lang="pt-BR" sz="1600" b="1" dirty="0"/>
              <a:t>II.            Propriedades da Disjunção ( v ).</a:t>
            </a:r>
          </a:p>
          <a:p>
            <a:r>
              <a:rPr lang="pt-BR" sz="1400" dirty="0"/>
              <a:t>a.    Idempotente ......................  pvp </a:t>
            </a:r>
            <a:r>
              <a:rPr lang="pt-BR" sz="1400" dirty="0">
                <a:solidFill>
                  <a:schemeClr val="tx1"/>
                </a:solidFill>
              </a:rPr>
              <a:t> ⇔ </a:t>
            </a:r>
            <a:r>
              <a:rPr lang="pt-BR" sz="1400" dirty="0"/>
              <a:t> p</a:t>
            </a:r>
          </a:p>
          <a:p>
            <a:r>
              <a:rPr lang="pt-BR" sz="1400" dirty="0"/>
              <a:t>b.    Comutativa  .......................  pvq </a:t>
            </a:r>
            <a:r>
              <a:rPr lang="pt-BR" sz="1400" dirty="0">
                <a:solidFill>
                  <a:schemeClr val="tx1"/>
                </a:solidFill>
              </a:rPr>
              <a:t> ⇔ </a:t>
            </a:r>
            <a:r>
              <a:rPr lang="pt-BR" sz="1400" dirty="0"/>
              <a:t> qvp</a:t>
            </a:r>
          </a:p>
          <a:p>
            <a:r>
              <a:rPr lang="pt-BR" sz="1400" dirty="0"/>
              <a:t>c.    Associativa  ........................ (</a:t>
            </a:r>
            <a:r>
              <a:rPr lang="pt-BR" sz="1400" dirty="0" smtClean="0"/>
              <a:t>pvq)v r</a:t>
            </a:r>
            <a:r>
              <a:rPr lang="pt-BR" sz="1400" dirty="0"/>
              <a:t> </a:t>
            </a:r>
            <a:r>
              <a:rPr lang="pt-BR" sz="1400" dirty="0">
                <a:solidFill>
                  <a:schemeClr val="tx1"/>
                </a:solidFill>
              </a:rPr>
              <a:t> ⇔ </a:t>
            </a:r>
            <a:r>
              <a:rPr lang="pt-BR" sz="1400" dirty="0"/>
              <a:t> </a:t>
            </a:r>
            <a:r>
              <a:rPr lang="pt-BR" sz="1400" dirty="0" smtClean="0"/>
              <a:t>p v (q v r</a:t>
            </a:r>
            <a:r>
              <a:rPr lang="pt-BR" sz="1400" dirty="0"/>
              <a:t>)</a:t>
            </a:r>
          </a:p>
          <a:p>
            <a:r>
              <a:rPr lang="pt-BR" sz="1400" dirty="0"/>
              <a:t>d.    Identidade  ........................  </a:t>
            </a:r>
            <a:r>
              <a:rPr lang="pt-BR" sz="1400" dirty="0" smtClean="0"/>
              <a:t>p v t</a:t>
            </a:r>
            <a:r>
              <a:rPr lang="pt-BR" sz="1400" dirty="0"/>
              <a:t> </a:t>
            </a:r>
            <a:r>
              <a:rPr lang="pt-BR" sz="1400" dirty="0">
                <a:solidFill>
                  <a:schemeClr val="tx1"/>
                </a:solidFill>
              </a:rPr>
              <a:t> ⇔ </a:t>
            </a:r>
            <a:r>
              <a:rPr lang="pt-BR" sz="1400" dirty="0"/>
              <a:t> t   e   </a:t>
            </a:r>
            <a:r>
              <a:rPr lang="pt-BR" sz="1400" dirty="0" smtClean="0"/>
              <a:t>p v c</a:t>
            </a:r>
            <a:r>
              <a:rPr lang="pt-BR" sz="1400" dirty="0"/>
              <a:t> </a:t>
            </a:r>
            <a:r>
              <a:rPr lang="pt-BR" sz="1400" dirty="0">
                <a:solidFill>
                  <a:schemeClr val="tx1"/>
                </a:solidFill>
              </a:rPr>
              <a:t> ⇔ </a:t>
            </a:r>
            <a:r>
              <a:rPr lang="pt-BR" sz="1400" dirty="0"/>
              <a:t> </a:t>
            </a:r>
            <a:r>
              <a:rPr lang="pt-BR" sz="1400" dirty="0" smtClean="0"/>
              <a:t>p</a:t>
            </a:r>
          </a:p>
          <a:p>
            <a:endParaRPr lang="pt-BR" sz="1400" dirty="0" smtClean="0"/>
          </a:p>
          <a:p>
            <a:endParaRPr lang="pt-BR" sz="1400" dirty="0"/>
          </a:p>
          <a:p>
            <a:endParaRPr lang="pt-BR" sz="1400" dirty="0"/>
          </a:p>
          <a:p>
            <a:endParaRPr lang="pt-BR" sz="1400" dirty="0"/>
          </a:p>
          <a:p>
            <a:endParaRPr lang="pt-BR" sz="1400" dirty="0" smtClean="0"/>
          </a:p>
          <a:p>
            <a:endParaRPr lang="pt-BR" sz="1400" dirty="0"/>
          </a:p>
          <a:p>
            <a:endParaRPr lang="pt-BR" sz="1400" dirty="0"/>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Álgebra </a:t>
              </a:r>
              <a:r>
                <a:rPr lang="pt-BR" dirty="0"/>
                <a:t>das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26" name="Tabela 25"/>
          <p:cNvGraphicFramePr>
            <a:graphicFrameLocks noGrp="1"/>
          </p:cNvGraphicFramePr>
          <p:nvPr>
            <p:extLst>
              <p:ext uri="{D42A27DB-BD31-4B8C-83A1-F6EECF244321}">
                <p14:modId xmlns:p14="http://schemas.microsoft.com/office/powerpoint/2010/main" val="1288501672"/>
              </p:ext>
            </p:extLst>
          </p:nvPr>
        </p:nvGraphicFramePr>
        <p:xfrm>
          <a:off x="332657" y="5850456"/>
          <a:ext cx="5976663" cy="2702944"/>
        </p:xfrm>
        <a:graphic>
          <a:graphicData uri="http://schemas.openxmlformats.org/drawingml/2006/table">
            <a:tbl>
              <a:tblPr firstRow="1" bandRow="1">
                <a:tableStyleId>{2A488322-F2BA-4B5B-9748-0D474271808F}</a:tableStyleId>
              </a:tblPr>
              <a:tblGrid>
                <a:gridCol w="302098"/>
                <a:gridCol w="302098"/>
                <a:gridCol w="535733"/>
                <a:gridCol w="482969"/>
                <a:gridCol w="681357"/>
                <a:gridCol w="792088"/>
                <a:gridCol w="720080"/>
                <a:gridCol w="1012502"/>
                <a:gridCol w="1147738"/>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Retângulo 28"/>
          <p:cNvSpPr/>
          <p:nvPr/>
        </p:nvSpPr>
        <p:spPr>
          <a:xfrm>
            <a:off x="262887" y="5442965"/>
            <a:ext cx="1994970" cy="369332"/>
          </a:xfrm>
          <a:prstGeom prst="rect">
            <a:avLst/>
          </a:prstGeom>
        </p:spPr>
        <p:txBody>
          <a:bodyPr wrap="none">
            <a:spAutoFit/>
          </a:bodyPr>
          <a:lstStyle/>
          <a:p>
            <a:r>
              <a:rPr lang="pt-BR" b="1" dirty="0"/>
              <a:t>TABELAS-VERDADE</a:t>
            </a:r>
            <a:endParaRPr lang="pt-BR" dirty="0"/>
          </a:p>
        </p:txBody>
      </p:sp>
    </p:spTree>
    <p:extLst>
      <p:ext uri="{BB962C8B-B14F-4D97-AF65-F5344CB8AC3E}">
        <p14:creationId xmlns:p14="http://schemas.microsoft.com/office/powerpoint/2010/main" val="312059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2000" b="1" dirty="0"/>
              <a:t>Álgebra das proposições</a:t>
            </a:r>
          </a:p>
          <a:p>
            <a:pPr lvl="0"/>
            <a:endParaRPr lang="pt-BR" sz="1400" b="1" dirty="0"/>
          </a:p>
          <a:p>
            <a:r>
              <a:rPr lang="pt-BR" sz="1600" b="1" dirty="0" smtClean="0"/>
              <a:t>III</a:t>
            </a:r>
            <a:r>
              <a:rPr lang="pt-BR" sz="1600" b="1" dirty="0"/>
              <a:t>.           Propriedades da Disjunção e da Conjunção.</a:t>
            </a:r>
          </a:p>
          <a:p>
            <a:r>
              <a:rPr lang="pt-BR" sz="1400" dirty="0"/>
              <a:t>a.    Distributiva</a:t>
            </a:r>
          </a:p>
          <a:p>
            <a:r>
              <a:rPr lang="pt-BR" sz="1400" dirty="0"/>
              <a:t>                                          i.      ...........................  p^(</a:t>
            </a:r>
            <a:r>
              <a:rPr lang="pt-BR" sz="1400" dirty="0" smtClean="0"/>
              <a:t>q v r</a:t>
            </a:r>
            <a:r>
              <a:rPr lang="pt-BR" sz="1400" dirty="0"/>
              <a:t>) </a:t>
            </a:r>
            <a:r>
              <a:rPr lang="pt-BR" sz="1400" dirty="0">
                <a:solidFill>
                  <a:schemeClr val="tx1"/>
                </a:solidFill>
              </a:rPr>
              <a:t> ⇔ </a:t>
            </a:r>
            <a:r>
              <a:rPr lang="pt-BR" sz="1400" dirty="0"/>
              <a:t> (</a:t>
            </a:r>
            <a:r>
              <a:rPr lang="pt-BR" sz="1400" dirty="0" smtClean="0"/>
              <a:t>p^q)v(p ^ r</a:t>
            </a:r>
            <a:r>
              <a:rPr lang="pt-BR" sz="1400" dirty="0"/>
              <a:t>)</a:t>
            </a:r>
          </a:p>
          <a:p>
            <a:r>
              <a:rPr lang="pt-BR" sz="1400" dirty="0"/>
              <a:t>                                         ii.      ...........................  pv(q^r) </a:t>
            </a:r>
            <a:r>
              <a:rPr lang="pt-BR" sz="1400" dirty="0">
                <a:solidFill>
                  <a:schemeClr val="tx1"/>
                </a:solidFill>
              </a:rPr>
              <a:t> ⇔ </a:t>
            </a:r>
            <a:r>
              <a:rPr lang="pt-BR" sz="1400" dirty="0"/>
              <a:t> (pvq)^(</a:t>
            </a:r>
            <a:r>
              <a:rPr lang="pt-BR" sz="1400" dirty="0" smtClean="0"/>
              <a:t>p v r</a:t>
            </a:r>
            <a:r>
              <a:rPr lang="pt-BR" sz="1400" dirty="0"/>
              <a:t>)</a:t>
            </a:r>
          </a:p>
          <a:p>
            <a:r>
              <a:rPr lang="pt-BR" sz="1400" dirty="0"/>
              <a:t>b.    Absorção</a:t>
            </a:r>
          </a:p>
          <a:p>
            <a:r>
              <a:rPr lang="pt-BR" sz="1400" dirty="0"/>
              <a:t>                                          i.      ...........................  p^(pvq) </a:t>
            </a:r>
            <a:r>
              <a:rPr lang="pt-BR" sz="1400" dirty="0">
                <a:solidFill>
                  <a:schemeClr val="tx1"/>
                </a:solidFill>
              </a:rPr>
              <a:t> ⇔ </a:t>
            </a:r>
            <a:r>
              <a:rPr lang="pt-BR" sz="1400" dirty="0"/>
              <a:t> p</a:t>
            </a:r>
          </a:p>
          <a:p>
            <a:r>
              <a:rPr lang="pt-BR" sz="1400" dirty="0"/>
              <a:t>                                         ii.      ...........................  pv(p^q) </a:t>
            </a:r>
            <a:r>
              <a:rPr lang="pt-BR" sz="1400" dirty="0">
                <a:solidFill>
                  <a:schemeClr val="tx1"/>
                </a:solidFill>
              </a:rPr>
              <a:t> ⇔ </a:t>
            </a:r>
            <a:r>
              <a:rPr lang="pt-BR" sz="1400" dirty="0"/>
              <a:t> p</a:t>
            </a:r>
          </a:p>
          <a:p>
            <a:r>
              <a:rPr lang="pt-BR" sz="1400" dirty="0"/>
              <a:t>c.    Regra de Morgan</a:t>
            </a:r>
          </a:p>
          <a:p>
            <a:r>
              <a:rPr lang="pt-BR" sz="1400" dirty="0"/>
              <a:t>                                          i.      ..........................  </a:t>
            </a:r>
            <a:r>
              <a:rPr lang="pt-BR" sz="1400" b="1" dirty="0"/>
              <a:t>~</a:t>
            </a:r>
            <a:r>
              <a:rPr lang="pt-BR" sz="1400" dirty="0"/>
              <a:t>(p^q) </a:t>
            </a:r>
            <a:r>
              <a:rPr lang="pt-BR" sz="1400" dirty="0">
                <a:solidFill>
                  <a:schemeClr val="tx1"/>
                </a:solidFill>
              </a:rPr>
              <a:t> ⇔ </a:t>
            </a:r>
            <a:r>
              <a:rPr lang="pt-BR" sz="1400" dirty="0"/>
              <a:t> </a:t>
            </a:r>
            <a:r>
              <a:rPr lang="pt-BR" sz="1400" b="1" dirty="0"/>
              <a:t>~</a:t>
            </a:r>
            <a:r>
              <a:rPr lang="pt-BR" sz="1400" dirty="0" smtClean="0"/>
              <a:t>p v </a:t>
            </a:r>
            <a:r>
              <a:rPr lang="pt-BR" sz="1400" b="1" dirty="0" smtClean="0"/>
              <a:t>~</a:t>
            </a:r>
            <a:r>
              <a:rPr lang="pt-BR" sz="1400" dirty="0" smtClean="0"/>
              <a:t>q</a:t>
            </a:r>
            <a:endParaRPr lang="pt-BR" sz="1400" dirty="0"/>
          </a:p>
          <a:p>
            <a:r>
              <a:rPr lang="pt-BR" sz="1400" dirty="0"/>
              <a:t>                                         ii.      ..........................  </a:t>
            </a:r>
            <a:r>
              <a:rPr lang="pt-BR" sz="1400" b="1" dirty="0"/>
              <a:t>~</a:t>
            </a:r>
            <a:r>
              <a:rPr lang="pt-BR" sz="1400" dirty="0"/>
              <a:t>(pvq) </a:t>
            </a:r>
            <a:r>
              <a:rPr lang="pt-BR" sz="1400" dirty="0">
                <a:solidFill>
                  <a:schemeClr val="tx1"/>
                </a:solidFill>
              </a:rPr>
              <a:t> ⇔ </a:t>
            </a:r>
            <a:r>
              <a:rPr lang="pt-BR" sz="1400" dirty="0"/>
              <a:t> </a:t>
            </a:r>
            <a:r>
              <a:rPr lang="pt-BR" sz="1400" b="1" dirty="0"/>
              <a:t>~</a:t>
            </a:r>
            <a:r>
              <a:rPr lang="pt-BR" sz="1400" dirty="0"/>
              <a:t>p^</a:t>
            </a:r>
            <a:r>
              <a:rPr lang="pt-BR" sz="1400" b="1" dirty="0"/>
              <a:t>~</a:t>
            </a:r>
            <a:r>
              <a:rPr lang="pt-BR" sz="1400" dirty="0" smtClean="0"/>
              <a:t>q</a:t>
            </a:r>
          </a:p>
          <a:p>
            <a:endParaRPr lang="pt-BR" sz="1400" dirty="0"/>
          </a:p>
          <a:p>
            <a:r>
              <a:rPr lang="pt-BR" sz="1600" b="1" dirty="0"/>
              <a:t>IV.          Condicional</a:t>
            </a:r>
          </a:p>
          <a:p>
            <a:r>
              <a:rPr lang="pt-BR" sz="1400" dirty="0"/>
              <a:t>a.      .........................................  </a:t>
            </a:r>
            <a:r>
              <a:rPr lang="pt-BR" sz="1400" dirty="0" smtClean="0"/>
              <a:t>p → q</a:t>
            </a:r>
            <a:r>
              <a:rPr lang="pt-BR" sz="1400" dirty="0"/>
              <a:t> </a:t>
            </a:r>
            <a:r>
              <a:rPr lang="pt-BR" sz="1400" dirty="0">
                <a:solidFill>
                  <a:schemeClr val="tx1"/>
                </a:solidFill>
              </a:rPr>
              <a:t> ⇔ </a:t>
            </a:r>
            <a:r>
              <a:rPr lang="pt-BR" sz="1400" dirty="0"/>
              <a:t> </a:t>
            </a:r>
            <a:r>
              <a:rPr lang="pt-BR" sz="1400" b="1" dirty="0"/>
              <a:t>~</a:t>
            </a:r>
            <a:r>
              <a:rPr lang="pt-BR" sz="1400" dirty="0"/>
              <a:t>pvq</a:t>
            </a:r>
          </a:p>
          <a:p>
            <a:r>
              <a:rPr lang="pt-BR" sz="1400" dirty="0"/>
              <a:t>b.    Negação da Condicional ..  </a:t>
            </a:r>
            <a:r>
              <a:rPr lang="pt-BR" sz="1400" b="1" dirty="0"/>
              <a:t>~</a:t>
            </a:r>
            <a:r>
              <a:rPr lang="pt-BR" sz="1400" dirty="0"/>
              <a:t>(</a:t>
            </a:r>
            <a:r>
              <a:rPr lang="pt-BR" sz="1400" dirty="0" smtClean="0"/>
              <a:t>p → q</a:t>
            </a:r>
            <a:r>
              <a:rPr lang="pt-BR" sz="1400" dirty="0"/>
              <a:t>) </a:t>
            </a:r>
            <a:r>
              <a:rPr lang="pt-BR" sz="1400" dirty="0">
                <a:solidFill>
                  <a:schemeClr val="tx1"/>
                </a:solidFill>
              </a:rPr>
              <a:t> ⇔ </a:t>
            </a:r>
            <a:r>
              <a:rPr lang="pt-BR" sz="1400" dirty="0"/>
              <a:t> p^</a:t>
            </a:r>
            <a:r>
              <a:rPr lang="pt-BR" sz="1400" b="1" dirty="0"/>
              <a:t>~</a:t>
            </a:r>
            <a:r>
              <a:rPr lang="pt-BR" sz="1400" dirty="0"/>
              <a:t>q</a:t>
            </a:r>
          </a:p>
          <a:p>
            <a:endParaRPr lang="pt-BR" sz="1400" dirty="0"/>
          </a:p>
          <a:p>
            <a:endParaRPr lang="pt-BR" sz="1400" dirty="0"/>
          </a:p>
          <a:p>
            <a:endParaRPr lang="pt-BR" sz="1400" dirty="0" smtClean="0"/>
          </a:p>
          <a:p>
            <a:endParaRPr lang="pt-BR" sz="1400" dirty="0"/>
          </a:p>
          <a:p>
            <a:endParaRPr lang="pt-BR" sz="1400" dirty="0"/>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Álgebra </a:t>
              </a:r>
              <a:r>
                <a:rPr lang="pt-BR" dirty="0"/>
                <a:t>das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26" name="Tabela 25"/>
          <p:cNvGraphicFramePr>
            <a:graphicFrameLocks noGrp="1"/>
          </p:cNvGraphicFramePr>
          <p:nvPr>
            <p:extLst>
              <p:ext uri="{D42A27DB-BD31-4B8C-83A1-F6EECF244321}">
                <p14:modId xmlns:p14="http://schemas.microsoft.com/office/powerpoint/2010/main" val="2703251914"/>
              </p:ext>
            </p:extLst>
          </p:nvPr>
        </p:nvGraphicFramePr>
        <p:xfrm>
          <a:off x="332657" y="6066480"/>
          <a:ext cx="5976663" cy="2702944"/>
        </p:xfrm>
        <a:graphic>
          <a:graphicData uri="http://schemas.openxmlformats.org/drawingml/2006/table">
            <a:tbl>
              <a:tblPr firstRow="1" bandRow="1">
                <a:tableStyleId>{2A488322-F2BA-4B5B-9748-0D474271808F}</a:tableStyleId>
              </a:tblPr>
              <a:tblGrid>
                <a:gridCol w="302098"/>
                <a:gridCol w="302098"/>
                <a:gridCol w="535733"/>
                <a:gridCol w="482969"/>
                <a:gridCol w="681357"/>
                <a:gridCol w="792088"/>
                <a:gridCol w="720080"/>
                <a:gridCol w="1012502"/>
                <a:gridCol w="1147738"/>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Retângulo 26"/>
          <p:cNvSpPr/>
          <p:nvPr/>
        </p:nvSpPr>
        <p:spPr>
          <a:xfrm>
            <a:off x="262887" y="5658989"/>
            <a:ext cx="1994970" cy="369332"/>
          </a:xfrm>
          <a:prstGeom prst="rect">
            <a:avLst/>
          </a:prstGeom>
        </p:spPr>
        <p:txBody>
          <a:bodyPr wrap="none">
            <a:spAutoFit/>
          </a:bodyPr>
          <a:lstStyle/>
          <a:p>
            <a:r>
              <a:rPr lang="pt-BR" b="1" dirty="0"/>
              <a:t>TABELAS-VERDADE</a:t>
            </a:r>
            <a:endParaRPr lang="pt-BR" dirty="0"/>
          </a:p>
        </p:txBody>
      </p:sp>
    </p:spTree>
    <p:extLst>
      <p:ext uri="{BB962C8B-B14F-4D97-AF65-F5344CB8AC3E}">
        <p14:creationId xmlns:p14="http://schemas.microsoft.com/office/powerpoint/2010/main" val="323603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936155389"/>
              </p:ext>
            </p:extLst>
          </p:nvPr>
        </p:nvGraphicFramePr>
        <p:xfrm>
          <a:off x="404664" y="1208580"/>
          <a:ext cx="6048672" cy="8234183"/>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Tabela verdade</a:t>
                      </a:r>
                      <a:endParaRPr lang="pt-BR" sz="2400" b="1" i="0" kern="1200" baseline="0" dirty="0" smtClean="0">
                        <a:solidFill>
                          <a:schemeClr val="dk1"/>
                        </a:solidFill>
                        <a:latin typeface="Arial" panose="020B060402020202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4" action="ppaction://hlinksldjump"/>
                        </a:rPr>
                        <a:t>Tabela Verdade</a:t>
                      </a:r>
                      <a:r>
                        <a:rPr lang="pt-BR" sz="1800" dirty="0" smtClean="0"/>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4" action="ppaction://hlinksldjump"/>
                        </a:rPr>
                        <a:t>Definição e objetivo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5" action="ppaction://hlinksldjump"/>
                        </a:rPr>
                        <a:t>Va</a:t>
                      </a:r>
                      <a:r>
                        <a:rPr lang="pt-BR" dirty="0" smtClean="0">
                          <a:hlinkClick r:id="rId6" action="ppaction://hlinksldjump"/>
                        </a:rPr>
                        <a:t>l</a:t>
                      </a:r>
                      <a:r>
                        <a:rPr lang="pt-BR" dirty="0" smtClean="0">
                          <a:hlinkClick r:id="rId5" action="ppaction://hlinksldjump"/>
                        </a:rPr>
                        <a:t>ores possíveis de uma proposição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Valores possíveis de duas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Valores possíveis de três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5" action="ppaction://hlinksldjump"/>
                        </a:rPr>
                        <a:t>Conectivos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5" action="ppaction://hlinksldjump"/>
                        </a:rPr>
                        <a:t>Conectivos usuais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9" action="ppaction://hlinksldjump"/>
                        </a:rPr>
                        <a:t>Ordem de  resolução dos conectivos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10" action="ppaction://hlinksldjump"/>
                        </a:rPr>
                        <a:t>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      </a:t>
                      </a:r>
                      <a:r>
                        <a:rPr lang="pt-BR" dirty="0" smtClean="0">
                          <a:hlinkClick r:id="rId10" action="ppaction://hlinksldjump"/>
                        </a:rPr>
                        <a:t>Negação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1" action="ppaction://hlinksldjump"/>
                        </a:rPr>
                        <a:t>Conjunção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2" action="ppaction://hlinksldjump"/>
                        </a:rPr>
                        <a:t>Disjunção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3" action="ppaction://hlinksldjump"/>
                        </a:rPr>
                        <a:t>Disjunção Exclusiva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4" action="ppaction://hlinksldjump"/>
                        </a:rPr>
                        <a:t>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5" action="ppaction://hlinksldjump"/>
                        </a:rPr>
                        <a:t>Bicondicional(</a:t>
                      </a:r>
                      <a:r>
                        <a:rPr lang="pt-BR" sz="2400" dirty="0" smtClean="0">
                          <a:hlinkClick r:id="rId15" action="ppaction://hlinksldjump"/>
                        </a:rPr>
                        <a:t>⇔</a:t>
                      </a:r>
                      <a:r>
                        <a:rPr lang="pt-BR" dirty="0" smtClean="0">
                          <a:hlinkClick r:id="rId15" action="ppaction://hlinksldjump"/>
                        </a:rPr>
                        <a:t>)</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6" action="ppaction://hlinksldjump"/>
                        </a:rPr>
                        <a:t>Conectivos </a:t>
                      </a:r>
                      <a:r>
                        <a:rPr lang="pt-BR" dirty="0" smtClean="0">
                          <a:hlinkClick r:id="rId16" action="ppaction://hlinksldjump"/>
                        </a:rPr>
                        <a:t>e operações lógicas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7" action="ppaction://hlinksldjump"/>
                        </a:rPr>
                        <a:t>Números </a:t>
                      </a:r>
                      <a:r>
                        <a:rPr lang="pt-BR" dirty="0" smtClean="0">
                          <a:hlinkClick r:id="rId17" action="ppaction://hlinksldjump"/>
                        </a:rPr>
                        <a:t>de linhas de uma tabela </a:t>
                      </a:r>
                      <a:r>
                        <a:rPr lang="pt-BR" dirty="0" smtClean="0">
                          <a:hlinkClick r:id="rId17" action="ppaction://hlinksldjump"/>
                        </a:rPr>
                        <a:t>verdade</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2000" b="1" dirty="0"/>
              <a:t>Álgebra das proposições</a:t>
            </a:r>
          </a:p>
          <a:p>
            <a:pPr lvl="0"/>
            <a:endParaRPr lang="pt-BR" sz="1400" b="1" dirty="0"/>
          </a:p>
          <a:p>
            <a:r>
              <a:rPr lang="pt-BR" sz="1600" b="1" dirty="0"/>
              <a:t>V.            </a:t>
            </a:r>
            <a:r>
              <a:rPr lang="pt-BR" sz="1600" b="1" dirty="0" smtClean="0"/>
              <a:t>Bicondicional </a:t>
            </a:r>
          </a:p>
          <a:p>
            <a:endParaRPr lang="pt-BR" sz="1600" b="1" dirty="0" smtClean="0"/>
          </a:p>
          <a:p>
            <a:r>
              <a:rPr lang="pt-BR" sz="1600" dirty="0" smtClean="0"/>
              <a:t>a</a:t>
            </a:r>
            <a:r>
              <a:rPr lang="pt-BR" sz="1600" dirty="0"/>
              <a:t>.      </a:t>
            </a:r>
            <a:r>
              <a:rPr lang="pt-BR" sz="1600" dirty="0" smtClean="0"/>
              <a:t>p ↔ q</a:t>
            </a:r>
            <a:r>
              <a:rPr lang="pt-BR" sz="1600" dirty="0"/>
              <a:t> </a:t>
            </a:r>
            <a:r>
              <a:rPr lang="pt-BR" sz="1600" dirty="0">
                <a:solidFill>
                  <a:schemeClr val="tx1"/>
                </a:solidFill>
              </a:rPr>
              <a:t> ⇔ </a:t>
            </a:r>
            <a:r>
              <a:rPr lang="pt-BR" sz="1600" dirty="0"/>
              <a:t> (</a:t>
            </a:r>
            <a:r>
              <a:rPr lang="pt-BR" sz="1600" dirty="0" smtClean="0"/>
              <a:t>p → q</a:t>
            </a:r>
            <a:r>
              <a:rPr lang="pt-BR" sz="1600" dirty="0"/>
              <a:t>)^(</a:t>
            </a:r>
            <a:r>
              <a:rPr lang="pt-BR" sz="1600" dirty="0" smtClean="0"/>
              <a:t>q → p</a:t>
            </a:r>
            <a:r>
              <a:rPr lang="pt-BR" sz="1600" dirty="0"/>
              <a:t>) </a:t>
            </a:r>
            <a:r>
              <a:rPr lang="pt-BR" sz="1600" dirty="0">
                <a:solidFill>
                  <a:schemeClr val="tx1"/>
                </a:solidFill>
              </a:rPr>
              <a:t> ⇔ </a:t>
            </a:r>
            <a:r>
              <a:rPr lang="pt-BR" sz="1600" dirty="0"/>
              <a:t> (</a:t>
            </a:r>
            <a:r>
              <a:rPr lang="pt-BR" sz="1600" b="1" dirty="0"/>
              <a:t>~</a:t>
            </a:r>
            <a:r>
              <a:rPr lang="pt-BR" sz="1600" dirty="0"/>
              <a:t>pvq)^(</a:t>
            </a:r>
            <a:r>
              <a:rPr lang="pt-BR" sz="1600" b="1" dirty="0"/>
              <a:t>~</a:t>
            </a:r>
            <a:r>
              <a:rPr lang="pt-BR" sz="1600" dirty="0"/>
              <a:t>qvp)</a:t>
            </a:r>
          </a:p>
          <a:p>
            <a:r>
              <a:rPr lang="pt-BR" sz="1600" dirty="0"/>
              <a:t>b.    Negação da </a:t>
            </a:r>
            <a:r>
              <a:rPr lang="pt-BR" sz="1600" dirty="0" smtClean="0"/>
              <a:t>Bicondicional:</a:t>
            </a:r>
            <a:r>
              <a:rPr lang="pt-BR" sz="1600" dirty="0"/>
              <a:t> </a:t>
            </a:r>
            <a:r>
              <a:rPr lang="pt-BR" sz="1600" b="1" dirty="0"/>
              <a:t>~</a:t>
            </a:r>
            <a:r>
              <a:rPr lang="pt-BR" sz="1600" dirty="0"/>
              <a:t>(</a:t>
            </a:r>
            <a:r>
              <a:rPr lang="pt-BR" sz="1600" dirty="0" smtClean="0"/>
              <a:t>p ↔ q</a:t>
            </a:r>
            <a:r>
              <a:rPr lang="pt-BR" sz="1600" dirty="0"/>
              <a:t>) </a:t>
            </a:r>
            <a:r>
              <a:rPr lang="pt-BR" sz="1600" dirty="0">
                <a:solidFill>
                  <a:schemeClr val="tx1"/>
                </a:solidFill>
              </a:rPr>
              <a:t> ⇔ </a:t>
            </a:r>
            <a:r>
              <a:rPr lang="pt-BR" sz="1600" dirty="0"/>
              <a:t> (p^</a:t>
            </a:r>
            <a:r>
              <a:rPr lang="pt-BR" sz="1600" b="1" dirty="0"/>
              <a:t>~</a:t>
            </a:r>
            <a:r>
              <a:rPr lang="pt-BR" sz="1600" dirty="0" smtClean="0"/>
              <a:t>q) v (</a:t>
            </a:r>
            <a:r>
              <a:rPr lang="pt-BR" sz="1600" b="1" dirty="0" smtClean="0"/>
              <a:t>~</a:t>
            </a:r>
            <a:r>
              <a:rPr lang="pt-BR" sz="1600" dirty="0"/>
              <a:t>p^q)</a:t>
            </a:r>
          </a:p>
          <a:p>
            <a:endParaRPr lang="pt-BR" sz="1600" b="1" dirty="0" smtClean="0"/>
          </a:p>
          <a:p>
            <a:endParaRPr lang="pt-BR" sz="1600" dirty="0" smtClean="0"/>
          </a:p>
          <a:p>
            <a:r>
              <a:rPr lang="pt-BR" sz="1600" b="1" dirty="0"/>
              <a:t>VI.          “Barbadinhas”</a:t>
            </a:r>
          </a:p>
          <a:p>
            <a:r>
              <a:rPr lang="pt-BR" sz="1400" dirty="0"/>
              <a:t>a.    Barbadinha I  ..................  p^</a:t>
            </a:r>
            <a:r>
              <a:rPr lang="pt-BR" sz="1400" b="1" dirty="0"/>
              <a:t>~</a:t>
            </a:r>
            <a:r>
              <a:rPr lang="pt-BR" sz="1400" dirty="0"/>
              <a:t>p </a:t>
            </a:r>
            <a:r>
              <a:rPr lang="pt-BR" sz="1400" dirty="0">
                <a:solidFill>
                  <a:schemeClr val="tx1"/>
                </a:solidFill>
              </a:rPr>
              <a:t> ⇔ </a:t>
            </a:r>
            <a:r>
              <a:rPr lang="pt-BR" sz="1400" dirty="0"/>
              <a:t> c</a:t>
            </a:r>
          </a:p>
          <a:p>
            <a:r>
              <a:rPr lang="pt-BR" sz="1400" dirty="0"/>
              <a:t>b.    Barbadinha II  .................  </a:t>
            </a:r>
            <a:r>
              <a:rPr lang="pt-BR" sz="1400" dirty="0" smtClean="0"/>
              <a:t>p v </a:t>
            </a:r>
            <a:r>
              <a:rPr lang="pt-BR" sz="1400" b="1" dirty="0" smtClean="0"/>
              <a:t>~ </a:t>
            </a:r>
            <a:r>
              <a:rPr lang="pt-BR" sz="1400" dirty="0" smtClean="0"/>
              <a:t>p</a:t>
            </a:r>
            <a:r>
              <a:rPr lang="pt-BR" sz="1400" dirty="0"/>
              <a:t> </a:t>
            </a:r>
            <a:r>
              <a:rPr lang="pt-BR" sz="1400" dirty="0">
                <a:solidFill>
                  <a:schemeClr val="tx1"/>
                </a:solidFill>
              </a:rPr>
              <a:t> ⇔ </a:t>
            </a:r>
            <a:r>
              <a:rPr lang="pt-BR" sz="1400" dirty="0"/>
              <a:t> </a:t>
            </a:r>
            <a:r>
              <a:rPr lang="pt-BR" sz="1400" dirty="0" smtClean="0"/>
              <a:t>t</a:t>
            </a:r>
          </a:p>
          <a:p>
            <a:endParaRPr lang="pt-BR" sz="1400" dirty="0" smtClean="0"/>
          </a:p>
          <a:p>
            <a:r>
              <a:rPr lang="pt-BR" sz="1600" b="1" dirty="0" smtClean="0"/>
              <a:t>VII.         Dupla Negação </a:t>
            </a:r>
            <a:r>
              <a:rPr lang="pt-BR" sz="1400" dirty="0" smtClean="0"/>
              <a:t>....................  </a:t>
            </a:r>
            <a:r>
              <a:rPr lang="pt-BR" sz="1400" b="1" dirty="0" smtClean="0"/>
              <a:t>~~</a:t>
            </a:r>
            <a:r>
              <a:rPr lang="pt-BR" sz="1400" dirty="0" smtClean="0"/>
              <a:t>p </a:t>
            </a:r>
            <a:r>
              <a:rPr lang="pt-BR" sz="1400" dirty="0">
                <a:solidFill>
                  <a:schemeClr val="tx1"/>
                </a:solidFill>
              </a:rPr>
              <a:t> ⇔ </a:t>
            </a:r>
            <a:r>
              <a:rPr lang="pt-BR" sz="1400" dirty="0" smtClean="0"/>
              <a:t>p</a:t>
            </a:r>
          </a:p>
          <a:p>
            <a:endParaRPr lang="pt-BR" sz="1400" dirty="0"/>
          </a:p>
          <a:p>
            <a:endParaRPr lang="pt-BR" sz="1400" dirty="0"/>
          </a:p>
          <a:p>
            <a:endParaRPr lang="pt-BR" sz="1400" dirty="0"/>
          </a:p>
          <a:p>
            <a:endParaRPr lang="pt-BR" sz="1400" dirty="0"/>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Álgebra </a:t>
              </a:r>
              <a:r>
                <a:rPr lang="pt-BR" dirty="0"/>
                <a:t>das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26" name="Tabela 25"/>
          <p:cNvGraphicFramePr>
            <a:graphicFrameLocks noGrp="1"/>
          </p:cNvGraphicFramePr>
          <p:nvPr>
            <p:extLst>
              <p:ext uri="{D42A27DB-BD31-4B8C-83A1-F6EECF244321}">
                <p14:modId xmlns:p14="http://schemas.microsoft.com/office/powerpoint/2010/main" val="3999462105"/>
              </p:ext>
            </p:extLst>
          </p:nvPr>
        </p:nvGraphicFramePr>
        <p:xfrm>
          <a:off x="332657" y="5634432"/>
          <a:ext cx="5976663" cy="2702944"/>
        </p:xfrm>
        <a:graphic>
          <a:graphicData uri="http://schemas.openxmlformats.org/drawingml/2006/table">
            <a:tbl>
              <a:tblPr firstRow="1" bandRow="1">
                <a:tableStyleId>{2A488322-F2BA-4B5B-9748-0D474271808F}</a:tableStyleId>
              </a:tblPr>
              <a:tblGrid>
                <a:gridCol w="302098"/>
                <a:gridCol w="302098"/>
                <a:gridCol w="535733"/>
                <a:gridCol w="482969"/>
                <a:gridCol w="681357"/>
                <a:gridCol w="792088"/>
                <a:gridCol w="720080"/>
                <a:gridCol w="1012502"/>
                <a:gridCol w="1147738"/>
              </a:tblGrid>
              <a:tr h="487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300" dirty="0" smtClean="0">
                          <a:solidFill>
                            <a:schemeClr val="tx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600" dirty="0" smtClean="0">
                          <a:solidFill>
                            <a:schemeClr val="tx1"/>
                          </a:solidFill>
                        </a:rPr>
                        <a:t>⊻</a:t>
                      </a:r>
                      <a:endParaRPr lang="pt-BR"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264">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~p</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dirty="0" smtClean="0">
                          <a:solidFill>
                            <a:schemeClr val="tx1"/>
                          </a:solidFill>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dirty="0" smtClean="0">
                          <a:solidFill>
                            <a:schemeClr val="tx1"/>
                          </a:solidFill>
                        </a:rPr>
                        <a:t>⇒</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200" b="0" i="1" kern="1200" dirty="0" smtClean="0">
                          <a:solidFill>
                            <a:schemeClr val="tx1"/>
                          </a:solidFill>
                          <a:effectLst/>
                          <a:latin typeface="+mn-lt"/>
                          <a:ea typeface="+mn-ea"/>
                          <a:cs typeface="+mn-cs"/>
                        </a:rPr>
                        <a:t>p</a:t>
                      </a:r>
                      <a:r>
                        <a:rPr lang="pt-BR" sz="2200" b="0" i="0" kern="1200" dirty="0" smtClean="0">
                          <a:solidFill>
                            <a:schemeClr val="tx1"/>
                          </a:solidFill>
                          <a:effectLst/>
                          <a:latin typeface="+mn-lt"/>
                          <a:ea typeface="+mn-ea"/>
                          <a:cs typeface="+mn-cs"/>
                        </a:rPr>
                        <a:t> </a:t>
                      </a:r>
                      <a:r>
                        <a:rPr lang="pt-BR" sz="2200" dirty="0" smtClean="0">
                          <a:solidFill>
                            <a:schemeClr val="tx1"/>
                          </a:solidFill>
                        </a:rPr>
                        <a:t>⊻</a:t>
                      </a:r>
                      <a:r>
                        <a:rPr lang="pt-BR" sz="2200" b="0" i="0" kern="1200" dirty="0" smtClean="0">
                          <a:solidFill>
                            <a:schemeClr val="tx1"/>
                          </a:solidFill>
                          <a:effectLst/>
                          <a:latin typeface="+mn-lt"/>
                          <a:ea typeface="+mn-ea"/>
                          <a:cs typeface="+mn-cs"/>
                        </a:rPr>
                        <a:t> </a:t>
                      </a:r>
                      <a:r>
                        <a:rPr lang="pt-BR" sz="2200" b="0" i="1" kern="1200" dirty="0" smtClean="0">
                          <a:solidFill>
                            <a:schemeClr val="tx1"/>
                          </a:solidFill>
                          <a:effectLst/>
                          <a:latin typeface="+mn-lt"/>
                          <a:ea typeface="+mn-ea"/>
                          <a:cs typeface="+mn-cs"/>
                        </a:rPr>
                        <a:t>q</a:t>
                      </a:r>
                      <a:endParaRPr lang="pt-BR"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F</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Retângulo 1"/>
          <p:cNvSpPr/>
          <p:nvPr/>
        </p:nvSpPr>
        <p:spPr>
          <a:xfrm>
            <a:off x="262887" y="5226941"/>
            <a:ext cx="1994970" cy="369332"/>
          </a:xfrm>
          <a:prstGeom prst="rect">
            <a:avLst/>
          </a:prstGeom>
        </p:spPr>
        <p:txBody>
          <a:bodyPr wrap="none">
            <a:spAutoFit/>
          </a:bodyPr>
          <a:lstStyle/>
          <a:p>
            <a:r>
              <a:rPr lang="pt-BR" b="1" dirty="0"/>
              <a:t>TABELAS-VERDADE</a:t>
            </a:r>
            <a:endParaRPr lang="pt-BR" dirty="0"/>
          </a:p>
        </p:txBody>
      </p:sp>
    </p:spTree>
    <p:extLst>
      <p:ext uri="{BB962C8B-B14F-4D97-AF65-F5344CB8AC3E}">
        <p14:creationId xmlns:p14="http://schemas.microsoft.com/office/powerpoint/2010/main" val="3136459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2000" b="1" dirty="0" smtClean="0"/>
              <a:t>Método dedutivo:</a:t>
            </a:r>
          </a:p>
          <a:p>
            <a:endParaRPr lang="pt-BR" sz="2000" b="1" dirty="0"/>
          </a:p>
          <a:p>
            <a:r>
              <a:rPr lang="pt-BR" sz="1400" dirty="0"/>
              <a:t>Método dedutivo é a modalidade de raciocínio lógico que faz uso da dedução para obter uma conclusão a respeito de determinadas premissas. O método dedutivo normalmente se contrasta com o método indutivo. </a:t>
            </a:r>
            <a:endParaRPr lang="pt-BR" sz="1400" dirty="0" smtClean="0"/>
          </a:p>
          <a:p>
            <a:endParaRPr lang="pt-BR" sz="1400" b="1" dirty="0"/>
          </a:p>
          <a:p>
            <a:r>
              <a:rPr lang="pt-BR" sz="1400" dirty="0"/>
              <a:t>Essencialmente, os raciocínios dedutivos se caracterizam por apresentar conclusões que devem, necessariamente, ser verdadeiras caso todas as premissas sejam verdadeiras e se o raciocínio respeitar uma forma lógica válida.</a:t>
            </a:r>
          </a:p>
          <a:p>
            <a:r>
              <a:rPr lang="pt-BR" sz="1400" dirty="0"/>
              <a:t>Partindo de princípios reconhecidos como verdadeiros (premissa maior), o pesquisador estabelece relações com uma segunda proposição (premissa menor) para, a partir de raciocínio lógico, chegar à verdade daquilo que propõe (conclusão).</a:t>
            </a:r>
          </a:p>
          <a:p>
            <a:endParaRPr lang="pt-BR" sz="1400" b="1" dirty="0" smtClean="0"/>
          </a:p>
          <a:p>
            <a:r>
              <a:rPr lang="pt-BR" sz="1400" dirty="0"/>
              <a:t>O que é uma dedução?</a:t>
            </a:r>
          </a:p>
          <a:p>
            <a:r>
              <a:rPr lang="pt-BR" sz="1400" dirty="0"/>
              <a:t>Uma dedução é uma espécie de argumento no qual a forma lógica válida garante a verdade da conclusão se as premissas forem verdadeiras. Por exemplo: Temos duas premissas verdadeiras:</a:t>
            </a:r>
          </a:p>
          <a:p>
            <a:endParaRPr lang="pt-BR" sz="1400" dirty="0"/>
          </a:p>
          <a:p>
            <a:r>
              <a:rPr lang="pt-BR" sz="1400" dirty="0"/>
              <a:t>"P1: Todos os homens são mortais."</a:t>
            </a:r>
          </a:p>
          <a:p>
            <a:endParaRPr lang="pt-BR" sz="1400" dirty="0"/>
          </a:p>
          <a:p>
            <a:r>
              <a:rPr lang="pt-BR" sz="1400" dirty="0"/>
              <a:t>"P2: Sócrates é homem."</a:t>
            </a:r>
          </a:p>
          <a:p>
            <a:endParaRPr lang="pt-BR" sz="1400" dirty="0"/>
          </a:p>
          <a:p>
            <a:r>
              <a:rPr lang="pt-BR" sz="1400" dirty="0"/>
              <a:t>Agora apresentemos uma forma lógica válida:</a:t>
            </a:r>
          </a:p>
          <a:p>
            <a:endParaRPr lang="pt-BR" sz="1400" dirty="0"/>
          </a:p>
          <a:p>
            <a:r>
              <a:rPr lang="pt-BR" sz="1400" dirty="0"/>
              <a:t>"TODO x é y.</a:t>
            </a:r>
          </a:p>
          <a:p>
            <a:r>
              <a:rPr lang="pt-BR" sz="1400" dirty="0"/>
              <a:t>z é x.</a:t>
            </a:r>
          </a:p>
          <a:p>
            <a:r>
              <a:rPr lang="pt-BR" sz="1400" dirty="0"/>
              <a:t>Logo, z é y"</a:t>
            </a:r>
          </a:p>
          <a:p>
            <a:r>
              <a:rPr lang="pt-BR" sz="1400" dirty="0"/>
              <a:t>Veja que as duas premissas obedecem a uma forma lógica válida. Se a conclusão for "Logo, Sócrates é mortal (Logo, z é y)", então temos uma dedução.</a:t>
            </a:r>
          </a:p>
          <a:p>
            <a:endParaRPr lang="pt-BR" sz="1400" dirty="0"/>
          </a:p>
          <a:p>
            <a:endParaRPr lang="pt-BR" sz="1400" dirty="0"/>
          </a:p>
          <a:p>
            <a:endParaRPr lang="pt-BR" sz="1400" dirty="0"/>
          </a:p>
          <a:p>
            <a:endParaRPr lang="pt-BR" sz="1400" dirty="0"/>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Método dedutivo</a:t>
              </a:r>
              <a:endParaRPr lang="pt-BR" sz="1200"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690747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É comum definir erroneamente que na dedução inferimos uma conclusão particular de premissas gerais (o famoso do geral para o particular). Isto é falso. Esse tipo de pensamento existe porque muitas pessoas só conhecem UM tipo de dedução.[1]</a:t>
            </a:r>
          </a:p>
          <a:p>
            <a:endParaRPr lang="pt-BR" sz="1400" dirty="0"/>
          </a:p>
          <a:p>
            <a:r>
              <a:rPr lang="pt-BR" sz="1400" dirty="0"/>
              <a:t>"Todo x é y.</a:t>
            </a:r>
          </a:p>
          <a:p>
            <a:endParaRPr lang="pt-BR" sz="1400" dirty="0"/>
          </a:p>
          <a:p>
            <a:r>
              <a:rPr lang="pt-BR" sz="1400" dirty="0"/>
              <a:t>z é x.</a:t>
            </a:r>
          </a:p>
          <a:p>
            <a:endParaRPr lang="pt-BR" sz="1400" dirty="0"/>
          </a:p>
          <a:p>
            <a:r>
              <a:rPr lang="pt-BR" sz="1400" dirty="0"/>
              <a:t>Logo, z é y"</a:t>
            </a:r>
          </a:p>
          <a:p>
            <a:endParaRPr lang="pt-BR" sz="1400" dirty="0"/>
          </a:p>
          <a:p>
            <a:r>
              <a:rPr lang="pt-BR" sz="1400" dirty="0"/>
              <a:t>O problema é que existem deduções cujas premissas maiores são iniciadas por condicionais e não partem necessariamente de premissas gerais, como os modus tollens e ponens:</a:t>
            </a:r>
          </a:p>
          <a:p>
            <a:endParaRPr lang="pt-BR" sz="1400" dirty="0"/>
          </a:p>
          <a:p>
            <a:r>
              <a:rPr lang="pt-BR" sz="1400" dirty="0"/>
              <a:t>Modus ponens</a:t>
            </a:r>
            <a:r>
              <a:rPr lang="pt-BR" sz="1400" dirty="0" smtClean="0"/>
              <a:t>:</a:t>
            </a:r>
            <a:endParaRPr lang="pt-BR" sz="1400" dirty="0"/>
          </a:p>
          <a:p>
            <a:r>
              <a:rPr lang="pt-BR" sz="1400" dirty="0"/>
              <a:t>"Se P, então Q.</a:t>
            </a:r>
          </a:p>
          <a:p>
            <a:endParaRPr lang="pt-BR" sz="1400" dirty="0"/>
          </a:p>
          <a:p>
            <a:r>
              <a:rPr lang="pt-BR" sz="1400" dirty="0"/>
              <a:t>P</a:t>
            </a:r>
            <a:r>
              <a:rPr lang="pt-BR" sz="1400" dirty="0" smtClean="0"/>
              <a:t>.</a:t>
            </a:r>
            <a:endParaRPr lang="pt-BR" sz="1400" dirty="0"/>
          </a:p>
          <a:p>
            <a:r>
              <a:rPr lang="pt-BR" sz="1400" dirty="0"/>
              <a:t>Portanto Q."</a:t>
            </a:r>
          </a:p>
          <a:p>
            <a:endParaRPr lang="pt-BR" sz="1400" dirty="0"/>
          </a:p>
          <a:p>
            <a:r>
              <a:rPr lang="pt-BR" sz="1400" dirty="0"/>
              <a:t>Modus tollens</a:t>
            </a:r>
            <a:r>
              <a:rPr lang="pt-BR" sz="1400" dirty="0" smtClean="0"/>
              <a:t>:</a:t>
            </a:r>
            <a:endParaRPr lang="pt-BR" sz="1400" dirty="0"/>
          </a:p>
          <a:p>
            <a:r>
              <a:rPr lang="pt-BR" sz="1400" dirty="0"/>
              <a:t>"Se P, então Q.</a:t>
            </a:r>
          </a:p>
          <a:p>
            <a:endParaRPr lang="pt-BR" sz="1400" dirty="0"/>
          </a:p>
          <a:p>
            <a:r>
              <a:rPr lang="pt-BR" sz="1400" dirty="0"/>
              <a:t>Q é falso.</a:t>
            </a:r>
          </a:p>
          <a:p>
            <a:endParaRPr lang="pt-BR" sz="1400" dirty="0"/>
          </a:p>
          <a:p>
            <a:r>
              <a:rPr lang="pt-BR" sz="1400" dirty="0"/>
              <a:t>Logo, P é falso</a:t>
            </a:r>
            <a:r>
              <a:rPr lang="pt-BR" sz="1400" dirty="0" smtClean="0"/>
              <a:t>."</a:t>
            </a:r>
            <a:endParaRPr lang="pt-BR" sz="1400" dirty="0"/>
          </a:p>
          <a:p>
            <a:endParaRPr lang="pt-BR" sz="1400" dirty="0"/>
          </a:p>
          <a:p>
            <a:r>
              <a:rPr lang="pt-BR" sz="1400" dirty="0"/>
              <a:t>Exemplo de modus ponens que não parte de premissas gerais: </a:t>
            </a:r>
            <a:endParaRPr lang="pt-BR" sz="1400" dirty="0" smtClean="0"/>
          </a:p>
          <a:p>
            <a:endParaRPr lang="pt-BR" sz="1400" dirty="0"/>
          </a:p>
          <a:p>
            <a:r>
              <a:rPr lang="pt-BR" sz="1400" dirty="0" smtClean="0"/>
              <a:t>"</a:t>
            </a:r>
            <a:r>
              <a:rPr lang="pt-BR" sz="1400" dirty="0"/>
              <a:t>Premissa 1: Se o Ricardo é judoca.</a:t>
            </a:r>
          </a:p>
          <a:p>
            <a:endParaRPr lang="pt-BR" sz="1400" dirty="0"/>
          </a:p>
          <a:p>
            <a:r>
              <a:rPr lang="pt-BR" sz="1400" dirty="0"/>
              <a:t>Premissa 2: E os judocas são imbatíveis.</a:t>
            </a:r>
          </a:p>
          <a:p>
            <a:endParaRPr lang="pt-BR" sz="1400" dirty="0"/>
          </a:p>
          <a:p>
            <a:r>
              <a:rPr lang="pt-BR" sz="1400" dirty="0"/>
              <a:t>Conclusão: Logo, o Ricardo é imbatível."</a:t>
            </a:r>
            <a:endParaRPr lang="pt-BR" sz="1400" dirty="0"/>
          </a:p>
          <a:p>
            <a:endParaRPr lang="pt-BR" sz="1400" dirty="0"/>
          </a:p>
          <a:p>
            <a:endParaRPr lang="pt-BR" sz="1400" dirty="0"/>
          </a:p>
          <a:p>
            <a:endParaRPr lang="pt-BR" sz="1400" dirty="0"/>
          </a:p>
          <a:p>
            <a:pPr lvl="0"/>
            <a:endParaRPr lang="pt-BR" sz="2000" b="1" dirty="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smtClean="0"/>
          </a:p>
          <a:p>
            <a:endParaRPr lang="pt-BR" sz="1400" dirty="0"/>
          </a:p>
          <a:p>
            <a:endParaRPr lang="pt-BR" sz="1400" dirty="0"/>
          </a:p>
          <a:p>
            <a:endParaRPr lang="pt-BR" sz="1400" dirty="0" smtClean="0"/>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Método dedutivo</a:t>
              </a:r>
              <a:endParaRPr lang="pt-BR" sz="1200"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425742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Raciocínio educativo</a:t>
            </a:r>
          </a:p>
          <a:p>
            <a:r>
              <a:rPr lang="pt-BR" sz="1400" dirty="0"/>
              <a:t>O raciocínio educativo, também chamado de lógica educativa ou dedução lógica ou até mesmo, informalmente, a lógica "top-</a:t>
            </a:r>
            <a:r>
              <a:rPr lang="pt-BR" sz="1400" dirty="0" err="1"/>
              <a:t>down</a:t>
            </a:r>
            <a:r>
              <a:rPr lang="pt-BR" sz="1400" dirty="0"/>
              <a:t>", é o processo de raciocínio a partir de uma ou mais afirmações (premissas) para chegar a uma certa conclusão lógica.</a:t>
            </a:r>
          </a:p>
          <a:p>
            <a:endParaRPr lang="pt-BR" sz="1400" dirty="0"/>
          </a:p>
          <a:p>
            <a:r>
              <a:rPr lang="pt-BR" sz="1400" dirty="0"/>
              <a:t>O raciocínio dedutivo liga afirmações (ou premissas) com conclusões. Se todas as premissas são verdadeiras, com termos claros (não ambíguos), e as regras da lógica dedutiva são seguidas corretamente, então a conclusão é necessariamente verdade.</a:t>
            </a:r>
          </a:p>
          <a:p>
            <a:endParaRPr lang="pt-BR" sz="1400" dirty="0"/>
          </a:p>
          <a:p>
            <a:r>
              <a:rPr lang="pt-BR" sz="1400" dirty="0"/>
              <a:t>O raciocínio dedutivo (lógica top-</a:t>
            </a:r>
            <a:r>
              <a:rPr lang="pt-BR" sz="1400" dirty="0" err="1"/>
              <a:t>down</a:t>
            </a:r>
            <a:r>
              <a:rPr lang="pt-BR" sz="1400" dirty="0"/>
              <a:t>) contrasta com o raciocínio indutivo (lógica de baixo para cima – ou bottom-up) da seguinte forma: No raciocínio dedutivo, a conclusão é obtida pela aplicação das regras gerais que mantêm sobre a totalidade de um domínio fechado de discurso, estreitando a faixa em consideração até que reste apenas a conclusão. No raciocínio indutivo, a conclusão é atingida por generalização ou extrapolação a partir de informações iniciais. Como resultado, a indução pode ser usada até mesmo em um domínio aberto, aquele em que há incerteza. Note, porém, que o raciocínio indutivo mencionado aqui não é o mesmo que a indução utilizada em provas matemáticas - Indução Matemática é na verdade uma forma de raciocínio dedutivo.</a:t>
            </a:r>
          </a:p>
          <a:p>
            <a:endParaRPr lang="pt-BR" sz="1400" dirty="0"/>
          </a:p>
          <a:p>
            <a:r>
              <a:rPr lang="pt-BR" sz="1400" dirty="0"/>
              <a:t>Exemplo simples</a:t>
            </a:r>
          </a:p>
          <a:p>
            <a:r>
              <a:rPr lang="pt-BR" sz="1400" dirty="0"/>
              <a:t>Um exemplo de um argumento dedutivo:</a:t>
            </a:r>
          </a:p>
          <a:p>
            <a:endParaRPr lang="pt-BR" sz="1400" dirty="0"/>
          </a:p>
          <a:p>
            <a:r>
              <a:rPr lang="pt-BR" sz="1400" dirty="0"/>
              <a:t>Todos os homens são mortais.</a:t>
            </a:r>
          </a:p>
          <a:p>
            <a:r>
              <a:rPr lang="pt-BR" sz="1400" dirty="0"/>
              <a:t>Sócrates é um homem.</a:t>
            </a:r>
          </a:p>
          <a:p>
            <a:r>
              <a:rPr lang="pt-BR" sz="1400" dirty="0"/>
              <a:t>Portanto, Sócrates é mortal.</a:t>
            </a:r>
          </a:p>
          <a:p>
            <a:r>
              <a:rPr lang="pt-BR" sz="1400" dirty="0"/>
              <a:t>A primeira premissa afirma que todos os objetos classificados como "homens" têm o atributo "mortal". A segunda premissa afirma que "Sócrates" é classificado como um "homem" - um membro do conjunto de "homens". A conclusão afirma então que "Sócrates" tem de ser "mortal" porque ele herda esse atributo de sua classificação como um "homem".</a:t>
            </a:r>
          </a:p>
          <a:p>
            <a:endParaRPr lang="pt-BR" sz="1400" dirty="0"/>
          </a:p>
          <a:p>
            <a:endParaRPr lang="pt-BR" sz="1400" dirty="0"/>
          </a:p>
          <a:p>
            <a:endParaRPr lang="pt-BR" sz="1400" dirty="0" smtClean="0"/>
          </a:p>
          <a:p>
            <a:endParaRPr lang="pt-BR" sz="1400" dirty="0" smtClean="0"/>
          </a:p>
          <a:p>
            <a:endParaRPr lang="pt-BR" sz="1400" dirty="0" smtClean="0"/>
          </a:p>
          <a:p>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Método dedutivo</a:t>
              </a:r>
              <a:endParaRPr lang="pt-BR" sz="1200"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709156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Lei do </a:t>
            </a:r>
            <a:r>
              <a:rPr lang="pt-BR" sz="1400" dirty="0" smtClean="0"/>
              <a:t>desapego</a:t>
            </a:r>
          </a:p>
          <a:p>
            <a:endParaRPr lang="pt-BR" sz="1400" dirty="0"/>
          </a:p>
          <a:p>
            <a:r>
              <a:rPr lang="pt-BR" sz="1400" dirty="0"/>
              <a:t>A lei do desapego (também conhecida como Modus Ponens) é a primeira forma de raciocínio dedutivo. Uma única instrução condicional é feita, e uma hipótese (P) é indicado. A conclusão (Q) é então deduzida da premissa. A forma mais básica é listada abaixo:</a:t>
            </a:r>
          </a:p>
          <a:p>
            <a:endParaRPr lang="pt-BR" sz="1400" dirty="0"/>
          </a:p>
          <a:p>
            <a:r>
              <a:rPr lang="pt-BR" sz="1400" dirty="0"/>
              <a:t>P → Q (instrução condicional)</a:t>
            </a:r>
          </a:p>
          <a:p>
            <a:r>
              <a:rPr lang="pt-BR" sz="1400" dirty="0"/>
              <a:t>P (hipótese prevista)</a:t>
            </a:r>
          </a:p>
          <a:p>
            <a:r>
              <a:rPr lang="pt-BR" sz="1400" dirty="0"/>
              <a:t>Q (conclusão deduzida)</a:t>
            </a:r>
          </a:p>
          <a:p>
            <a:r>
              <a:rPr lang="pt-BR" sz="1400" dirty="0"/>
              <a:t>No raciocínio dedutivo, podemos concluir Q a partir de P usando a lei do desapego. No entanto, se a conclusão (Q) é dada em vez de a hipótese de (P), então não há nenhuma conclusão definitiva.</a:t>
            </a:r>
          </a:p>
          <a:p>
            <a:endParaRPr lang="pt-BR" sz="1400" dirty="0"/>
          </a:p>
          <a:p>
            <a:r>
              <a:rPr lang="pt-BR" sz="1400" dirty="0"/>
              <a:t>O seguinte é um exemplo de um argumento usando a lei do desapego na forma de uma premissa “se”:</a:t>
            </a:r>
          </a:p>
          <a:p>
            <a:endParaRPr lang="pt-BR" sz="1400" dirty="0"/>
          </a:p>
          <a:p>
            <a:r>
              <a:rPr lang="pt-BR" sz="1400" dirty="0"/>
              <a:t>Se um ângulo satisfaz 90 °&lt; A &lt;180 °, então A é um ângulo obtuso.</a:t>
            </a:r>
          </a:p>
          <a:p>
            <a:r>
              <a:rPr lang="pt-BR" sz="1400" dirty="0"/>
              <a:t>A = 120 °.</a:t>
            </a:r>
          </a:p>
          <a:p>
            <a:r>
              <a:rPr lang="pt-BR" sz="1400" dirty="0"/>
              <a:t>A é um ângulo obtuso.</a:t>
            </a:r>
          </a:p>
          <a:p>
            <a:r>
              <a:rPr lang="pt-BR" sz="1400" dirty="0"/>
              <a:t>Uma vez que a medida do ângulo A é maior do que 90 ° e menor que 180 °, pode-se deduzir que A é um ângulo obtuso.(obtuso: adj. 1. Não agudo. 2. Não penetrante. 3. Diz-se do ângulo maior ou mais aberto que o reto, compreendido entre os 90 e 180 graus; ângulo cuja medida está entre 90° e 180</a:t>
            </a:r>
            <a:r>
              <a:rPr lang="pt-BR" sz="1400" dirty="0" smtClean="0"/>
              <a:t>°).</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Método dedutivo</a:t>
              </a:r>
              <a:endParaRPr lang="pt-BR" sz="1200"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91647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Lei do </a:t>
            </a:r>
            <a:r>
              <a:rPr lang="pt-BR" sz="1400" dirty="0" smtClean="0"/>
              <a:t>silogismo</a:t>
            </a:r>
          </a:p>
          <a:p>
            <a:endParaRPr lang="pt-BR" sz="1400" dirty="0"/>
          </a:p>
          <a:p>
            <a:r>
              <a:rPr lang="pt-BR" sz="1400" dirty="0"/>
              <a:t>A lei do silogismo leva duas premissas condicionais e forma uma conclusão, combinando a hipótese (premissas) com a conclusão. Assim:</a:t>
            </a:r>
          </a:p>
          <a:p>
            <a:endParaRPr lang="pt-BR" sz="1400" dirty="0"/>
          </a:p>
          <a:p>
            <a:r>
              <a:rPr lang="pt-BR" sz="1400" dirty="0"/>
              <a:t>P → Q</a:t>
            </a:r>
          </a:p>
          <a:p>
            <a:r>
              <a:rPr lang="pt-BR" sz="1400" dirty="0"/>
              <a:t>Q → R</a:t>
            </a:r>
          </a:p>
          <a:p>
            <a:r>
              <a:rPr lang="pt-BR" sz="1400" dirty="0"/>
              <a:t>Por isso, P→ R.</a:t>
            </a:r>
          </a:p>
          <a:p>
            <a:r>
              <a:rPr lang="pt-BR" sz="1400" dirty="0"/>
              <a:t>Por exemplo:</a:t>
            </a:r>
          </a:p>
          <a:p>
            <a:endParaRPr lang="pt-BR" sz="1400" dirty="0"/>
          </a:p>
          <a:p>
            <a:r>
              <a:rPr lang="pt-BR" sz="1400" dirty="0"/>
              <a:t>Se Larry está doente, então ele vai estar ausente.</a:t>
            </a:r>
          </a:p>
          <a:p>
            <a:r>
              <a:rPr lang="pt-BR" sz="1400" dirty="0"/>
              <a:t>Se Larry está ausente, então ele vai perder a sua escola.</a:t>
            </a:r>
          </a:p>
          <a:p>
            <a:r>
              <a:rPr lang="pt-BR" sz="1400" dirty="0"/>
              <a:t>Portanto, se Larry está doente, então ele vai perder a sua escola.</a:t>
            </a:r>
          </a:p>
          <a:p>
            <a:r>
              <a:rPr lang="pt-BR" sz="1400" dirty="0"/>
              <a:t>Deduzimos a conclusão, combinando a hipótese da primeira premissa com a segunda premissa. Este é um exemplo da propriedade transitiva na matemática. A propriedade transitiva às vezes é formulada da seguinte forma:</a:t>
            </a:r>
          </a:p>
          <a:p>
            <a:endParaRPr lang="pt-BR" sz="1400" dirty="0"/>
          </a:p>
          <a:p>
            <a:r>
              <a:rPr lang="pt-BR" sz="1400" dirty="0"/>
              <a:t>A = B.</a:t>
            </a:r>
          </a:p>
          <a:p>
            <a:r>
              <a:rPr lang="pt-BR" sz="1400" dirty="0"/>
              <a:t>B = C.</a:t>
            </a:r>
          </a:p>
          <a:p>
            <a:r>
              <a:rPr lang="pt-BR" sz="1400" dirty="0"/>
              <a:t>Portanto A = C</a:t>
            </a:r>
            <a:r>
              <a:rPr lang="pt-BR" sz="1400" dirty="0" smtClean="0"/>
              <a:t>.</a:t>
            </a:r>
          </a:p>
          <a:p>
            <a:endParaRPr lang="pt-BR" sz="1400" dirty="0"/>
          </a:p>
          <a:p>
            <a:r>
              <a:rPr lang="pt-BR" sz="1400" dirty="0"/>
              <a:t>Lei da </a:t>
            </a:r>
            <a:r>
              <a:rPr lang="pt-BR" sz="1400" dirty="0" smtClean="0"/>
              <a:t>contrapositiva</a:t>
            </a:r>
          </a:p>
          <a:p>
            <a:endParaRPr lang="pt-BR" sz="1400" dirty="0"/>
          </a:p>
          <a:p>
            <a:r>
              <a:rPr lang="pt-BR" sz="1400" dirty="0"/>
              <a:t>A lei da contrapositiva que, em uma condicional, se a conclusão é falsa, então a hipótese deve ser falsa também. A forma geral é a seguinte:</a:t>
            </a:r>
          </a:p>
          <a:p>
            <a:endParaRPr lang="pt-BR" sz="1400" dirty="0"/>
          </a:p>
          <a:p>
            <a:r>
              <a:rPr lang="pt-BR" sz="1400" dirty="0"/>
              <a:t>P → Q.</a:t>
            </a:r>
          </a:p>
          <a:p>
            <a:r>
              <a:rPr lang="pt-BR" sz="1400" dirty="0"/>
              <a:t>~ Q.</a:t>
            </a:r>
          </a:p>
          <a:p>
            <a:r>
              <a:rPr lang="pt-BR" sz="1400" dirty="0"/>
              <a:t>Portanto, podemos concluir ~ P (~Q→~P).</a:t>
            </a:r>
          </a:p>
          <a:p>
            <a:r>
              <a:rPr lang="pt-BR" sz="1400" dirty="0"/>
              <a:t>Por exemplo:</a:t>
            </a:r>
          </a:p>
          <a:p>
            <a:endParaRPr lang="pt-BR" sz="1400" dirty="0"/>
          </a:p>
          <a:p>
            <a:r>
              <a:rPr lang="pt-BR" sz="1400" dirty="0"/>
              <a:t>Se estiver chovendo, então há nuvens no céu.</a:t>
            </a:r>
          </a:p>
          <a:p>
            <a:r>
              <a:rPr lang="pt-BR" sz="1400" dirty="0"/>
              <a:t>Não há nuvens no céu.</a:t>
            </a:r>
          </a:p>
          <a:p>
            <a:r>
              <a:rPr lang="pt-BR" sz="1400" dirty="0"/>
              <a:t>Assim, não está chovendo.</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Método dedutivo</a:t>
              </a:r>
              <a:endParaRPr lang="pt-BR" sz="1200"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4" name="Grupo 23"/>
          <p:cNvGrpSpPr/>
          <p:nvPr/>
        </p:nvGrpSpPr>
        <p:grpSpPr>
          <a:xfrm>
            <a:off x="303101" y="1051243"/>
            <a:ext cx="2909875" cy="380115"/>
            <a:chOff x="345069" y="7031145"/>
            <a:chExt cx="3011924" cy="560962"/>
          </a:xfrm>
        </p:grpSpPr>
        <p:sp>
          <p:nvSpPr>
            <p:cNvPr id="25" name="Retângulo de cantos arredondados 24"/>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3" name="Retângulo de cantos arredondados 3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4" name="Imagem 33"/>
            <p:cNvPicPr>
              <a:picLocks noChangeAspect="1"/>
            </p:cNvPicPr>
            <p:nvPr/>
          </p:nvPicPr>
          <p:blipFill>
            <a:blip r:embed="rId6"/>
            <a:stretch>
              <a:fillRect/>
            </a:stretch>
          </p:blipFill>
          <p:spPr>
            <a:xfrm>
              <a:off x="403795" y="7051410"/>
              <a:ext cx="512026" cy="528427"/>
            </a:xfrm>
            <a:prstGeom prst="rect">
              <a:avLst/>
            </a:prstGeom>
          </p:spPr>
        </p:pic>
      </p:grpSp>
      <p:sp>
        <p:nvSpPr>
          <p:cNvPr id="9" name="AutoShape 6" descr="(F)"/>
          <p:cNvSpPr>
            <a:spLocks noChangeAspect="1" noChangeArrowheads="1"/>
          </p:cNvSpPr>
          <p:nvPr/>
        </p:nvSpPr>
        <p:spPr bwMode="auto">
          <a:xfrm>
            <a:off x="4295775"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0" descr="(V)"/>
          <p:cNvSpPr>
            <a:spLocks noChangeAspect="1" noChangeArrowheads="1"/>
          </p:cNvSpPr>
          <p:nvPr/>
        </p:nvSpPr>
        <p:spPr bwMode="auto">
          <a:xfrm>
            <a:off x="7894638" y="-98425"/>
            <a:ext cx="257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31086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59601"/>
            <a:ext cx="6023591" cy="282139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continuar estudando mais sobre </a:t>
            </a:r>
            <a:r>
              <a:rPr lang="pt-BR" sz="1400" dirty="0" smtClean="0"/>
              <a:t>a lógica proposicional? </a:t>
            </a:r>
            <a:endParaRPr lang="pt-BR" sz="1400" dirty="0"/>
          </a:p>
          <a:p>
            <a:pPr algn="just"/>
            <a:r>
              <a:rPr lang="pt-BR" sz="1400" dirty="0"/>
              <a:t>Para tanto, você deverá assistir, neste momento, </a:t>
            </a:r>
            <a:r>
              <a:rPr lang="pt-BR" sz="1400" dirty="0" smtClean="0"/>
              <a:t>ao vídeo </a:t>
            </a:r>
            <a:r>
              <a:rPr lang="pt-BR" sz="1400" dirty="0"/>
              <a:t>que </a:t>
            </a:r>
            <a:r>
              <a:rPr lang="pt-BR" sz="1400" dirty="0" smtClean="0"/>
              <a:t>está neste link:</a:t>
            </a:r>
            <a:endParaRPr lang="pt-BR" sz="1400" dirty="0"/>
          </a:p>
          <a:p>
            <a:pPr algn="just"/>
            <a:endParaRPr lang="pt-BR" sz="1400" dirty="0"/>
          </a:p>
          <a:p>
            <a:pPr algn="just"/>
            <a:r>
              <a:rPr lang="pt-BR" sz="1400" dirty="0"/>
              <a:t> </a:t>
            </a:r>
            <a:r>
              <a:rPr lang="pt-BR" sz="1400" dirty="0">
                <a:hlinkClick r:id="rId4"/>
              </a:rPr>
              <a:t>LINK</a:t>
            </a:r>
            <a:r>
              <a:rPr lang="pt-BR" sz="1400" dirty="0"/>
              <a:t>,</a:t>
            </a:r>
          </a:p>
          <a:p>
            <a:pPr algn="just"/>
            <a:r>
              <a:rPr lang="pt-BR" sz="1400" dirty="0"/>
              <a:t>https://</a:t>
            </a:r>
            <a:r>
              <a:rPr lang="pt-BR" sz="1400" dirty="0" smtClean="0"/>
              <a:t>www.youtube.com/watch?v=5s3gTlzCqXg</a:t>
            </a:r>
          </a:p>
          <a:p>
            <a:pPr algn="just"/>
            <a:endParaRPr lang="pt-BR" sz="1400" dirty="0"/>
          </a:p>
          <a:p>
            <a:pPr algn="just"/>
            <a:r>
              <a:rPr lang="pt-BR" sz="1400" dirty="0" smtClean="0"/>
              <a:t>Ele irá </a:t>
            </a:r>
            <a:r>
              <a:rPr lang="pt-BR" sz="1400" dirty="0"/>
              <a:t>ajudar bastante a esclarecer aquelas dúvidas que podem ter surgido</a:t>
            </a:r>
          </a:p>
        </p:txBody>
      </p:sp>
      <p:grpSp>
        <p:nvGrpSpPr>
          <p:cNvPr id="64" name="Grupo 63"/>
          <p:cNvGrpSpPr/>
          <p:nvPr/>
        </p:nvGrpSpPr>
        <p:grpSpPr>
          <a:xfrm>
            <a:off x="251756" y="1493975"/>
            <a:ext cx="6057562" cy="548692"/>
            <a:chOff x="363225" y="5148578"/>
            <a:chExt cx="6063113" cy="548692"/>
          </a:xfrm>
        </p:grpSpPr>
        <p:sp>
          <p:nvSpPr>
            <p:cNvPr id="65" name="Retângulo de cantos arredondados 64"/>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66" name="Picture 12" descr="Blue Video Play Icon PNG Transparent Background, Free Download #8030 -  FreeIcon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Retângulo de cantos arredondados 66"/>
          <p:cNvSpPr/>
          <p:nvPr/>
        </p:nvSpPr>
        <p:spPr>
          <a:xfrm>
            <a:off x="251756" y="5601072"/>
            <a:ext cx="6057562" cy="26702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Encerramos, neste momento, todo o conteúdo </a:t>
            </a:r>
            <a:r>
              <a:rPr lang="pt-BR" sz="1400" dirty="0" smtClean="0"/>
              <a:t>desta Unidade. </a:t>
            </a:r>
          </a:p>
          <a:p>
            <a:pPr algn="just"/>
            <a:endParaRPr lang="pt-BR" sz="1400" dirty="0"/>
          </a:p>
          <a:p>
            <a:pPr algn="just"/>
            <a:r>
              <a:rPr lang="pt-BR" sz="1400" dirty="0" smtClean="0"/>
              <a:t>É </a:t>
            </a:r>
            <a:r>
              <a:rPr lang="pt-BR" sz="1400" dirty="0"/>
              <a:t>importante que você tenha compreendido todo o assunto, pois ele é a base para compreensão das unidades seguintes. </a:t>
            </a:r>
            <a:endParaRPr lang="pt-BR" sz="1400" dirty="0" smtClean="0"/>
          </a:p>
          <a:p>
            <a:pPr algn="just"/>
            <a:endParaRPr lang="pt-BR" sz="1400" dirty="0"/>
          </a:p>
          <a:p>
            <a:pPr algn="just"/>
            <a:r>
              <a:rPr lang="pt-BR" sz="1400" dirty="0" smtClean="0"/>
              <a:t>Resolva os exercício que se encontram no final desta unidade para testar seu conhecimento</a:t>
            </a:r>
            <a:r>
              <a:rPr lang="pt-BR" sz="1400" dirty="0" smtClean="0"/>
              <a:t>.</a:t>
            </a:r>
          </a:p>
          <a:p>
            <a:pPr algn="just"/>
            <a:endParaRPr lang="pt-BR" sz="1400" dirty="0"/>
          </a:p>
          <a:p>
            <a:pPr algn="just"/>
            <a:r>
              <a:rPr lang="pt-BR" sz="1400" dirty="0" smtClean="0"/>
              <a:t>Não se esqueça que os exercícios tem de serem resolvidos no mesmo dia que você leu este conteúdo.</a:t>
            </a:r>
            <a:endParaRPr lang="pt-BR" sz="1400" dirty="0"/>
          </a:p>
        </p:txBody>
      </p:sp>
      <p:grpSp>
        <p:nvGrpSpPr>
          <p:cNvPr id="68" name="Grupo 67"/>
          <p:cNvGrpSpPr/>
          <p:nvPr/>
        </p:nvGrpSpPr>
        <p:grpSpPr>
          <a:xfrm>
            <a:off x="251756" y="5033396"/>
            <a:ext cx="6057562" cy="548692"/>
            <a:chOff x="363225" y="4513680"/>
            <a:chExt cx="6063113" cy="548692"/>
          </a:xfrm>
        </p:grpSpPr>
        <p:sp>
          <p:nvSpPr>
            <p:cNvPr id="69" name="Retângulo de cantos arredondados 68"/>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70" name="Imagem 69"/>
            <p:cNvPicPr>
              <a:picLocks noChangeAspect="1"/>
            </p:cNvPicPr>
            <p:nvPr/>
          </p:nvPicPr>
          <p:blipFill rotWithShape="1">
            <a:blip r:embed="rId6"/>
            <a:srcRect t="17852" b="15482"/>
            <a:stretch/>
          </p:blipFill>
          <p:spPr>
            <a:xfrm>
              <a:off x="444154" y="4532664"/>
              <a:ext cx="608582" cy="510724"/>
            </a:xfrm>
            <a:prstGeom prst="rect">
              <a:avLst/>
            </a:prstGeom>
          </p:spPr>
        </p:pic>
      </p:grpSp>
      <p:grpSp>
        <p:nvGrpSpPr>
          <p:cNvPr id="24" name="Grupo 23"/>
          <p:cNvGrpSpPr/>
          <p:nvPr/>
        </p:nvGrpSpPr>
        <p:grpSpPr>
          <a:xfrm>
            <a:off x="303101" y="1051243"/>
            <a:ext cx="2909875" cy="380115"/>
            <a:chOff x="345069" y="7031145"/>
            <a:chExt cx="3011924" cy="560962"/>
          </a:xfrm>
        </p:grpSpPr>
        <p:sp>
          <p:nvSpPr>
            <p:cNvPr id="28" name="Retângulo de cantos arredondados 2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0" name="Imagem 29"/>
            <p:cNvPicPr>
              <a:picLocks noChangeAspect="1"/>
            </p:cNvPicPr>
            <p:nvPr/>
          </p:nvPicPr>
          <p:blipFill>
            <a:blip r:embed="rId7"/>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6268023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a:blip r:embed="rId7"/>
          <a:stretch>
            <a:fillRect/>
          </a:stretch>
        </p:blipFill>
        <p:spPr>
          <a:xfrm>
            <a:off x="359837" y="2386000"/>
            <a:ext cx="5861130" cy="2494992"/>
          </a:xfrm>
          <a:prstGeom prst="rect">
            <a:avLst/>
          </a:prstGeom>
        </p:spPr>
      </p:pic>
      <p:pic>
        <p:nvPicPr>
          <p:cNvPr id="41" name="Imagem 40"/>
          <p:cNvPicPr>
            <a:picLocks noChangeAspect="1"/>
          </p:cNvPicPr>
          <p:nvPr/>
        </p:nvPicPr>
        <p:blipFill>
          <a:blip r:embed="rId7"/>
          <a:stretch>
            <a:fillRect/>
          </a:stretch>
        </p:blipFill>
        <p:spPr>
          <a:xfrm>
            <a:off x="359837" y="6681192"/>
            <a:ext cx="5765939" cy="2448272"/>
          </a:xfrm>
          <a:prstGeom prst="rect">
            <a:avLst/>
          </a:prstGeom>
        </p:spPr>
      </p:pic>
      <p:pic>
        <p:nvPicPr>
          <p:cNvPr id="42" name="Imagem 41"/>
          <p:cNvPicPr>
            <a:picLocks noChangeAspect="1"/>
          </p:cNvPicPr>
          <p:nvPr/>
        </p:nvPicPr>
        <p:blipFill>
          <a:blip r:embed="rId8"/>
          <a:stretch>
            <a:fillRect/>
          </a:stretch>
        </p:blipFill>
        <p:spPr>
          <a:xfrm>
            <a:off x="2708920" y="8193360"/>
            <a:ext cx="361908" cy="439349"/>
          </a:xfrm>
          <a:prstGeom prst="rect">
            <a:avLst/>
          </a:prstGeom>
        </p:spPr>
      </p:pic>
    </p:spTree>
    <p:extLst>
      <p:ext uri="{BB962C8B-B14F-4D97-AF65-F5344CB8AC3E}">
        <p14:creationId xmlns:p14="http://schemas.microsoft.com/office/powerpoint/2010/main" val="1941078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449840" y="2327638"/>
            <a:ext cx="5671404" cy="2625362"/>
          </a:xfrm>
          <a:prstGeom prst="rect">
            <a:avLst/>
          </a:prstGeom>
        </p:spPr>
      </p:pic>
      <p:pic>
        <p:nvPicPr>
          <p:cNvPr id="38" name="Imagem 37"/>
          <p:cNvPicPr>
            <a:picLocks noChangeAspect="1"/>
          </p:cNvPicPr>
          <p:nvPr/>
        </p:nvPicPr>
        <p:blipFill>
          <a:blip r:embed="rId7"/>
          <a:stretch>
            <a:fillRect/>
          </a:stretch>
        </p:blipFill>
        <p:spPr>
          <a:xfrm>
            <a:off x="476672" y="6609184"/>
            <a:ext cx="5671404" cy="2497098"/>
          </a:xfrm>
          <a:prstGeom prst="rect">
            <a:avLst/>
          </a:prstGeom>
        </p:spPr>
      </p:pic>
      <p:pic>
        <p:nvPicPr>
          <p:cNvPr id="39" name="Imagem 38"/>
          <p:cNvPicPr>
            <a:picLocks noChangeAspect="1"/>
          </p:cNvPicPr>
          <p:nvPr/>
        </p:nvPicPr>
        <p:blipFill>
          <a:blip r:embed="rId8"/>
          <a:stretch>
            <a:fillRect/>
          </a:stretch>
        </p:blipFill>
        <p:spPr>
          <a:xfrm>
            <a:off x="1393640" y="7761312"/>
            <a:ext cx="355894" cy="432048"/>
          </a:xfrm>
          <a:prstGeom prst="rect">
            <a:avLst/>
          </a:prstGeom>
        </p:spPr>
      </p:pic>
    </p:spTree>
    <p:extLst>
      <p:ext uri="{BB962C8B-B14F-4D97-AF65-F5344CB8AC3E}">
        <p14:creationId xmlns:p14="http://schemas.microsoft.com/office/powerpoint/2010/main" val="4062313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a:blip r:embed="rId7"/>
          <a:stretch>
            <a:fillRect/>
          </a:stretch>
        </p:blipFill>
        <p:spPr>
          <a:xfrm>
            <a:off x="480960" y="2216696"/>
            <a:ext cx="5645776" cy="3024335"/>
          </a:xfrm>
          <a:prstGeom prst="rect">
            <a:avLst/>
          </a:prstGeom>
        </p:spPr>
      </p:pic>
      <p:pic>
        <p:nvPicPr>
          <p:cNvPr id="41" name="Imagem 40"/>
          <p:cNvPicPr>
            <a:picLocks noChangeAspect="1"/>
          </p:cNvPicPr>
          <p:nvPr/>
        </p:nvPicPr>
        <p:blipFill>
          <a:blip r:embed="rId7"/>
          <a:stretch>
            <a:fillRect/>
          </a:stretch>
        </p:blipFill>
        <p:spPr>
          <a:xfrm>
            <a:off x="480960" y="6609184"/>
            <a:ext cx="5595863" cy="2710726"/>
          </a:xfrm>
          <a:prstGeom prst="rect">
            <a:avLst/>
          </a:prstGeom>
        </p:spPr>
      </p:pic>
      <p:pic>
        <p:nvPicPr>
          <p:cNvPr id="42" name="Imagem 41"/>
          <p:cNvPicPr>
            <a:picLocks noChangeAspect="1"/>
          </p:cNvPicPr>
          <p:nvPr/>
        </p:nvPicPr>
        <p:blipFill>
          <a:blip r:embed="rId8"/>
          <a:stretch>
            <a:fillRect/>
          </a:stretch>
        </p:blipFill>
        <p:spPr>
          <a:xfrm>
            <a:off x="1554954" y="8912277"/>
            <a:ext cx="288630" cy="350391"/>
          </a:xfrm>
          <a:prstGeom prst="rect">
            <a:avLst/>
          </a:prstGeom>
        </p:spPr>
      </p:pic>
    </p:spTree>
    <p:extLst>
      <p:ext uri="{BB962C8B-B14F-4D97-AF65-F5344CB8AC3E}">
        <p14:creationId xmlns:p14="http://schemas.microsoft.com/office/powerpoint/2010/main" val="184704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2561839011"/>
              </p:ext>
            </p:extLst>
          </p:nvPr>
        </p:nvGraphicFramePr>
        <p:xfrm>
          <a:off x="404664" y="1208580"/>
          <a:ext cx="6048672" cy="8194424"/>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Tabela verdade</a:t>
                      </a:r>
                      <a:endParaRPr lang="pt-BR" sz="2400" b="1" i="0" kern="1200" baseline="0" dirty="0" smtClean="0">
                        <a:solidFill>
                          <a:schemeClr val="dk1"/>
                        </a:solidFill>
                        <a:latin typeface="Arial" panose="020B060402020202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ction="ppaction://hlinksldjump"/>
                        </a:rPr>
                        <a:t>Regras </a:t>
                      </a:r>
                      <a:r>
                        <a:rPr lang="pt-BR" dirty="0" smtClean="0">
                          <a:hlinkClick r:id="rId4" action="ppaction://hlinksldjump"/>
                        </a:rPr>
                        <a:t>para construir uma tabela verdade</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5" action="ppaction://hlinksldjump"/>
                        </a:rPr>
                        <a:t>Construindo </a:t>
                      </a:r>
                      <a:r>
                        <a:rPr lang="pt-BR" dirty="0" smtClean="0">
                          <a:hlinkClick r:id="rId5" action="ppaction://hlinksldjump"/>
                        </a:rPr>
                        <a:t>a tabela verdade de duas proposições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6" action="ppaction://hlinksldjump"/>
                        </a:rPr>
                        <a:t>Negação das 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6" action="ppaction://hlinksldjump"/>
                        </a:rPr>
                        <a:t>Negação da operação lógica: Negação(~)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Negação da operação lógica: Disjunção(</a:t>
                      </a:r>
                      <a:r>
                        <a:rPr lang="pt-BR" b="1" dirty="0" smtClean="0">
                          <a:hlinkClick r:id="rId7" action="ppaction://hlinksldjump"/>
                        </a:rPr>
                        <a:t>˅</a:t>
                      </a:r>
                      <a:r>
                        <a:rPr lang="pt-BR" dirty="0" smtClean="0">
                          <a:hlinkClick r:id="rId7" action="ppaction://hlinksldjump"/>
                        </a:rPr>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Negação da operação lógica: Conjunção(^)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9" action="ppaction://hlinksldjump"/>
                        </a:rPr>
                        <a:t>Negação da operação lógica: 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0" action="ppaction://hlinksldjump"/>
                        </a:rPr>
                        <a:t>Negação da operação lógica: Bicondicional(⇔)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1" action="ppaction://hlinksldjump"/>
                        </a:rPr>
                        <a:t>Negação das proposições compostas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2" action="ppaction://hlinksldjump"/>
                        </a:rPr>
                        <a:t>Tautologia</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3" action="ppaction://hlinksldjump"/>
                        </a:rPr>
                        <a:t>Contradição</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4" action="ppaction://hlinksldjump"/>
                        </a:rPr>
                        <a:t>Contingência</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5" action="ppaction://hlinksldjump"/>
                        </a:rPr>
                        <a:t>Tautologia, Contradição e Contingência</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050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6" action="ppaction://hlinksldjump"/>
                        </a:rPr>
                        <a:t>Definição de argumento</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051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7" action="ppaction://hlinksldjump"/>
                        </a:rPr>
                        <a:t>Implicação Lógica</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053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r>
                        <a:rPr lang="pt-BR" sz="1800" b="0" i="0" baseline="0" dirty="0" smtClean="0">
                          <a:latin typeface="+mn-lt"/>
                          <a:hlinkClick r:id="rId18" action="ppaction://hlinksldjump"/>
                        </a:rPr>
                        <a:t>Regras de Inferência</a:t>
                      </a:r>
                      <a:r>
                        <a:rPr lang="pt-BR" sz="1800" b="0" i="0" baseline="0" dirty="0" smtClean="0">
                          <a:latin typeface="+mn-lt"/>
                        </a:rPr>
                        <a:t>...........................................................</a:t>
                      </a:r>
                      <a:endParaRPr lang="pt-BR" sz="1800" b="0" i="0" baseline="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mn-lt"/>
                        </a:rPr>
                        <a:t>054</a:t>
                      </a:r>
                      <a:endParaRPr lang="pt-BR" sz="1800" b="0" i="0" baseline="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r>
                        <a:rPr lang="pt-BR" sz="1800" b="0" i="0" baseline="0" dirty="0" smtClean="0">
                          <a:latin typeface="+mn-lt"/>
                          <a:hlinkClick r:id="rId19" action="ppaction://hlinksldjump"/>
                        </a:rPr>
                        <a:t>Equivalência lógica</a:t>
                      </a:r>
                      <a:r>
                        <a:rPr lang="pt-BR" sz="1800" b="0" i="0" baseline="0" dirty="0" smtClean="0">
                          <a:latin typeface="+mn-lt"/>
                        </a:rPr>
                        <a:t>.............................................................</a:t>
                      </a:r>
                      <a:endParaRPr lang="pt-BR" sz="1800" b="0" i="0" baseline="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mn-lt"/>
                        </a:rPr>
                        <a:t>055</a:t>
                      </a:r>
                      <a:endParaRPr lang="pt-BR" sz="1800" b="0" i="0" baseline="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3890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517728" y="2216696"/>
            <a:ext cx="5576693" cy="3024336"/>
          </a:xfrm>
          <a:prstGeom prst="rect">
            <a:avLst/>
          </a:prstGeom>
        </p:spPr>
      </p:pic>
      <p:pic>
        <p:nvPicPr>
          <p:cNvPr id="38" name="Imagem 37"/>
          <p:cNvPicPr>
            <a:picLocks noChangeAspect="1"/>
          </p:cNvPicPr>
          <p:nvPr/>
        </p:nvPicPr>
        <p:blipFill>
          <a:blip r:embed="rId7"/>
          <a:stretch>
            <a:fillRect/>
          </a:stretch>
        </p:blipFill>
        <p:spPr>
          <a:xfrm>
            <a:off x="517728" y="6537176"/>
            <a:ext cx="5618550" cy="2762988"/>
          </a:xfrm>
          <a:prstGeom prst="rect">
            <a:avLst/>
          </a:prstGeom>
        </p:spPr>
      </p:pic>
      <p:pic>
        <p:nvPicPr>
          <p:cNvPr id="39" name="Imagem 38"/>
          <p:cNvPicPr>
            <a:picLocks noChangeAspect="1"/>
          </p:cNvPicPr>
          <p:nvPr/>
        </p:nvPicPr>
        <p:blipFill>
          <a:blip r:embed="rId8"/>
          <a:stretch>
            <a:fillRect/>
          </a:stretch>
        </p:blipFill>
        <p:spPr>
          <a:xfrm>
            <a:off x="2348880" y="8337376"/>
            <a:ext cx="242338" cy="294194"/>
          </a:xfrm>
          <a:prstGeom prst="rect">
            <a:avLst/>
          </a:prstGeom>
        </p:spPr>
      </p:pic>
    </p:spTree>
    <p:extLst>
      <p:ext uri="{BB962C8B-B14F-4D97-AF65-F5344CB8AC3E}">
        <p14:creationId xmlns:p14="http://schemas.microsoft.com/office/powerpoint/2010/main" val="758206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a:blip r:embed="rId7"/>
          <a:stretch>
            <a:fillRect/>
          </a:stretch>
        </p:blipFill>
        <p:spPr>
          <a:xfrm>
            <a:off x="456610" y="2272786"/>
            <a:ext cx="5708921" cy="2910429"/>
          </a:xfrm>
          <a:prstGeom prst="rect">
            <a:avLst/>
          </a:prstGeom>
        </p:spPr>
      </p:pic>
      <p:pic>
        <p:nvPicPr>
          <p:cNvPr id="41" name="Imagem 40"/>
          <p:cNvPicPr>
            <a:picLocks noChangeAspect="1"/>
          </p:cNvPicPr>
          <p:nvPr/>
        </p:nvPicPr>
        <p:blipFill>
          <a:blip r:embed="rId7"/>
          <a:stretch>
            <a:fillRect/>
          </a:stretch>
        </p:blipFill>
        <p:spPr>
          <a:xfrm>
            <a:off x="456610" y="6537176"/>
            <a:ext cx="5708921" cy="2808312"/>
          </a:xfrm>
          <a:prstGeom prst="rect">
            <a:avLst/>
          </a:prstGeom>
        </p:spPr>
      </p:pic>
      <p:pic>
        <p:nvPicPr>
          <p:cNvPr id="42" name="Imagem 41"/>
          <p:cNvPicPr>
            <a:picLocks noChangeAspect="1"/>
          </p:cNvPicPr>
          <p:nvPr/>
        </p:nvPicPr>
        <p:blipFill>
          <a:blip r:embed="rId8"/>
          <a:stretch>
            <a:fillRect/>
          </a:stretch>
        </p:blipFill>
        <p:spPr>
          <a:xfrm>
            <a:off x="2192172" y="7041232"/>
            <a:ext cx="367584" cy="446240"/>
          </a:xfrm>
          <a:prstGeom prst="rect">
            <a:avLst/>
          </a:prstGeom>
        </p:spPr>
      </p:pic>
    </p:spTree>
    <p:extLst>
      <p:ext uri="{BB962C8B-B14F-4D97-AF65-F5344CB8AC3E}">
        <p14:creationId xmlns:p14="http://schemas.microsoft.com/office/powerpoint/2010/main" val="4278800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476672" y="2332300"/>
            <a:ext cx="5623546" cy="2908731"/>
          </a:xfrm>
          <a:prstGeom prst="rect">
            <a:avLst/>
          </a:prstGeom>
        </p:spPr>
      </p:pic>
      <p:pic>
        <p:nvPicPr>
          <p:cNvPr id="38" name="Imagem 37"/>
          <p:cNvPicPr>
            <a:picLocks noChangeAspect="1"/>
          </p:cNvPicPr>
          <p:nvPr/>
        </p:nvPicPr>
        <p:blipFill>
          <a:blip r:embed="rId7"/>
          <a:stretch>
            <a:fillRect/>
          </a:stretch>
        </p:blipFill>
        <p:spPr>
          <a:xfrm>
            <a:off x="543237" y="6537176"/>
            <a:ext cx="5519847" cy="2855093"/>
          </a:xfrm>
          <a:prstGeom prst="rect">
            <a:avLst/>
          </a:prstGeom>
        </p:spPr>
      </p:pic>
      <p:pic>
        <p:nvPicPr>
          <p:cNvPr id="39" name="Imagem 38"/>
          <p:cNvPicPr>
            <a:picLocks noChangeAspect="1"/>
          </p:cNvPicPr>
          <p:nvPr/>
        </p:nvPicPr>
        <p:blipFill>
          <a:blip r:embed="rId8"/>
          <a:stretch>
            <a:fillRect/>
          </a:stretch>
        </p:blipFill>
        <p:spPr>
          <a:xfrm>
            <a:off x="2060848" y="7977336"/>
            <a:ext cx="313422" cy="380488"/>
          </a:xfrm>
          <a:prstGeom prst="rect">
            <a:avLst/>
          </a:prstGeom>
        </p:spPr>
      </p:pic>
    </p:spTree>
    <p:extLst>
      <p:ext uri="{BB962C8B-B14F-4D97-AF65-F5344CB8AC3E}">
        <p14:creationId xmlns:p14="http://schemas.microsoft.com/office/powerpoint/2010/main" val="29606197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a:blip r:embed="rId7"/>
          <a:stretch>
            <a:fillRect/>
          </a:stretch>
        </p:blipFill>
        <p:spPr>
          <a:xfrm>
            <a:off x="402963" y="2248880"/>
            <a:ext cx="5789256" cy="2920144"/>
          </a:xfrm>
          <a:prstGeom prst="rect">
            <a:avLst/>
          </a:prstGeom>
        </p:spPr>
      </p:pic>
      <p:pic>
        <p:nvPicPr>
          <p:cNvPr id="41" name="Imagem 40"/>
          <p:cNvPicPr>
            <a:picLocks noChangeAspect="1"/>
          </p:cNvPicPr>
          <p:nvPr/>
        </p:nvPicPr>
        <p:blipFill>
          <a:blip r:embed="rId7"/>
          <a:stretch>
            <a:fillRect/>
          </a:stretch>
        </p:blipFill>
        <p:spPr>
          <a:xfrm>
            <a:off x="540376" y="6609184"/>
            <a:ext cx="5558286" cy="2716566"/>
          </a:xfrm>
          <a:prstGeom prst="rect">
            <a:avLst/>
          </a:prstGeom>
        </p:spPr>
      </p:pic>
      <p:pic>
        <p:nvPicPr>
          <p:cNvPr id="42" name="Imagem 41"/>
          <p:cNvPicPr>
            <a:picLocks noChangeAspect="1"/>
          </p:cNvPicPr>
          <p:nvPr/>
        </p:nvPicPr>
        <p:blipFill>
          <a:blip r:embed="rId8"/>
          <a:stretch>
            <a:fillRect/>
          </a:stretch>
        </p:blipFill>
        <p:spPr>
          <a:xfrm>
            <a:off x="2060848" y="8841432"/>
            <a:ext cx="352266" cy="427644"/>
          </a:xfrm>
          <a:prstGeom prst="rect">
            <a:avLst/>
          </a:prstGeom>
        </p:spPr>
      </p:pic>
    </p:spTree>
    <p:extLst>
      <p:ext uri="{BB962C8B-B14F-4D97-AF65-F5344CB8AC3E}">
        <p14:creationId xmlns:p14="http://schemas.microsoft.com/office/powerpoint/2010/main" val="2203233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488942" y="2301481"/>
            <a:ext cx="5681890" cy="3002146"/>
          </a:xfrm>
          <a:prstGeom prst="rect">
            <a:avLst/>
          </a:prstGeom>
        </p:spPr>
      </p:pic>
      <p:pic>
        <p:nvPicPr>
          <p:cNvPr id="38" name="Imagem 37"/>
          <p:cNvPicPr>
            <a:picLocks noChangeAspect="1"/>
          </p:cNvPicPr>
          <p:nvPr/>
        </p:nvPicPr>
        <p:blipFill>
          <a:blip r:embed="rId7"/>
          <a:stretch>
            <a:fillRect/>
          </a:stretch>
        </p:blipFill>
        <p:spPr>
          <a:xfrm>
            <a:off x="510328" y="6465168"/>
            <a:ext cx="5589822" cy="2824487"/>
          </a:xfrm>
          <a:prstGeom prst="rect">
            <a:avLst/>
          </a:prstGeom>
        </p:spPr>
      </p:pic>
      <p:pic>
        <p:nvPicPr>
          <p:cNvPr id="39" name="Imagem 38"/>
          <p:cNvPicPr>
            <a:picLocks noChangeAspect="1"/>
          </p:cNvPicPr>
          <p:nvPr/>
        </p:nvPicPr>
        <p:blipFill>
          <a:blip r:embed="rId8"/>
          <a:stretch>
            <a:fillRect/>
          </a:stretch>
        </p:blipFill>
        <p:spPr>
          <a:xfrm>
            <a:off x="2060848" y="8409384"/>
            <a:ext cx="262374" cy="318517"/>
          </a:xfrm>
          <a:prstGeom prst="rect">
            <a:avLst/>
          </a:prstGeom>
        </p:spPr>
      </p:pic>
    </p:spTree>
    <p:extLst>
      <p:ext uri="{BB962C8B-B14F-4D97-AF65-F5344CB8AC3E}">
        <p14:creationId xmlns:p14="http://schemas.microsoft.com/office/powerpoint/2010/main" val="1677957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rotWithShape="1">
          <a:blip r:embed="rId7"/>
          <a:srcRect l="2235"/>
          <a:stretch/>
        </p:blipFill>
        <p:spPr>
          <a:xfrm>
            <a:off x="363017" y="2332122"/>
            <a:ext cx="5841351" cy="2764893"/>
          </a:xfrm>
          <a:prstGeom prst="rect">
            <a:avLst/>
          </a:prstGeom>
        </p:spPr>
      </p:pic>
      <p:pic>
        <p:nvPicPr>
          <p:cNvPr id="41" name="Imagem 40"/>
          <p:cNvPicPr>
            <a:picLocks noChangeAspect="1"/>
          </p:cNvPicPr>
          <p:nvPr/>
        </p:nvPicPr>
        <p:blipFill>
          <a:blip r:embed="rId7"/>
          <a:stretch>
            <a:fillRect/>
          </a:stretch>
        </p:blipFill>
        <p:spPr>
          <a:xfrm>
            <a:off x="386747" y="6537176"/>
            <a:ext cx="5793858" cy="2664296"/>
          </a:xfrm>
          <a:prstGeom prst="rect">
            <a:avLst/>
          </a:prstGeom>
        </p:spPr>
      </p:pic>
      <p:pic>
        <p:nvPicPr>
          <p:cNvPr id="42" name="Imagem 41"/>
          <p:cNvPicPr>
            <a:picLocks noChangeAspect="1"/>
          </p:cNvPicPr>
          <p:nvPr/>
        </p:nvPicPr>
        <p:blipFill>
          <a:blip r:embed="rId8"/>
          <a:stretch>
            <a:fillRect/>
          </a:stretch>
        </p:blipFill>
        <p:spPr>
          <a:xfrm>
            <a:off x="2006869" y="7541546"/>
            <a:ext cx="270003" cy="327778"/>
          </a:xfrm>
          <a:prstGeom prst="rect">
            <a:avLst/>
          </a:prstGeom>
        </p:spPr>
      </p:pic>
    </p:spTree>
    <p:extLst>
      <p:ext uri="{BB962C8B-B14F-4D97-AF65-F5344CB8AC3E}">
        <p14:creationId xmlns:p14="http://schemas.microsoft.com/office/powerpoint/2010/main" val="3979244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413657" y="2316482"/>
            <a:ext cx="5800831" cy="2852542"/>
          </a:xfrm>
          <a:prstGeom prst="rect">
            <a:avLst/>
          </a:prstGeom>
        </p:spPr>
      </p:pic>
      <p:pic>
        <p:nvPicPr>
          <p:cNvPr id="38" name="Imagem 37"/>
          <p:cNvPicPr>
            <a:picLocks noChangeAspect="1"/>
          </p:cNvPicPr>
          <p:nvPr/>
        </p:nvPicPr>
        <p:blipFill>
          <a:blip r:embed="rId7"/>
          <a:stretch>
            <a:fillRect/>
          </a:stretch>
        </p:blipFill>
        <p:spPr>
          <a:xfrm>
            <a:off x="390939" y="6556990"/>
            <a:ext cx="5818845" cy="2644482"/>
          </a:xfrm>
          <a:prstGeom prst="rect">
            <a:avLst/>
          </a:prstGeom>
        </p:spPr>
      </p:pic>
      <p:pic>
        <p:nvPicPr>
          <p:cNvPr id="39" name="Imagem 38"/>
          <p:cNvPicPr>
            <a:picLocks noChangeAspect="1"/>
          </p:cNvPicPr>
          <p:nvPr/>
        </p:nvPicPr>
        <p:blipFill>
          <a:blip r:embed="rId8"/>
          <a:stretch>
            <a:fillRect/>
          </a:stretch>
        </p:blipFill>
        <p:spPr>
          <a:xfrm>
            <a:off x="4365104" y="7113240"/>
            <a:ext cx="268237" cy="325635"/>
          </a:xfrm>
          <a:prstGeom prst="rect">
            <a:avLst/>
          </a:prstGeom>
        </p:spPr>
      </p:pic>
    </p:spTree>
    <p:extLst>
      <p:ext uri="{BB962C8B-B14F-4D97-AF65-F5344CB8AC3E}">
        <p14:creationId xmlns:p14="http://schemas.microsoft.com/office/powerpoint/2010/main" val="5021789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tângulo de cantos arredondados 36"/>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a:blip r:embed="rId7"/>
          <a:stretch>
            <a:fillRect/>
          </a:stretch>
        </p:blipFill>
        <p:spPr>
          <a:xfrm>
            <a:off x="413844" y="2279362"/>
            <a:ext cx="5778375" cy="2961670"/>
          </a:xfrm>
          <a:prstGeom prst="rect">
            <a:avLst/>
          </a:prstGeom>
        </p:spPr>
      </p:pic>
      <p:pic>
        <p:nvPicPr>
          <p:cNvPr id="38" name="Imagem 37"/>
          <p:cNvPicPr>
            <a:picLocks noChangeAspect="1"/>
          </p:cNvPicPr>
          <p:nvPr/>
        </p:nvPicPr>
        <p:blipFill>
          <a:blip r:embed="rId7"/>
          <a:stretch>
            <a:fillRect/>
          </a:stretch>
        </p:blipFill>
        <p:spPr>
          <a:xfrm>
            <a:off x="390939" y="6556990"/>
            <a:ext cx="5818845" cy="2644482"/>
          </a:xfrm>
          <a:prstGeom prst="rect">
            <a:avLst/>
          </a:prstGeom>
        </p:spPr>
      </p:pic>
      <p:pic>
        <p:nvPicPr>
          <p:cNvPr id="39" name="Imagem 38"/>
          <p:cNvPicPr>
            <a:picLocks noChangeAspect="1"/>
          </p:cNvPicPr>
          <p:nvPr/>
        </p:nvPicPr>
        <p:blipFill>
          <a:blip r:embed="rId8"/>
          <a:stretch>
            <a:fillRect/>
          </a:stretch>
        </p:blipFill>
        <p:spPr>
          <a:xfrm>
            <a:off x="4365104" y="7113240"/>
            <a:ext cx="268237" cy="325635"/>
          </a:xfrm>
          <a:prstGeom prst="rect">
            <a:avLst/>
          </a:prstGeom>
        </p:spPr>
      </p:pic>
    </p:spTree>
    <p:extLst>
      <p:ext uri="{BB962C8B-B14F-4D97-AF65-F5344CB8AC3E}">
        <p14:creationId xmlns:p14="http://schemas.microsoft.com/office/powerpoint/2010/main" val="348257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a:blip r:embed="rId7"/>
          <a:stretch>
            <a:fillRect/>
          </a:stretch>
        </p:blipFill>
        <p:spPr>
          <a:xfrm>
            <a:off x="445518" y="2224296"/>
            <a:ext cx="5654699" cy="3016735"/>
          </a:xfrm>
          <a:prstGeom prst="rect">
            <a:avLst/>
          </a:prstGeom>
        </p:spPr>
      </p:pic>
      <p:pic>
        <p:nvPicPr>
          <p:cNvPr id="41" name="Imagem 40"/>
          <p:cNvPicPr>
            <a:picLocks noChangeAspect="1"/>
          </p:cNvPicPr>
          <p:nvPr/>
        </p:nvPicPr>
        <p:blipFill>
          <a:blip r:embed="rId7"/>
          <a:stretch>
            <a:fillRect/>
          </a:stretch>
        </p:blipFill>
        <p:spPr>
          <a:xfrm>
            <a:off x="380052" y="6609184"/>
            <a:ext cx="5851626" cy="2592288"/>
          </a:xfrm>
          <a:prstGeom prst="rect">
            <a:avLst/>
          </a:prstGeom>
        </p:spPr>
      </p:pic>
      <p:pic>
        <p:nvPicPr>
          <p:cNvPr id="42" name="Imagem 41"/>
          <p:cNvPicPr>
            <a:picLocks noChangeAspect="1"/>
          </p:cNvPicPr>
          <p:nvPr/>
        </p:nvPicPr>
        <p:blipFill>
          <a:blip r:embed="rId8"/>
          <a:stretch>
            <a:fillRect/>
          </a:stretch>
        </p:blipFill>
        <p:spPr>
          <a:xfrm>
            <a:off x="1732953" y="8744993"/>
            <a:ext cx="327895" cy="398058"/>
          </a:xfrm>
          <a:prstGeom prst="rect">
            <a:avLst/>
          </a:prstGeom>
        </p:spPr>
      </p:pic>
    </p:spTree>
    <p:extLst>
      <p:ext uri="{BB962C8B-B14F-4D97-AF65-F5344CB8AC3E}">
        <p14:creationId xmlns:p14="http://schemas.microsoft.com/office/powerpoint/2010/main" val="2146391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rotWithShape="1">
          <a:blip r:embed="rId7"/>
          <a:srcRect r="6991"/>
          <a:stretch/>
        </p:blipFill>
        <p:spPr>
          <a:xfrm>
            <a:off x="457615" y="2220476"/>
            <a:ext cx="5635682" cy="2997931"/>
          </a:xfrm>
          <a:prstGeom prst="rect">
            <a:avLst/>
          </a:prstGeom>
        </p:spPr>
      </p:pic>
      <p:pic>
        <p:nvPicPr>
          <p:cNvPr id="38" name="Imagem 37"/>
          <p:cNvPicPr>
            <a:picLocks noChangeAspect="1"/>
          </p:cNvPicPr>
          <p:nvPr/>
        </p:nvPicPr>
        <p:blipFill>
          <a:blip r:embed="rId7"/>
          <a:stretch>
            <a:fillRect/>
          </a:stretch>
        </p:blipFill>
        <p:spPr>
          <a:xfrm>
            <a:off x="490666" y="6609184"/>
            <a:ext cx="5609551" cy="2775406"/>
          </a:xfrm>
          <a:prstGeom prst="rect">
            <a:avLst/>
          </a:prstGeom>
        </p:spPr>
      </p:pic>
      <p:pic>
        <p:nvPicPr>
          <p:cNvPr id="39" name="Imagem 38"/>
          <p:cNvPicPr>
            <a:picLocks noChangeAspect="1"/>
          </p:cNvPicPr>
          <p:nvPr/>
        </p:nvPicPr>
        <p:blipFill>
          <a:blip r:embed="rId8"/>
          <a:stretch>
            <a:fillRect/>
          </a:stretch>
        </p:blipFill>
        <p:spPr>
          <a:xfrm>
            <a:off x="2204864" y="7473280"/>
            <a:ext cx="395898" cy="480612"/>
          </a:xfrm>
          <a:prstGeom prst="rect">
            <a:avLst/>
          </a:prstGeom>
        </p:spPr>
      </p:pic>
    </p:spTree>
    <p:extLst>
      <p:ext uri="{BB962C8B-B14F-4D97-AF65-F5344CB8AC3E}">
        <p14:creationId xmlns:p14="http://schemas.microsoft.com/office/powerpoint/2010/main" val="33114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3897876861"/>
              </p:ext>
            </p:extLst>
          </p:nvPr>
        </p:nvGraphicFramePr>
        <p:xfrm>
          <a:off x="404664" y="1208580"/>
          <a:ext cx="6048672" cy="8194424"/>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Tabela verdade</a:t>
                      </a:r>
                      <a:endParaRPr lang="pt-BR" sz="2400" b="1" i="0" kern="1200" baseline="0" dirty="0" smtClean="0">
                        <a:solidFill>
                          <a:schemeClr val="dk1"/>
                        </a:solidFill>
                        <a:latin typeface="Arial" panose="020B060402020202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mn-lt"/>
                          <a:hlinkClick r:id="rId4" action="ppaction://hlinksldjump"/>
                        </a:rPr>
                        <a:t>Álgebra das proposições</a:t>
                      </a:r>
                      <a:r>
                        <a:rPr lang="pt-BR" sz="1800" b="0" i="0" baseline="0" dirty="0" smtClean="0">
                          <a:latin typeface="Arial" panose="020B0604020202020204" pitchFamily="34" charset="0"/>
                        </a:rPr>
                        <a:t>...........................................</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058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5" action="ppaction://hlinksldjump"/>
                        </a:rPr>
                        <a:t>Método dedutivo</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061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6" action="ppaction://hlinksldjump"/>
                        </a:rPr>
                        <a:t>Exercícios</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067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8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36856183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rotWithShape="1">
          <a:blip r:embed="rId7"/>
          <a:srcRect r="3674"/>
          <a:stretch/>
        </p:blipFill>
        <p:spPr>
          <a:xfrm>
            <a:off x="395927" y="2306824"/>
            <a:ext cx="5769377" cy="2844962"/>
          </a:xfrm>
          <a:prstGeom prst="rect">
            <a:avLst/>
          </a:prstGeom>
        </p:spPr>
      </p:pic>
      <p:pic>
        <p:nvPicPr>
          <p:cNvPr id="41" name="Imagem 40"/>
          <p:cNvPicPr>
            <a:picLocks noChangeAspect="1"/>
          </p:cNvPicPr>
          <p:nvPr/>
        </p:nvPicPr>
        <p:blipFill>
          <a:blip r:embed="rId7"/>
          <a:stretch>
            <a:fillRect/>
          </a:stretch>
        </p:blipFill>
        <p:spPr>
          <a:xfrm>
            <a:off x="476673" y="6537175"/>
            <a:ext cx="5681052" cy="2698499"/>
          </a:xfrm>
          <a:prstGeom prst="rect">
            <a:avLst/>
          </a:prstGeom>
        </p:spPr>
      </p:pic>
      <p:pic>
        <p:nvPicPr>
          <p:cNvPr id="42" name="Imagem 41"/>
          <p:cNvPicPr>
            <a:picLocks noChangeAspect="1"/>
          </p:cNvPicPr>
          <p:nvPr/>
        </p:nvPicPr>
        <p:blipFill>
          <a:blip r:embed="rId8"/>
          <a:stretch>
            <a:fillRect/>
          </a:stretch>
        </p:blipFill>
        <p:spPr>
          <a:xfrm>
            <a:off x="1805928" y="8314724"/>
            <a:ext cx="326928" cy="396884"/>
          </a:xfrm>
          <a:prstGeom prst="rect">
            <a:avLst/>
          </a:prstGeom>
        </p:spPr>
      </p:pic>
    </p:spTree>
    <p:extLst>
      <p:ext uri="{BB962C8B-B14F-4D97-AF65-F5344CB8AC3E}">
        <p14:creationId xmlns:p14="http://schemas.microsoft.com/office/powerpoint/2010/main" val="2689052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rotWithShape="1">
          <a:blip r:embed="rId7"/>
          <a:srcRect r="1868"/>
          <a:stretch/>
        </p:blipFill>
        <p:spPr>
          <a:xfrm>
            <a:off x="399313" y="2264414"/>
            <a:ext cx="5765992" cy="2918440"/>
          </a:xfrm>
          <a:prstGeom prst="rect">
            <a:avLst/>
          </a:prstGeom>
        </p:spPr>
      </p:pic>
      <p:pic>
        <p:nvPicPr>
          <p:cNvPr id="38" name="Imagem 37"/>
          <p:cNvPicPr>
            <a:picLocks noChangeAspect="1"/>
          </p:cNvPicPr>
          <p:nvPr/>
        </p:nvPicPr>
        <p:blipFill>
          <a:blip r:embed="rId7"/>
          <a:stretch>
            <a:fillRect/>
          </a:stretch>
        </p:blipFill>
        <p:spPr>
          <a:xfrm>
            <a:off x="508579" y="6537176"/>
            <a:ext cx="5567893" cy="2765510"/>
          </a:xfrm>
          <a:prstGeom prst="rect">
            <a:avLst/>
          </a:prstGeom>
        </p:spPr>
      </p:pic>
      <p:pic>
        <p:nvPicPr>
          <p:cNvPr id="39" name="Imagem 38"/>
          <p:cNvPicPr>
            <a:picLocks noChangeAspect="1"/>
          </p:cNvPicPr>
          <p:nvPr/>
        </p:nvPicPr>
        <p:blipFill>
          <a:blip r:embed="rId8"/>
          <a:stretch>
            <a:fillRect/>
          </a:stretch>
        </p:blipFill>
        <p:spPr>
          <a:xfrm>
            <a:off x="2132856" y="7794468"/>
            <a:ext cx="426900" cy="518248"/>
          </a:xfrm>
          <a:prstGeom prst="rect">
            <a:avLst/>
          </a:prstGeom>
        </p:spPr>
      </p:pic>
    </p:spTree>
    <p:extLst>
      <p:ext uri="{BB962C8B-B14F-4D97-AF65-F5344CB8AC3E}">
        <p14:creationId xmlns:p14="http://schemas.microsoft.com/office/powerpoint/2010/main" val="13316394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rotWithShape="1">
          <a:blip r:embed="rId7"/>
          <a:srcRect r="3712"/>
          <a:stretch/>
        </p:blipFill>
        <p:spPr>
          <a:xfrm>
            <a:off x="383073" y="2322032"/>
            <a:ext cx="5782231" cy="2853238"/>
          </a:xfrm>
          <a:prstGeom prst="rect">
            <a:avLst/>
          </a:prstGeom>
        </p:spPr>
      </p:pic>
      <p:pic>
        <p:nvPicPr>
          <p:cNvPr id="41" name="Imagem 40"/>
          <p:cNvPicPr>
            <a:picLocks noChangeAspect="1"/>
          </p:cNvPicPr>
          <p:nvPr/>
        </p:nvPicPr>
        <p:blipFill>
          <a:blip r:embed="rId7"/>
          <a:stretch>
            <a:fillRect/>
          </a:stretch>
        </p:blipFill>
        <p:spPr>
          <a:xfrm>
            <a:off x="476672" y="6537176"/>
            <a:ext cx="5607499" cy="2664296"/>
          </a:xfrm>
          <a:prstGeom prst="rect">
            <a:avLst/>
          </a:prstGeom>
        </p:spPr>
      </p:pic>
      <p:pic>
        <p:nvPicPr>
          <p:cNvPr id="42" name="Imagem 41"/>
          <p:cNvPicPr>
            <a:picLocks noChangeAspect="1"/>
          </p:cNvPicPr>
          <p:nvPr/>
        </p:nvPicPr>
        <p:blipFill>
          <a:blip r:embed="rId8"/>
          <a:stretch>
            <a:fillRect/>
          </a:stretch>
        </p:blipFill>
        <p:spPr>
          <a:xfrm>
            <a:off x="1916832" y="8697415"/>
            <a:ext cx="347703" cy="422105"/>
          </a:xfrm>
          <a:prstGeom prst="rect">
            <a:avLst/>
          </a:prstGeom>
        </p:spPr>
      </p:pic>
    </p:spTree>
    <p:extLst>
      <p:ext uri="{BB962C8B-B14F-4D97-AF65-F5344CB8AC3E}">
        <p14:creationId xmlns:p14="http://schemas.microsoft.com/office/powerpoint/2010/main" val="8706928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tângulo de cantos arredondados 43"/>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rotWithShape="1">
          <a:blip r:embed="rId7"/>
          <a:srcRect r="4351"/>
          <a:stretch/>
        </p:blipFill>
        <p:spPr>
          <a:xfrm>
            <a:off x="396935" y="2291798"/>
            <a:ext cx="5768369" cy="2855842"/>
          </a:xfrm>
          <a:prstGeom prst="rect">
            <a:avLst/>
          </a:prstGeom>
        </p:spPr>
      </p:pic>
      <p:pic>
        <p:nvPicPr>
          <p:cNvPr id="38" name="Imagem 37"/>
          <p:cNvPicPr>
            <a:picLocks noChangeAspect="1"/>
          </p:cNvPicPr>
          <p:nvPr/>
        </p:nvPicPr>
        <p:blipFill>
          <a:blip r:embed="rId7"/>
          <a:stretch>
            <a:fillRect/>
          </a:stretch>
        </p:blipFill>
        <p:spPr>
          <a:xfrm>
            <a:off x="391334" y="6514042"/>
            <a:ext cx="5827191" cy="2759438"/>
          </a:xfrm>
          <a:prstGeom prst="rect">
            <a:avLst/>
          </a:prstGeom>
        </p:spPr>
      </p:pic>
      <p:pic>
        <p:nvPicPr>
          <p:cNvPr id="39" name="Imagem 38"/>
          <p:cNvPicPr>
            <a:picLocks noChangeAspect="1"/>
          </p:cNvPicPr>
          <p:nvPr/>
        </p:nvPicPr>
        <p:blipFill>
          <a:blip r:embed="rId8"/>
          <a:stretch>
            <a:fillRect/>
          </a:stretch>
        </p:blipFill>
        <p:spPr>
          <a:xfrm>
            <a:off x="1358137" y="7374482"/>
            <a:ext cx="342671" cy="415996"/>
          </a:xfrm>
          <a:prstGeom prst="rect">
            <a:avLst/>
          </a:prstGeom>
        </p:spPr>
      </p:pic>
    </p:spTree>
    <p:extLst>
      <p:ext uri="{BB962C8B-B14F-4D97-AF65-F5344CB8AC3E}">
        <p14:creationId xmlns:p14="http://schemas.microsoft.com/office/powerpoint/2010/main" val="23157117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rotWithShape="1">
          <a:blip r:embed="rId7"/>
          <a:srcRect r="5905"/>
          <a:stretch/>
        </p:blipFill>
        <p:spPr>
          <a:xfrm>
            <a:off x="427689" y="2295994"/>
            <a:ext cx="5737615" cy="2894354"/>
          </a:xfrm>
          <a:prstGeom prst="rect">
            <a:avLst/>
          </a:prstGeom>
        </p:spPr>
      </p:pic>
      <p:pic>
        <p:nvPicPr>
          <p:cNvPr id="41" name="Imagem 40"/>
          <p:cNvPicPr>
            <a:picLocks noChangeAspect="1"/>
          </p:cNvPicPr>
          <p:nvPr/>
        </p:nvPicPr>
        <p:blipFill>
          <a:blip r:embed="rId7"/>
          <a:stretch>
            <a:fillRect/>
          </a:stretch>
        </p:blipFill>
        <p:spPr>
          <a:xfrm>
            <a:off x="394582" y="6537176"/>
            <a:ext cx="5764684" cy="2664296"/>
          </a:xfrm>
          <a:prstGeom prst="rect">
            <a:avLst/>
          </a:prstGeom>
        </p:spPr>
      </p:pic>
      <p:pic>
        <p:nvPicPr>
          <p:cNvPr id="42" name="Imagem 41"/>
          <p:cNvPicPr>
            <a:picLocks noChangeAspect="1"/>
          </p:cNvPicPr>
          <p:nvPr/>
        </p:nvPicPr>
        <p:blipFill>
          <a:blip r:embed="rId8"/>
          <a:stretch>
            <a:fillRect/>
          </a:stretch>
        </p:blipFill>
        <p:spPr>
          <a:xfrm>
            <a:off x="1571587" y="8634526"/>
            <a:ext cx="447791" cy="543609"/>
          </a:xfrm>
          <a:prstGeom prst="rect">
            <a:avLst/>
          </a:prstGeom>
        </p:spPr>
      </p:pic>
    </p:spTree>
    <p:extLst>
      <p:ext uri="{BB962C8B-B14F-4D97-AF65-F5344CB8AC3E}">
        <p14:creationId xmlns:p14="http://schemas.microsoft.com/office/powerpoint/2010/main" val="31995940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rotWithShape="1">
          <a:blip r:embed="rId7"/>
          <a:srcRect r="4207"/>
          <a:stretch/>
        </p:blipFill>
        <p:spPr>
          <a:xfrm>
            <a:off x="426309" y="2244972"/>
            <a:ext cx="5738995" cy="2987480"/>
          </a:xfrm>
          <a:prstGeom prst="rect">
            <a:avLst/>
          </a:prstGeom>
        </p:spPr>
      </p:pic>
      <p:pic>
        <p:nvPicPr>
          <p:cNvPr id="38" name="Imagem 37"/>
          <p:cNvPicPr>
            <a:picLocks noChangeAspect="1"/>
          </p:cNvPicPr>
          <p:nvPr/>
        </p:nvPicPr>
        <p:blipFill>
          <a:blip r:embed="rId7"/>
          <a:stretch>
            <a:fillRect/>
          </a:stretch>
        </p:blipFill>
        <p:spPr>
          <a:xfrm>
            <a:off x="390278" y="6537175"/>
            <a:ext cx="5841400" cy="2658041"/>
          </a:xfrm>
          <a:prstGeom prst="rect">
            <a:avLst/>
          </a:prstGeom>
        </p:spPr>
      </p:pic>
      <p:pic>
        <p:nvPicPr>
          <p:cNvPr id="39" name="Imagem 38"/>
          <p:cNvPicPr>
            <a:picLocks noChangeAspect="1"/>
          </p:cNvPicPr>
          <p:nvPr/>
        </p:nvPicPr>
        <p:blipFill>
          <a:blip r:embed="rId8"/>
          <a:stretch>
            <a:fillRect/>
          </a:stretch>
        </p:blipFill>
        <p:spPr>
          <a:xfrm>
            <a:off x="1805928" y="8193360"/>
            <a:ext cx="367584" cy="446240"/>
          </a:xfrm>
          <a:prstGeom prst="rect">
            <a:avLst/>
          </a:prstGeom>
        </p:spPr>
      </p:pic>
    </p:spTree>
    <p:extLst>
      <p:ext uri="{BB962C8B-B14F-4D97-AF65-F5344CB8AC3E}">
        <p14:creationId xmlns:p14="http://schemas.microsoft.com/office/powerpoint/2010/main" val="3034331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37" name="Imagem 36"/>
          <p:cNvPicPr>
            <a:picLocks noChangeAspect="1"/>
          </p:cNvPicPr>
          <p:nvPr/>
        </p:nvPicPr>
        <p:blipFill rotWithShape="1">
          <a:blip r:embed="rId7"/>
          <a:srcRect r="3272"/>
          <a:stretch/>
        </p:blipFill>
        <p:spPr>
          <a:xfrm>
            <a:off x="380314" y="2392300"/>
            <a:ext cx="5784990" cy="2778425"/>
          </a:xfrm>
          <a:prstGeom prst="rect">
            <a:avLst/>
          </a:prstGeom>
        </p:spPr>
      </p:pic>
      <p:pic>
        <p:nvPicPr>
          <p:cNvPr id="41" name="Imagem 40"/>
          <p:cNvPicPr>
            <a:picLocks noChangeAspect="1"/>
          </p:cNvPicPr>
          <p:nvPr/>
        </p:nvPicPr>
        <p:blipFill>
          <a:blip r:embed="rId7"/>
          <a:stretch>
            <a:fillRect/>
          </a:stretch>
        </p:blipFill>
        <p:spPr>
          <a:xfrm>
            <a:off x="359836" y="6456540"/>
            <a:ext cx="5832383" cy="2709533"/>
          </a:xfrm>
          <a:prstGeom prst="rect">
            <a:avLst/>
          </a:prstGeom>
        </p:spPr>
      </p:pic>
      <p:pic>
        <p:nvPicPr>
          <p:cNvPr id="42" name="Imagem 41"/>
          <p:cNvPicPr>
            <a:picLocks noChangeAspect="1"/>
          </p:cNvPicPr>
          <p:nvPr/>
        </p:nvPicPr>
        <p:blipFill>
          <a:blip r:embed="rId8"/>
          <a:stretch>
            <a:fillRect/>
          </a:stretch>
        </p:blipFill>
        <p:spPr>
          <a:xfrm>
            <a:off x="1916832" y="7761312"/>
            <a:ext cx="325625" cy="395302"/>
          </a:xfrm>
          <a:prstGeom prst="rect">
            <a:avLst/>
          </a:prstGeom>
        </p:spPr>
      </p:pic>
    </p:spTree>
    <p:extLst>
      <p:ext uri="{BB962C8B-B14F-4D97-AF65-F5344CB8AC3E}">
        <p14:creationId xmlns:p14="http://schemas.microsoft.com/office/powerpoint/2010/main" val="25289812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ângulo de cantos arredondados 42"/>
          <p:cNvSpPr/>
          <p:nvPr/>
        </p:nvSpPr>
        <p:spPr>
          <a:xfrm>
            <a:off x="285728" y="2004294"/>
            <a:ext cx="6023590" cy="351337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endParaRPr lang="pt-BR" sz="1400" dirty="0" smtClean="0"/>
          </a:p>
          <a:p>
            <a:endParaRPr lang="pt-B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033120"/>
            <a:ext cx="6023590" cy="352269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a:t>
            </a:r>
            <a:r>
              <a:rPr lang="pt-BR" sz="1400" dirty="0"/>
              <a:t>:</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Tabela Verdade</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pic>
        <p:nvPicPr>
          <p:cNvPr id="27" name="Imagem 26"/>
          <p:cNvPicPr>
            <a:picLocks noChangeAspect="1"/>
          </p:cNvPicPr>
          <p:nvPr/>
        </p:nvPicPr>
        <p:blipFill rotWithShape="1">
          <a:blip r:embed="rId7"/>
          <a:srcRect r="3443"/>
          <a:stretch/>
        </p:blipFill>
        <p:spPr>
          <a:xfrm>
            <a:off x="387865" y="2301933"/>
            <a:ext cx="5777440" cy="2893436"/>
          </a:xfrm>
          <a:prstGeom prst="rect">
            <a:avLst/>
          </a:prstGeom>
        </p:spPr>
      </p:pic>
      <p:pic>
        <p:nvPicPr>
          <p:cNvPr id="38" name="Imagem 37"/>
          <p:cNvPicPr>
            <a:picLocks noChangeAspect="1"/>
          </p:cNvPicPr>
          <p:nvPr/>
        </p:nvPicPr>
        <p:blipFill>
          <a:blip r:embed="rId7"/>
          <a:stretch>
            <a:fillRect/>
          </a:stretch>
        </p:blipFill>
        <p:spPr>
          <a:xfrm>
            <a:off x="414847" y="6537176"/>
            <a:ext cx="5658497" cy="2736304"/>
          </a:xfrm>
          <a:prstGeom prst="rect">
            <a:avLst/>
          </a:prstGeom>
        </p:spPr>
      </p:pic>
      <p:pic>
        <p:nvPicPr>
          <p:cNvPr id="39" name="Imagem 38"/>
          <p:cNvPicPr>
            <a:picLocks noChangeAspect="1"/>
          </p:cNvPicPr>
          <p:nvPr/>
        </p:nvPicPr>
        <p:blipFill>
          <a:blip r:embed="rId8"/>
          <a:stretch>
            <a:fillRect/>
          </a:stretch>
        </p:blipFill>
        <p:spPr>
          <a:xfrm>
            <a:off x="3789040" y="8337376"/>
            <a:ext cx="308268" cy="374232"/>
          </a:xfrm>
          <a:prstGeom prst="rect">
            <a:avLst/>
          </a:prstGeom>
        </p:spPr>
      </p:pic>
    </p:spTree>
    <p:extLst>
      <p:ext uri="{BB962C8B-B14F-4D97-AF65-F5344CB8AC3E}">
        <p14:creationId xmlns:p14="http://schemas.microsoft.com/office/powerpoint/2010/main" val="2227286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3" y="72430"/>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5"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Cruz 21"/>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25" name="Retângulo 24"/>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Tree>
    <p:extLst>
      <p:ext uri="{BB962C8B-B14F-4D97-AF65-F5344CB8AC3E}">
        <p14:creationId xmlns:p14="http://schemas.microsoft.com/office/powerpoint/2010/main" val="26824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grpSp>
        <p:nvGrpSpPr>
          <p:cNvPr id="3" name="Grupo 2"/>
          <p:cNvGrpSpPr/>
          <p:nvPr/>
        </p:nvGrpSpPr>
        <p:grpSpPr>
          <a:xfrm>
            <a:off x="355739" y="6931573"/>
            <a:ext cx="6052441" cy="548692"/>
            <a:chOff x="345068" y="8108785"/>
            <a:chExt cx="6063113" cy="548692"/>
          </a:xfrm>
        </p:grpSpPr>
        <p:sp>
          <p:nvSpPr>
            <p:cNvPr id="58" name="Retângulo de cantos arredondados 57"/>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42" name="Imagem 41"/>
            <p:cNvPicPr>
              <a:picLocks noChangeAspect="1"/>
            </p:cNvPicPr>
            <p:nvPr/>
          </p:nvPicPr>
          <p:blipFill>
            <a:blip r:embed="rId20"/>
            <a:stretch>
              <a:fillRect/>
            </a:stretch>
          </p:blipFill>
          <p:spPr>
            <a:xfrm>
              <a:off x="420276" y="8121353"/>
              <a:ext cx="662014" cy="504056"/>
            </a:xfrm>
            <a:prstGeom prst="rect">
              <a:avLst/>
            </a:prstGeom>
          </p:spPr>
        </p:pic>
      </p:grpSp>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7901314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24074</TotalTime>
  <Words>7475</Words>
  <Application>Microsoft Office PowerPoint</Application>
  <PresentationFormat>Papel A4 (210 x 297 mm)</PresentationFormat>
  <Paragraphs>2502</Paragraphs>
  <Slides>88</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88</vt:i4>
      </vt:variant>
    </vt:vector>
  </HeadingPairs>
  <TitlesOfParts>
    <vt:vector size="95" baseType="lpstr">
      <vt:lpstr>Arial</vt:lpstr>
      <vt:lpstr>Calibri</vt:lpstr>
      <vt:lpstr>Cambria</vt:lpstr>
      <vt:lpstr>Cambria Math</vt:lpstr>
      <vt:lpstr>Source Sans Pro</vt:lpstr>
      <vt:lpstr>Wingdings</vt:lpstr>
      <vt:lpstr>Tema do Office</vt:lpstr>
      <vt:lpstr>Apresentação do PowerPoint</vt:lpstr>
      <vt:lpstr>Apresentação do PowerPoint</vt:lpstr>
      <vt:lpstr>Apresentação do PowerPoint</vt:lpstr>
      <vt:lpstr>Apresentação do PowerPoint</vt:lpstr>
      <vt:lpstr>Livro/Vídeo</vt:lpstr>
      <vt:lpstr>Lógica Matemática</vt:lpstr>
      <vt:lpstr>Lógica Matemática</vt:lpstr>
      <vt:lpstr>Lógica Matemática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749</cp:revision>
  <dcterms:created xsi:type="dcterms:W3CDTF">2017-12-01T19:46:48Z</dcterms:created>
  <dcterms:modified xsi:type="dcterms:W3CDTF">2021-01-10T17:53:21Z</dcterms:modified>
</cp:coreProperties>
</file>