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32" r:id="rId3"/>
    <p:sldId id="265" r:id="rId4"/>
    <p:sldId id="260" r:id="rId5"/>
    <p:sldId id="261" r:id="rId6"/>
    <p:sldId id="262" r:id="rId7"/>
    <p:sldId id="334" r:id="rId8"/>
    <p:sldId id="335" r:id="rId9"/>
    <p:sldId id="337" r:id="rId10"/>
    <p:sldId id="429" r:id="rId11"/>
    <p:sldId id="428" r:id="rId12"/>
    <p:sldId id="333" r:id="rId1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2" autoAdjust="0"/>
    <p:restoredTop sz="95503" autoAdjust="0"/>
  </p:normalViewPr>
  <p:slideViewPr>
    <p:cSldViewPr>
      <p:cViewPr varScale="1">
        <p:scale>
          <a:sx n="70" d="100"/>
          <a:sy n="70" d="100"/>
        </p:scale>
        <p:origin x="485" y="5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Introdução à EAD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1AC6559-7341-4579-A70A-394ACDC5D24E}" type="presOf" srcId="{1BBA2A66-B48B-47F8-AC9A-FEDAC4AB3E0A}" destId="{3C0ED75A-A021-4542-B6B5-5DFD76A6914B}" srcOrd="0" destOrd="0" presId="urn:microsoft.com/office/officeart/2005/8/layout/vList2"/>
    <dgm:cxn modelId="{A1DD0648-3964-4B9D-8A4E-3449AFAC627B}" type="presOf" srcId="{5C25F760-6E7D-4397-8CC9-960701F6FE08}" destId="{4931F37B-104A-4A59-90FE-C5DA76E085D6}" srcOrd="0" destOrd="0" presId="urn:microsoft.com/office/officeart/2005/8/layout/vList2"/>
    <dgm:cxn modelId="{A06E4284-3E0D-4E86-BF42-2C4D63C177F5}" type="presOf" srcId="{E8410AD7-19DE-4F08-BB13-EA41E12790CF}" destId="{EB347714-FF18-405B-AE05-B4F9A4050DCA}" srcOrd="0" destOrd="0" presId="urn:microsoft.com/office/officeart/2005/8/layout/vList2"/>
    <dgm:cxn modelId="{6DEAC06E-8904-472B-8693-08902A123CA6}" type="presParOf" srcId="{3C0ED75A-A021-4542-B6B5-5DFD76A6914B}" destId="{EB347714-FF18-405B-AE05-B4F9A4050DCA}" srcOrd="0" destOrd="0" presId="urn:microsoft.com/office/officeart/2005/8/layout/vList2"/>
    <dgm:cxn modelId="{9ED249A3-40B7-46A4-AB36-7CE1820B5B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Introdução à EAD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921D2696-BDFF-47AA-A629-3711A1548FDC}" type="presOf" srcId="{E8410AD7-19DE-4F08-BB13-EA41E12790CF}" destId="{EB347714-FF18-405B-AE05-B4F9A4050DCA}" srcOrd="0" destOrd="0" presId="urn:microsoft.com/office/officeart/2005/8/layout/vList2"/>
    <dgm:cxn modelId="{45FDDD09-B7CE-4F09-8A86-4F916F7485FE}" type="presOf" srcId="{5C25F760-6E7D-4397-8CC9-960701F6FE08}" destId="{4931F37B-104A-4A59-90FE-C5DA76E085D6}" srcOrd="0" destOrd="0" presId="urn:microsoft.com/office/officeart/2005/8/layout/vList2"/>
    <dgm:cxn modelId="{D8B0822C-4015-47D3-9F29-33D50BDB7744}" type="presOf" srcId="{1BBA2A66-B48B-47F8-AC9A-FEDAC4AB3E0A}" destId="{3C0ED75A-A021-4542-B6B5-5DFD76A6914B}" srcOrd="0" destOrd="0" presId="urn:microsoft.com/office/officeart/2005/8/layout/vList2"/>
    <dgm:cxn modelId="{B2B9A712-DEC4-47E5-9887-59DCC1CD6053}" type="presParOf" srcId="{3C0ED75A-A021-4542-B6B5-5DFD76A6914B}" destId="{EB347714-FF18-405B-AE05-B4F9A4050DCA}" srcOrd="0" destOrd="0" presId="urn:microsoft.com/office/officeart/2005/8/layout/vList2"/>
    <dgm:cxn modelId="{82F74289-64A2-4FBC-9218-AFE769F2468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Introdução à EAD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09/01/2021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hyperlink" Target="http://www.youtube.com/c/JMarySystems/playlists?view_as=subscriber" TargetMode="External"/><Relationship Id="rId7" Type="http://schemas.openxmlformats.org/officeDocument/2006/relationships/image" Target="../media/image3.png"/><Relationship Id="rId12" Type="http://schemas.openxmlformats.org/officeDocument/2006/relationships/hyperlink" Target="mailto:jmarysystems@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://www.jmarysystems.com.br/" TargetMode="External"/><Relationship Id="rId5" Type="http://schemas.openxmlformats.org/officeDocument/2006/relationships/hyperlink" Target="https://github.com/jmarysystems?tab=repositories" TargetMode="External"/><Relationship Id="rId10" Type="http://schemas.openxmlformats.org/officeDocument/2006/relationships/hyperlink" Target="http://www.jmarysystems.com.br/Perguntas_e_Respostas/Perguntas_e_Respostas.html" TargetMode="External"/><Relationship Id="rId4" Type="http://schemas.openxmlformats.org/officeDocument/2006/relationships/hyperlink" Target="http://www.jmarysystems.com.br/Leitura_e_Aprendizagem/Leitura_e_Aprendizagem.html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.jpeg"/><Relationship Id="rId21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0" Type="http://schemas.openxmlformats.org/officeDocument/2006/relationships/hyperlink" Target="https://www.youtube.com/watch?v=BoMmj_Xt-pk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2.png"/><Relationship Id="rId10" Type="http://schemas.microsoft.com/office/2007/relationships/diagramDrawing" Target="../diagrams/drawing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7203488"/>
            <a:ext cx="1643074" cy="2286016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ruz 2"/>
          <p:cNvSpPr/>
          <p:nvPr/>
        </p:nvSpPr>
        <p:spPr>
          <a:xfrm>
            <a:off x="4378214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7563528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283136" y="7203488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4789317" y="7203488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6" name="Retângulo 1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285728" y="3053980"/>
            <a:ext cx="6167608" cy="5157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pt-BR" sz="7200" b="1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pt-BR" sz="7200" b="1" dirty="0" smtClean="0">
                <a:latin typeface="+mj-lt"/>
                <a:ea typeface="+mj-ea"/>
                <a:cs typeface="+mj-cs"/>
              </a:rPr>
              <a:t>Introdução </a:t>
            </a:r>
            <a:r>
              <a:rPr lang="pt-BR" sz="7200" b="1" dirty="0">
                <a:latin typeface="+mj-lt"/>
                <a:ea typeface="+mj-ea"/>
                <a:cs typeface="+mj-cs"/>
              </a:rPr>
              <a:t>à EAD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pic>
        <p:nvPicPr>
          <p:cNvPr id="1026" name="Picture 2" descr="Mundo EaD - Os melhores cursos online criados pelos melhores professo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90" y="1053224"/>
            <a:ext cx="3192993" cy="32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1481989"/>
            <a:ext cx="6023591" cy="80795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Resumo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47" name="Grupo 46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pt-BR" dirty="0"/>
                <a:t>Introdução à EAD</a:t>
              </a:r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37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4" name="Retângulo de cantos arredondados 23"/>
          <p:cNvSpPr/>
          <p:nvPr/>
        </p:nvSpPr>
        <p:spPr>
          <a:xfrm>
            <a:off x="285728" y="6969224"/>
            <a:ext cx="6023590" cy="25865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285728" y="1440677"/>
            <a:ext cx="6023590" cy="569643"/>
            <a:chOff x="285728" y="1518382"/>
            <a:chExt cx="6239616" cy="569643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40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Cruz 2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85727" y="2018634"/>
            <a:ext cx="6023591" cy="26463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400" dirty="0"/>
          </a:p>
          <a:p>
            <a:endParaRPr lang="pt-BR" sz="1400" dirty="0"/>
          </a:p>
        </p:txBody>
      </p:sp>
      <p:grpSp>
        <p:nvGrpSpPr>
          <p:cNvPr id="28" name="Grupo 27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Exercícios</a:t>
              </a:r>
              <a:endParaRPr lang="pt-BR" dirty="0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47" name="Grupo 46"/>
          <p:cNvGrpSpPr/>
          <p:nvPr/>
        </p:nvGrpSpPr>
        <p:grpSpPr>
          <a:xfrm>
            <a:off x="303101" y="1051243"/>
            <a:ext cx="2909875" cy="380115"/>
            <a:chOff x="345069" y="7031145"/>
            <a:chExt cx="3011924" cy="560962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pt-BR" dirty="0"/>
                <a:t>Introdução à EAD</a:t>
              </a:r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Cruz 21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6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4031248" y="1350721"/>
            <a:ext cx="306017" cy="28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4264977" y="1264585"/>
            <a:ext cx="17203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smtClean="0"/>
              <a:t>Baixe este projeto em Java no Github.</a:t>
            </a:r>
            <a:endParaRPr lang="pt-BR" sz="1300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  <p:pic>
        <p:nvPicPr>
          <p:cNvPr id="29" name="Picture 2" descr="Mundo EaD - Os melhores cursos online criados pelos melhores professo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90" y="1053224"/>
            <a:ext cx="3192993" cy="324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ruz 14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283136" y="6321152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Retângulo 16"/>
          <p:cNvSpPr/>
          <p:nvPr/>
        </p:nvSpPr>
        <p:spPr>
          <a:xfrm>
            <a:off x="4789317" y="6321152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3" name="Cruz 22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ruz 23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6" name="Retângulo 25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28604" y="5097016"/>
            <a:ext cx="6286544" cy="1929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1 - Introdução </a:t>
            </a:r>
            <a:r>
              <a:rPr lang="pt-BR" sz="2400" dirty="0"/>
              <a:t>à orientação a objetos</a:t>
            </a:r>
            <a:r>
              <a:rPr lang="pt-BR" sz="2400" dirty="0" smtClean="0"/>
              <a:t>.</a:t>
            </a:r>
          </a:p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2 - </a:t>
            </a:r>
            <a:r>
              <a:rPr lang="pt-BR" sz="2400" dirty="0"/>
              <a:t>Linguagens típicas orientadas a objetos. </a:t>
            </a:r>
            <a:endParaRPr lang="pt-BR" sz="2400" dirty="0" smtClean="0"/>
          </a:p>
          <a:p>
            <a:pPr lvl="0">
              <a:spcBef>
                <a:spcPct val="0"/>
              </a:spcBef>
              <a:defRPr/>
            </a:pPr>
            <a:r>
              <a:rPr lang="pt-BR" sz="2400" dirty="0" smtClean="0"/>
              <a:t>3 - Programação </a:t>
            </a:r>
            <a:r>
              <a:rPr lang="pt-BR" sz="2400" dirty="0"/>
              <a:t>orientada a objeto em Java. </a:t>
            </a:r>
            <a:r>
              <a:rPr lang="pt-BR" sz="2400" dirty="0" smtClean="0"/>
              <a:t> 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Retângulo 12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564" y="5673080"/>
            <a:ext cx="696756" cy="678237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atômica ou nuclear.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Irei repassar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Conforme o nosso histórico, a geração ou gerações que irão sobreviver serão as que mais bem utilizarem a informação.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Cruz 14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ruz 15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9" name="Retângulo 18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378835" y="1928214"/>
            <a:ext cx="5121999" cy="5156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  <a:hlinkClick r:id="rId3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685" y="3211577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http://www.jmarysystems.com.br/Leitura_e_Aprendizagem/Leitura_e_Aprendizagem.html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65083" y="6663352"/>
            <a:ext cx="4757028" cy="665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6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6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pic>
        <p:nvPicPr>
          <p:cNvPr id="4098" name="Picture 2" descr="GitHub lança aplicativo oficial para Android e permite acesso antecipado -  TudoCelular.co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5073" r="28638" b="3599"/>
          <a:stretch/>
        </p:blipFill>
        <p:spPr bwMode="auto">
          <a:xfrm>
            <a:off x="555421" y="6587172"/>
            <a:ext cx="782845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13420" t="8001" r="13420" b="12667"/>
          <a:stretch/>
        </p:blipFill>
        <p:spPr>
          <a:xfrm>
            <a:off x="557335" y="1928214"/>
            <a:ext cx="796990" cy="515623"/>
          </a:xfrm>
          <a:prstGeom prst="rect">
            <a:avLst/>
          </a:prstGeom>
        </p:spPr>
      </p:pic>
      <p:pic>
        <p:nvPicPr>
          <p:cNvPr id="410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0" y="302754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uz 16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0" name="Retângulo 19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338266" y="44357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0"/>
              </a:rPr>
              <a:t>http://www.jmarysystems.com.br/Perguntas_e_Respostas/Perguntas_e_Respostas.html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" y="42185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28604" y="1496616"/>
            <a:ext cx="380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>
                <a:latin typeface="+mj-lt"/>
              </a:rPr>
              <a:t>Links das vídeo aulas online: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33995" y="2615222"/>
            <a:ext cx="4560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Dos conteúdos deste livro na web: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28604" y="3842117"/>
            <a:ext cx="600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/>
              <a:t>Das perguntas e respostas deste livro na web: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7491" y="5041515"/>
            <a:ext cx="6003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2400" b="1" dirty="0"/>
              <a:t>Do programa em Java e outros projetos que  além do conteúdo do livro, tem uma bateria de exercícios que complementam a totalidade da aprendizagem</a:t>
            </a:r>
            <a:r>
              <a:rPr lang="pt-BR" sz="2400" b="1" dirty="0" smtClean="0"/>
              <a:t>:</a:t>
            </a:r>
            <a:endParaRPr lang="pt-BR" sz="24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347489" y="8036113"/>
            <a:ext cx="5146509" cy="516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11"/>
              </a:rPr>
              <a:t>http://www.jmarysystems.com.br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Picture 6" descr="Criação de sites | Desenvolvimento de sites - Agência Supe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4" y="7818933"/>
            <a:ext cx="700871" cy="7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437827" y="7442517"/>
            <a:ext cx="253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b="1" dirty="0" smtClean="0"/>
              <a:t>Visite-nos na web: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263078" y="1022495"/>
            <a:ext cx="3967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/>
              <a:t>Informações complementares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378835" y="8735524"/>
            <a:ext cx="200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hlinkClick r:id="rId12"/>
              </a:rPr>
              <a:t>jmarysystems@mail.com</a:t>
            </a:r>
            <a:endParaRPr lang="pt-BR" dirty="0">
              <a:latin typeface="+mj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13"/>
          <a:srcRect l="9587" t="9653" r="16493" b="13068"/>
          <a:stretch/>
        </p:blipFill>
        <p:spPr>
          <a:xfrm>
            <a:off x="548680" y="8614509"/>
            <a:ext cx="756605" cy="7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04472"/>
              </p:ext>
            </p:extLst>
          </p:nvPr>
        </p:nvGraphicFramePr>
        <p:xfrm>
          <a:off x="404664" y="1208580"/>
          <a:ext cx="6048672" cy="819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Unidade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4" action="ppaction://hlinksldjump"/>
                        </a:rPr>
                        <a:t>Introdução à</a:t>
                      </a:r>
                      <a:r>
                        <a:rPr lang="pt-BR" baseline="0" dirty="0" smtClean="0">
                          <a:hlinkClick r:id="rId4" action="ppaction://hlinksldjump"/>
                        </a:rPr>
                        <a:t> orientação a objetos</a:t>
                      </a:r>
                      <a:r>
                        <a:rPr lang="pt-BR" baseline="0" dirty="0" smtClean="0"/>
                        <a:t>............</a:t>
                      </a:r>
                      <a:r>
                        <a:rPr lang="pt-BR" dirty="0" smtClean="0"/>
                        <a:t>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hlinkClick r:id="" action="ppaction://noaction"/>
                        </a:rPr>
                        <a:t>Linguagens típicas orientadas a objetos</a:t>
                      </a:r>
                      <a:r>
                        <a:rPr lang="pt-BR" dirty="0" smtClean="0"/>
                        <a:t>............................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031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hlinkClick r:id="" action="ppaction://noaction"/>
                        </a:rPr>
                        <a:t>Programação orientada a objetos em Java</a:t>
                      </a:r>
                      <a:r>
                        <a:rPr lang="pt-BR" sz="1800" dirty="0" smtClean="0"/>
                        <a:t>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035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" action="ppaction://noaction"/>
                        </a:rPr>
                        <a:t>Resumo</a:t>
                      </a:r>
                      <a:r>
                        <a:rPr lang="pt-BR" dirty="0" smtClean="0"/>
                        <a:t>...............................................................................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5" action="ppaction://hlinksldjump"/>
                        </a:rPr>
                        <a:t>Exercícios</a:t>
                      </a:r>
                      <a:r>
                        <a:rPr lang="pt-BR" dirty="0" smtClean="0"/>
                        <a:t>............................................................................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039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Cruz 11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5" name="Retângulo 14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78577" y="7574744"/>
            <a:ext cx="6029604" cy="548692"/>
            <a:chOff x="378577" y="7574744"/>
            <a:chExt cx="6029604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69109" y="8660609"/>
            <a:ext cx="6054030" cy="569643"/>
            <a:chOff x="285728" y="1518382"/>
            <a:chExt cx="6239616" cy="569643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285728" y="1539333"/>
              <a:ext cx="6239616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Exercício(s)</a:t>
              </a:r>
              <a:endParaRPr lang="pt-BR" dirty="0"/>
            </a:p>
          </p:txBody>
        </p:sp>
        <p:pic>
          <p:nvPicPr>
            <p:cNvPr id="54" name="Picture 6" descr="Examination And Approval Management Svg - Approval Management Icon Png ,  Transparent Cartoon - Jing.fm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24" y="1518382"/>
              <a:ext cx="713911" cy="554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Cruz 55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ruz 5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1" name="Retângulo 6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6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842634879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397445" y="1821992"/>
            <a:ext cx="6063113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499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Vamos começar a </a:t>
            </a:r>
            <a:r>
              <a:rPr lang="pt-BR" sz="1400" dirty="0" smtClean="0"/>
              <a:t>construção do conhecimento </a:t>
            </a:r>
            <a:r>
              <a:rPr lang="pt-BR" sz="1400" dirty="0"/>
              <a:t>neste oceano de letras, sílabas, palavras, frases e versos que bem estruturados produzem e </a:t>
            </a:r>
            <a:r>
              <a:rPr lang="pt-BR" sz="1400" dirty="0" smtClean="0"/>
              <a:t>transmitem </a:t>
            </a:r>
            <a:r>
              <a:rPr lang="pt-BR" sz="1400" dirty="0"/>
              <a:t>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aprender, uma </a:t>
            </a:r>
            <a:r>
              <a:rPr lang="pt-BR" sz="1400" dirty="0"/>
              <a:t>boa leitura ou </a:t>
            </a:r>
            <a:r>
              <a:rPr lang="pt-BR" sz="1400" dirty="0" smtClean="0"/>
              <a:t>várias </a:t>
            </a:r>
            <a:r>
              <a:rPr lang="pt-BR" sz="1400" dirty="0"/>
              <a:t>até fixar o </a:t>
            </a:r>
            <a:r>
              <a:rPr lang="pt-BR" sz="1400" dirty="0" smtClean="0"/>
              <a:t>que foi lido é </a:t>
            </a:r>
            <a:r>
              <a:rPr lang="pt-BR" sz="1400" dirty="0" smtClean="0"/>
              <a:t>o primeiro </a:t>
            </a:r>
            <a:r>
              <a:rPr lang="pt-BR" sz="1400" dirty="0"/>
              <a:t>passo no </a:t>
            </a:r>
            <a:r>
              <a:rPr lang="pt-BR" sz="1400" dirty="0" smtClean="0"/>
              <a:t>mundo do conhecimento. O </a:t>
            </a:r>
            <a:r>
              <a:rPr lang="pt-BR" sz="1400" dirty="0"/>
              <a:t>segundo passo é a resolução dos exercícios escritos à </a:t>
            </a:r>
            <a:r>
              <a:rPr lang="pt-BR" sz="1400" dirty="0" smtClean="0"/>
              <a:t>mão e </a:t>
            </a:r>
            <a:r>
              <a:rPr lang="pt-BR" sz="1400" dirty="0"/>
              <a:t>no mesmo dia estudado.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Nesta disciplina ou qualquer outra, você precisa absorver o que estuda.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Por isso após você estudar </a:t>
            </a:r>
            <a:r>
              <a:rPr lang="pt-BR" sz="1400" dirty="0" smtClean="0"/>
              <a:t>todo ou parte do </a:t>
            </a:r>
            <a:r>
              <a:rPr lang="pt-BR" sz="1400" dirty="0"/>
              <a:t>conteúdo desta disciplina, resolva os </a:t>
            </a:r>
            <a:r>
              <a:rPr lang="pt-BR" sz="1400" dirty="0" smtClean="0"/>
              <a:t>exercícios ou crie alguns você mesmo com suas anotações.</a:t>
            </a:r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Lembrando que o estudo é feito após assistir a aula, assistir a aula não é estudar.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Todo conteúdo após estudado é necessário ser feito a resolução dos exercícios para poder fixar o conhecimento.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No entanto os exercícios tem de serem escritos e resolvidos no caderno à mão, após o estudo do conteúdo e no mesmo dia.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Caso se interesse mais sobre estas táticas condicionadas a nós seres humanos criadas, desenvolvidas e aperfeiçoadas durante décadas, assista a palestra do gênio e super.: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b="1" dirty="0"/>
              <a:t>Prof Pierluigi Piazzi </a:t>
            </a:r>
            <a:endParaRPr lang="pt-BR" sz="1400" b="1" dirty="0" smtClean="0"/>
          </a:p>
          <a:p>
            <a:pPr algn="just"/>
            <a:endParaRPr lang="pt-BR" sz="1400" b="1" dirty="0"/>
          </a:p>
          <a:p>
            <a:pPr algn="just"/>
            <a:r>
              <a:rPr lang="pt-BR" sz="1400" b="1" dirty="0" smtClean="0">
                <a:hlinkClick r:id="rId10"/>
              </a:rPr>
              <a:t>Link:</a:t>
            </a:r>
            <a:r>
              <a:rPr lang="pt-BR" sz="1400" b="1" dirty="0"/>
              <a:t> </a:t>
            </a:r>
            <a:r>
              <a:rPr lang="pt-BR" sz="1400" b="1" dirty="0" smtClean="0"/>
              <a:t>https</a:t>
            </a:r>
            <a:r>
              <a:rPr lang="pt-BR" sz="1400" b="1" dirty="0"/>
              <a:t>://www.youtube.com/watch?v=BoMmj_Xt-pk</a:t>
            </a:r>
          </a:p>
          <a:p>
            <a:pPr algn="just"/>
            <a:r>
              <a:rPr lang="pt-BR" sz="1400" dirty="0" smtClean="0"/>
              <a:t>  </a:t>
            </a:r>
            <a:endParaRPr lang="pt-BR" sz="1400" dirty="0"/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1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sp>
        <p:nvSpPr>
          <p:cNvPr id="31" name="Cruz 30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ruz 31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4" name="Retângulo 33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436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2795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Não se esqueça que em cada unidade você encontrará um vídeo que deverá ser assistido no momento </a:t>
            </a:r>
            <a:r>
              <a:rPr lang="pt-BR" sz="1400" dirty="0" smtClean="0"/>
              <a:t>indicado.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Este </a:t>
            </a:r>
            <a:r>
              <a:rPr lang="pt-BR" sz="1400" dirty="0"/>
              <a:t>vídeo irá complementar </a:t>
            </a:r>
            <a:r>
              <a:rPr lang="pt-BR" sz="1400" dirty="0" smtClean="0"/>
              <a:t>este conteúdo a </a:t>
            </a:r>
            <a:r>
              <a:rPr lang="pt-BR" sz="1400" dirty="0"/>
              <a:t>fim de ampliar, ainda mais, o seu conhecimento acerca do tema tratado em cada unidade.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final de cada unidade você deverá realizar as </a:t>
            </a:r>
            <a:r>
              <a:rPr lang="pt-BR" sz="1400" dirty="0" smtClean="0"/>
              <a:t>atividades, escritas </a:t>
            </a:r>
            <a:r>
              <a:rPr lang="pt-BR" sz="1400" dirty="0"/>
              <a:t>e </a:t>
            </a:r>
            <a:r>
              <a:rPr lang="pt-BR" sz="1400" dirty="0" smtClean="0"/>
              <a:t>resolvidas </a:t>
            </a:r>
            <a:r>
              <a:rPr lang="pt-BR" sz="1400" dirty="0"/>
              <a:t>no caderno à </a:t>
            </a:r>
            <a:r>
              <a:rPr lang="pt-BR" sz="1400" dirty="0" smtClean="0"/>
              <a:t>mão e no mesmo dia, para poder fixar o conhecimento.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6897216"/>
            <a:ext cx="6063113" cy="26642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Uma pequena observação que quero deixar para você é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Todas as unidades deste conteúdo foram elaboradas seguindo uma sequência lógica de aprendizado.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Por isso não pule nenhuma sequência para que seu aprendizado não seja prejudicado. 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25" name="Grupo 24"/>
          <p:cNvGrpSpPr/>
          <p:nvPr/>
        </p:nvGrpSpPr>
        <p:grpSpPr>
          <a:xfrm>
            <a:off x="390227" y="6348524"/>
            <a:ext cx="6056956" cy="548692"/>
            <a:chOff x="378577" y="7574744"/>
            <a:chExt cx="6029604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78577" y="7574744"/>
              <a:ext cx="602960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700" y="7586053"/>
              <a:ext cx="806181" cy="525499"/>
            </a:xfrm>
            <a:prstGeom prst="rect">
              <a:avLst/>
            </a:prstGeom>
          </p:spPr>
        </p:pic>
      </p:grpSp>
      <p:sp>
        <p:nvSpPr>
          <p:cNvPr id="28" name="Cruz 27"/>
          <p:cNvSpPr/>
          <p:nvPr/>
        </p:nvSpPr>
        <p:spPr>
          <a:xfrm>
            <a:off x="5799163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ruz 28"/>
          <p:cNvSpPr/>
          <p:nvPr/>
        </p:nvSpPr>
        <p:spPr>
          <a:xfrm>
            <a:off x="5471875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085184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31" name="Retângulo 30"/>
          <p:cNvSpPr/>
          <p:nvPr/>
        </p:nvSpPr>
        <p:spPr>
          <a:xfrm>
            <a:off x="5940695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3663629775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4" name="Título 1"/>
          <p:cNvSpPr txBox="1">
            <a:spLocks/>
          </p:cNvSpPr>
          <p:nvPr/>
        </p:nvSpPr>
        <p:spPr>
          <a:xfrm>
            <a:off x="1484784" y="0"/>
            <a:ext cx="3944480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/>
              <a:t>EAD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24208</TotalTime>
  <Words>872</Words>
  <Application>Microsoft Office PowerPoint</Application>
  <PresentationFormat>Papel A4 (210 x 297 mm)</PresentationFormat>
  <Paragraphs>183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757</cp:revision>
  <dcterms:created xsi:type="dcterms:W3CDTF">2017-12-01T19:46:48Z</dcterms:created>
  <dcterms:modified xsi:type="dcterms:W3CDTF">2021-01-09T23:48:06Z</dcterms:modified>
</cp:coreProperties>
</file>