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7" r:id="rId2"/>
    <p:sldId id="332" r:id="rId3"/>
    <p:sldId id="265" r:id="rId4"/>
    <p:sldId id="260" r:id="rId5"/>
    <p:sldId id="261" r:id="rId6"/>
    <p:sldId id="262" r:id="rId7"/>
    <p:sldId id="334" r:id="rId8"/>
    <p:sldId id="417" r:id="rId9"/>
    <p:sldId id="430" r:id="rId10"/>
    <p:sldId id="431" r:id="rId11"/>
    <p:sldId id="388" r:id="rId12"/>
    <p:sldId id="419" r:id="rId13"/>
    <p:sldId id="420" r:id="rId14"/>
    <p:sldId id="421" r:id="rId15"/>
    <p:sldId id="422" r:id="rId16"/>
    <p:sldId id="423" r:id="rId17"/>
    <p:sldId id="424" r:id="rId18"/>
    <p:sldId id="389" r:id="rId19"/>
    <p:sldId id="344"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404" r:id="rId34"/>
    <p:sldId id="405" r:id="rId35"/>
    <p:sldId id="406" r:id="rId36"/>
    <p:sldId id="425" r:id="rId37"/>
    <p:sldId id="426" r:id="rId38"/>
    <p:sldId id="427" r:id="rId39"/>
    <p:sldId id="429" r:id="rId40"/>
    <p:sldId id="371" r:id="rId41"/>
    <p:sldId id="428" r:id="rId42"/>
    <p:sldId id="408" r:id="rId43"/>
    <p:sldId id="409" r:id="rId44"/>
    <p:sldId id="410" r:id="rId45"/>
    <p:sldId id="411" r:id="rId46"/>
    <p:sldId id="412" r:id="rId47"/>
    <p:sldId id="413" r:id="rId48"/>
    <p:sldId id="414" r:id="rId49"/>
    <p:sldId id="415" r:id="rId50"/>
    <p:sldId id="416" r:id="rId51"/>
    <p:sldId id="407" r:id="rId52"/>
    <p:sldId id="333" r:id="rId53"/>
  </p:sldIdLst>
  <p:sldSz cx="6858000" cy="9906000" type="A4"/>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A488322-F2BA-4B5B-9748-0D474271808F}" styleName="Estilo Médio 3 - Ênfas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2" autoAdjust="0"/>
    <p:restoredTop sz="95503" autoAdjust="0"/>
  </p:normalViewPr>
  <p:slideViewPr>
    <p:cSldViewPr>
      <p:cViewPr varScale="1">
        <p:scale>
          <a:sx n="71" d="100"/>
          <a:sy n="71" d="100"/>
        </p:scale>
        <p:origin x="1843" y="101"/>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BA2A66-B48B-47F8-AC9A-FEDAC4AB3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8410AD7-19DE-4F08-BB13-EA41E12790CF}">
      <dgm:prSet phldrT="[Texto]"/>
      <dgm:spPr/>
      <dgm:t>
        <a:bodyPr/>
        <a:lstStyle/>
        <a:p>
          <a:r>
            <a:rPr lang="pt-BR" dirty="0" smtClean="0"/>
            <a:t>Símbolos utilizados</a:t>
          </a:r>
          <a:endParaRPr lang="pt-BR" dirty="0"/>
        </a:p>
      </dgm:t>
    </dgm:pt>
    <dgm:pt modelId="{E10FB0E1-D241-49F3-9520-A9B0859D9E69}" type="parTrans" cxnId="{76330170-7E60-4792-B079-1C499FAD9DAA}">
      <dgm:prSet/>
      <dgm:spPr/>
      <dgm:t>
        <a:bodyPr/>
        <a:lstStyle/>
        <a:p>
          <a:endParaRPr lang="pt-BR"/>
        </a:p>
      </dgm:t>
    </dgm:pt>
    <dgm:pt modelId="{01AD7CCA-B216-40D0-A36B-6EADA716E9AF}" type="sibTrans" cxnId="{76330170-7E60-4792-B079-1C499FAD9DAA}">
      <dgm:prSet/>
      <dgm:spPr/>
      <dgm:t>
        <a:bodyPr/>
        <a:lstStyle/>
        <a:p>
          <a:endParaRPr lang="pt-BR"/>
        </a:p>
      </dgm:t>
    </dgm:pt>
    <dgm:pt modelId="{5C25F760-6E7D-4397-8CC9-960701F6FE08}">
      <dgm:prSet phldrT="[Texto]"/>
      <dgm:spPr/>
      <dgm:t>
        <a:bodyPr/>
        <a:lstStyle/>
        <a:p>
          <a:r>
            <a:rPr lang="pt-BR" dirty="0" smtClean="0"/>
            <a:t>Neste conteúdo</a:t>
          </a:r>
          <a:endParaRPr lang="pt-BR" dirty="0"/>
        </a:p>
      </dgm:t>
    </dgm:pt>
    <dgm:pt modelId="{CB4A744D-2396-417C-9483-7997D918C221}" type="parTrans" cxnId="{AEA9B03C-14C7-464B-9ADB-98780ECAC6CC}">
      <dgm:prSet/>
      <dgm:spPr/>
      <dgm:t>
        <a:bodyPr/>
        <a:lstStyle/>
        <a:p>
          <a:endParaRPr lang="pt-BR"/>
        </a:p>
      </dgm:t>
    </dgm:pt>
    <dgm:pt modelId="{56221339-F28B-4B7A-AA44-8BCEFDD7E1D7}" type="sibTrans" cxnId="{AEA9B03C-14C7-464B-9ADB-98780ECAC6CC}">
      <dgm:prSet/>
      <dgm:spPr/>
      <dgm:t>
        <a:bodyPr/>
        <a:lstStyle/>
        <a:p>
          <a:endParaRPr lang="pt-BR"/>
        </a:p>
      </dgm:t>
    </dgm:pt>
    <dgm:pt modelId="{3C0ED75A-A021-4542-B6B5-5DFD76A6914B}" type="pres">
      <dgm:prSet presAssocID="{1BBA2A66-B48B-47F8-AC9A-FEDAC4AB3E0A}" presName="linear" presStyleCnt="0">
        <dgm:presLayoutVars>
          <dgm:animLvl val="lvl"/>
          <dgm:resizeHandles val="exact"/>
        </dgm:presLayoutVars>
      </dgm:prSet>
      <dgm:spPr/>
      <dgm:t>
        <a:bodyPr/>
        <a:lstStyle/>
        <a:p>
          <a:endParaRPr lang="pt-BR"/>
        </a:p>
      </dgm:t>
    </dgm:pt>
    <dgm:pt modelId="{EB347714-FF18-405B-AE05-B4F9A4050DCA}" type="pres">
      <dgm:prSet presAssocID="{E8410AD7-19DE-4F08-BB13-EA41E12790CF}" presName="parentText" presStyleLbl="node1" presStyleIdx="0" presStyleCnt="1">
        <dgm:presLayoutVars>
          <dgm:chMax val="0"/>
          <dgm:bulletEnabled val="1"/>
        </dgm:presLayoutVars>
      </dgm:prSet>
      <dgm:spPr/>
      <dgm:t>
        <a:bodyPr/>
        <a:lstStyle/>
        <a:p>
          <a:endParaRPr lang="pt-BR"/>
        </a:p>
      </dgm:t>
    </dgm:pt>
    <dgm:pt modelId="{4931F37B-104A-4A59-90FE-C5DA76E085D6}" type="pres">
      <dgm:prSet presAssocID="{E8410AD7-19DE-4F08-BB13-EA41E12790CF}" presName="childText" presStyleLbl="revTx" presStyleIdx="0" presStyleCnt="1">
        <dgm:presLayoutVars>
          <dgm:bulletEnabled val="1"/>
        </dgm:presLayoutVars>
      </dgm:prSet>
      <dgm:spPr/>
      <dgm:t>
        <a:bodyPr/>
        <a:lstStyle/>
        <a:p>
          <a:endParaRPr lang="pt-BR"/>
        </a:p>
      </dgm:t>
    </dgm:pt>
  </dgm:ptLst>
  <dgm:cxnLst>
    <dgm:cxn modelId="{76330170-7E60-4792-B079-1C499FAD9DAA}" srcId="{1BBA2A66-B48B-47F8-AC9A-FEDAC4AB3E0A}" destId="{E8410AD7-19DE-4F08-BB13-EA41E12790CF}" srcOrd="0" destOrd="0" parTransId="{E10FB0E1-D241-49F3-9520-A9B0859D9E69}" sibTransId="{01AD7CCA-B216-40D0-A36B-6EADA716E9AF}"/>
    <dgm:cxn modelId="{7F0454C2-75CD-474A-B764-83893524863F}" type="presOf" srcId="{1BBA2A66-B48B-47F8-AC9A-FEDAC4AB3E0A}" destId="{3C0ED75A-A021-4542-B6B5-5DFD76A6914B}" srcOrd="0" destOrd="0" presId="urn:microsoft.com/office/officeart/2005/8/layout/vList2"/>
    <dgm:cxn modelId="{A30BCD57-1882-4725-890E-F77039297474}" type="presOf" srcId="{E8410AD7-19DE-4F08-BB13-EA41E12790CF}" destId="{EB347714-FF18-405B-AE05-B4F9A4050DCA}" srcOrd="0" destOrd="0" presId="urn:microsoft.com/office/officeart/2005/8/layout/vList2"/>
    <dgm:cxn modelId="{AEA9B03C-14C7-464B-9ADB-98780ECAC6CC}" srcId="{E8410AD7-19DE-4F08-BB13-EA41E12790CF}" destId="{5C25F760-6E7D-4397-8CC9-960701F6FE08}" srcOrd="0" destOrd="0" parTransId="{CB4A744D-2396-417C-9483-7997D918C221}" sibTransId="{56221339-F28B-4B7A-AA44-8BCEFDD7E1D7}"/>
    <dgm:cxn modelId="{D006E179-9777-4B81-9D89-5ECD46BEF44F}" type="presOf" srcId="{5C25F760-6E7D-4397-8CC9-960701F6FE08}" destId="{4931F37B-104A-4A59-90FE-C5DA76E085D6}" srcOrd="0" destOrd="0" presId="urn:microsoft.com/office/officeart/2005/8/layout/vList2"/>
    <dgm:cxn modelId="{7271373D-0DC5-4C23-ABF9-8DE241102101}" type="presParOf" srcId="{3C0ED75A-A021-4542-B6B5-5DFD76A6914B}" destId="{EB347714-FF18-405B-AE05-B4F9A4050DCA}" srcOrd="0" destOrd="0" presId="urn:microsoft.com/office/officeart/2005/8/layout/vList2"/>
    <dgm:cxn modelId="{4D3CC6A2-BF30-47A4-9F5A-71E16CB9332D}" type="presParOf" srcId="{3C0ED75A-A021-4542-B6B5-5DFD76A6914B}" destId="{4931F37B-104A-4A59-90FE-C5DA76E085D6}"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BA2A66-B48B-47F8-AC9A-FEDAC4AB3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8410AD7-19DE-4F08-BB13-EA41E12790CF}">
      <dgm:prSet phldrT="[Texto]"/>
      <dgm:spPr/>
      <dgm:t>
        <a:bodyPr/>
        <a:lstStyle/>
        <a:p>
          <a:r>
            <a:rPr lang="pt-BR" dirty="0" smtClean="0"/>
            <a:t>Referências Bibliográficas</a:t>
          </a:r>
          <a:endParaRPr lang="pt-BR" dirty="0"/>
        </a:p>
      </dgm:t>
    </dgm:pt>
    <dgm:pt modelId="{E10FB0E1-D241-49F3-9520-A9B0859D9E69}" type="parTrans" cxnId="{76330170-7E60-4792-B079-1C499FAD9DAA}">
      <dgm:prSet/>
      <dgm:spPr/>
      <dgm:t>
        <a:bodyPr/>
        <a:lstStyle/>
        <a:p>
          <a:endParaRPr lang="pt-BR"/>
        </a:p>
      </dgm:t>
    </dgm:pt>
    <dgm:pt modelId="{01AD7CCA-B216-40D0-A36B-6EADA716E9AF}" type="sibTrans" cxnId="{76330170-7E60-4792-B079-1C499FAD9DAA}">
      <dgm:prSet/>
      <dgm:spPr/>
      <dgm:t>
        <a:bodyPr/>
        <a:lstStyle/>
        <a:p>
          <a:endParaRPr lang="pt-BR"/>
        </a:p>
      </dgm:t>
    </dgm:pt>
    <dgm:pt modelId="{5C25F760-6E7D-4397-8CC9-960701F6FE08}">
      <dgm:prSet phldrT="[Texto]"/>
      <dgm:spPr/>
      <dgm:t>
        <a:bodyPr/>
        <a:lstStyle/>
        <a:p>
          <a:endParaRPr lang="pt-BR" dirty="0"/>
        </a:p>
      </dgm:t>
    </dgm:pt>
    <dgm:pt modelId="{CB4A744D-2396-417C-9483-7997D918C221}" type="parTrans" cxnId="{AEA9B03C-14C7-464B-9ADB-98780ECAC6CC}">
      <dgm:prSet/>
      <dgm:spPr/>
      <dgm:t>
        <a:bodyPr/>
        <a:lstStyle/>
        <a:p>
          <a:endParaRPr lang="pt-BR"/>
        </a:p>
      </dgm:t>
    </dgm:pt>
    <dgm:pt modelId="{56221339-F28B-4B7A-AA44-8BCEFDD7E1D7}" type="sibTrans" cxnId="{AEA9B03C-14C7-464B-9ADB-98780ECAC6CC}">
      <dgm:prSet/>
      <dgm:spPr/>
      <dgm:t>
        <a:bodyPr/>
        <a:lstStyle/>
        <a:p>
          <a:endParaRPr lang="pt-BR"/>
        </a:p>
      </dgm:t>
    </dgm:pt>
    <dgm:pt modelId="{3C0ED75A-A021-4542-B6B5-5DFD76A6914B}" type="pres">
      <dgm:prSet presAssocID="{1BBA2A66-B48B-47F8-AC9A-FEDAC4AB3E0A}" presName="linear" presStyleCnt="0">
        <dgm:presLayoutVars>
          <dgm:animLvl val="lvl"/>
          <dgm:resizeHandles val="exact"/>
        </dgm:presLayoutVars>
      </dgm:prSet>
      <dgm:spPr/>
      <dgm:t>
        <a:bodyPr/>
        <a:lstStyle/>
        <a:p>
          <a:endParaRPr lang="pt-BR"/>
        </a:p>
      </dgm:t>
    </dgm:pt>
    <dgm:pt modelId="{EB347714-FF18-405B-AE05-B4F9A4050DCA}" type="pres">
      <dgm:prSet presAssocID="{E8410AD7-19DE-4F08-BB13-EA41E12790CF}" presName="parentText" presStyleLbl="node1" presStyleIdx="0" presStyleCnt="1">
        <dgm:presLayoutVars>
          <dgm:chMax val="0"/>
          <dgm:bulletEnabled val="1"/>
        </dgm:presLayoutVars>
      </dgm:prSet>
      <dgm:spPr/>
      <dgm:t>
        <a:bodyPr/>
        <a:lstStyle/>
        <a:p>
          <a:endParaRPr lang="pt-BR"/>
        </a:p>
      </dgm:t>
    </dgm:pt>
    <dgm:pt modelId="{4931F37B-104A-4A59-90FE-C5DA76E085D6}" type="pres">
      <dgm:prSet presAssocID="{E8410AD7-19DE-4F08-BB13-EA41E12790CF}" presName="childText" presStyleLbl="revTx" presStyleIdx="0" presStyleCnt="1">
        <dgm:presLayoutVars>
          <dgm:bulletEnabled val="1"/>
        </dgm:presLayoutVars>
      </dgm:prSet>
      <dgm:spPr/>
      <dgm:t>
        <a:bodyPr/>
        <a:lstStyle/>
        <a:p>
          <a:endParaRPr lang="pt-BR"/>
        </a:p>
      </dgm:t>
    </dgm:pt>
  </dgm:ptLst>
  <dgm:cxnLst>
    <dgm:cxn modelId="{76330170-7E60-4792-B079-1C499FAD9DAA}" srcId="{1BBA2A66-B48B-47F8-AC9A-FEDAC4AB3E0A}" destId="{E8410AD7-19DE-4F08-BB13-EA41E12790CF}" srcOrd="0" destOrd="0" parTransId="{E10FB0E1-D241-49F3-9520-A9B0859D9E69}" sibTransId="{01AD7CCA-B216-40D0-A36B-6EADA716E9AF}"/>
    <dgm:cxn modelId="{AEA9B03C-14C7-464B-9ADB-98780ECAC6CC}" srcId="{E8410AD7-19DE-4F08-BB13-EA41E12790CF}" destId="{5C25F760-6E7D-4397-8CC9-960701F6FE08}" srcOrd="0" destOrd="0" parTransId="{CB4A744D-2396-417C-9483-7997D918C221}" sibTransId="{56221339-F28B-4B7A-AA44-8BCEFDD7E1D7}"/>
    <dgm:cxn modelId="{B4D4BCB3-B1C6-43E4-A6F5-99825AA51DAA}" type="presOf" srcId="{5C25F760-6E7D-4397-8CC9-960701F6FE08}" destId="{4931F37B-104A-4A59-90FE-C5DA76E085D6}" srcOrd="0" destOrd="0" presId="urn:microsoft.com/office/officeart/2005/8/layout/vList2"/>
    <dgm:cxn modelId="{404801BD-0228-4CEE-AD68-B25CA8CB2425}" type="presOf" srcId="{E8410AD7-19DE-4F08-BB13-EA41E12790CF}" destId="{EB347714-FF18-405B-AE05-B4F9A4050DCA}" srcOrd="0" destOrd="0" presId="urn:microsoft.com/office/officeart/2005/8/layout/vList2"/>
    <dgm:cxn modelId="{BB13FDB0-320F-40D0-B15D-2C4525DDE541}" type="presOf" srcId="{1BBA2A66-B48B-47F8-AC9A-FEDAC4AB3E0A}" destId="{3C0ED75A-A021-4542-B6B5-5DFD76A6914B}" srcOrd="0" destOrd="0" presId="urn:microsoft.com/office/officeart/2005/8/layout/vList2"/>
    <dgm:cxn modelId="{B24FBB25-E198-432D-B461-1F4F90E8A57C}" type="presParOf" srcId="{3C0ED75A-A021-4542-B6B5-5DFD76A6914B}" destId="{EB347714-FF18-405B-AE05-B4F9A4050DCA}" srcOrd="0" destOrd="0" presId="urn:microsoft.com/office/officeart/2005/8/layout/vList2"/>
    <dgm:cxn modelId="{C66FEE1F-FF59-438B-9C22-819893110204}" type="presParOf" srcId="{3C0ED75A-A021-4542-B6B5-5DFD76A6914B}" destId="{4931F37B-104A-4A59-90FE-C5DA76E085D6}"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BA2A66-B48B-47F8-AC9A-FEDAC4AB3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8410AD7-19DE-4F08-BB13-EA41E12790CF}">
      <dgm:prSet phldrT="[Texto]"/>
      <dgm:spPr/>
      <dgm:t>
        <a:bodyPr/>
        <a:lstStyle/>
        <a:p>
          <a:r>
            <a:rPr lang="pt-BR" dirty="0" smtClean="0"/>
            <a:t>Construção do conhecimento</a:t>
          </a:r>
          <a:endParaRPr lang="pt-BR" dirty="0"/>
        </a:p>
      </dgm:t>
    </dgm:pt>
    <dgm:pt modelId="{E10FB0E1-D241-49F3-9520-A9B0859D9E69}" type="parTrans" cxnId="{76330170-7E60-4792-B079-1C499FAD9DAA}">
      <dgm:prSet/>
      <dgm:spPr/>
      <dgm:t>
        <a:bodyPr/>
        <a:lstStyle/>
        <a:p>
          <a:endParaRPr lang="pt-BR"/>
        </a:p>
      </dgm:t>
    </dgm:pt>
    <dgm:pt modelId="{01AD7CCA-B216-40D0-A36B-6EADA716E9AF}" type="sibTrans" cxnId="{76330170-7E60-4792-B079-1C499FAD9DAA}">
      <dgm:prSet/>
      <dgm:spPr/>
      <dgm:t>
        <a:bodyPr/>
        <a:lstStyle/>
        <a:p>
          <a:endParaRPr lang="pt-BR"/>
        </a:p>
      </dgm:t>
    </dgm:pt>
    <dgm:pt modelId="{5C25F760-6E7D-4397-8CC9-960701F6FE08}">
      <dgm:prSet phldrT="[Texto]"/>
      <dgm:spPr/>
      <dgm:t>
        <a:bodyPr/>
        <a:lstStyle/>
        <a:p>
          <a:r>
            <a:rPr lang="pt-BR" dirty="0" smtClean="0"/>
            <a:t>Introdução</a:t>
          </a:r>
          <a:endParaRPr lang="pt-BR" dirty="0"/>
        </a:p>
      </dgm:t>
    </dgm:pt>
    <dgm:pt modelId="{CB4A744D-2396-417C-9483-7997D918C221}" type="parTrans" cxnId="{AEA9B03C-14C7-464B-9ADB-98780ECAC6CC}">
      <dgm:prSet/>
      <dgm:spPr/>
      <dgm:t>
        <a:bodyPr/>
        <a:lstStyle/>
        <a:p>
          <a:endParaRPr lang="pt-BR"/>
        </a:p>
      </dgm:t>
    </dgm:pt>
    <dgm:pt modelId="{56221339-F28B-4B7A-AA44-8BCEFDD7E1D7}" type="sibTrans" cxnId="{AEA9B03C-14C7-464B-9ADB-98780ECAC6CC}">
      <dgm:prSet/>
      <dgm:spPr/>
      <dgm:t>
        <a:bodyPr/>
        <a:lstStyle/>
        <a:p>
          <a:endParaRPr lang="pt-BR"/>
        </a:p>
      </dgm:t>
    </dgm:pt>
    <dgm:pt modelId="{3C0ED75A-A021-4542-B6B5-5DFD76A6914B}" type="pres">
      <dgm:prSet presAssocID="{1BBA2A66-B48B-47F8-AC9A-FEDAC4AB3E0A}" presName="linear" presStyleCnt="0">
        <dgm:presLayoutVars>
          <dgm:animLvl val="lvl"/>
          <dgm:resizeHandles val="exact"/>
        </dgm:presLayoutVars>
      </dgm:prSet>
      <dgm:spPr/>
      <dgm:t>
        <a:bodyPr/>
        <a:lstStyle/>
        <a:p>
          <a:endParaRPr lang="pt-BR"/>
        </a:p>
      </dgm:t>
    </dgm:pt>
    <dgm:pt modelId="{EB347714-FF18-405B-AE05-B4F9A4050DCA}" type="pres">
      <dgm:prSet presAssocID="{E8410AD7-19DE-4F08-BB13-EA41E12790CF}" presName="parentText" presStyleLbl="node1" presStyleIdx="0" presStyleCnt="1">
        <dgm:presLayoutVars>
          <dgm:chMax val="0"/>
          <dgm:bulletEnabled val="1"/>
        </dgm:presLayoutVars>
      </dgm:prSet>
      <dgm:spPr/>
      <dgm:t>
        <a:bodyPr/>
        <a:lstStyle/>
        <a:p>
          <a:endParaRPr lang="pt-BR"/>
        </a:p>
      </dgm:t>
    </dgm:pt>
    <dgm:pt modelId="{4931F37B-104A-4A59-90FE-C5DA76E085D6}" type="pres">
      <dgm:prSet presAssocID="{E8410AD7-19DE-4F08-BB13-EA41E12790CF}" presName="childText" presStyleLbl="revTx" presStyleIdx="0" presStyleCnt="1">
        <dgm:presLayoutVars>
          <dgm:bulletEnabled val="1"/>
        </dgm:presLayoutVars>
      </dgm:prSet>
      <dgm:spPr/>
      <dgm:t>
        <a:bodyPr/>
        <a:lstStyle/>
        <a:p>
          <a:endParaRPr lang="pt-BR"/>
        </a:p>
      </dgm:t>
    </dgm:pt>
  </dgm:ptLst>
  <dgm:cxnLst>
    <dgm:cxn modelId="{76330170-7E60-4792-B079-1C499FAD9DAA}" srcId="{1BBA2A66-B48B-47F8-AC9A-FEDAC4AB3E0A}" destId="{E8410AD7-19DE-4F08-BB13-EA41E12790CF}" srcOrd="0" destOrd="0" parTransId="{E10FB0E1-D241-49F3-9520-A9B0859D9E69}" sibTransId="{01AD7CCA-B216-40D0-A36B-6EADA716E9AF}"/>
    <dgm:cxn modelId="{AEA9B03C-14C7-464B-9ADB-98780ECAC6CC}" srcId="{E8410AD7-19DE-4F08-BB13-EA41E12790CF}" destId="{5C25F760-6E7D-4397-8CC9-960701F6FE08}" srcOrd="0" destOrd="0" parTransId="{CB4A744D-2396-417C-9483-7997D918C221}" sibTransId="{56221339-F28B-4B7A-AA44-8BCEFDD7E1D7}"/>
    <dgm:cxn modelId="{9360B3D6-9984-49C3-80FA-A93FB8C5B52A}" type="presOf" srcId="{E8410AD7-19DE-4F08-BB13-EA41E12790CF}" destId="{EB347714-FF18-405B-AE05-B4F9A4050DCA}" srcOrd="0" destOrd="0" presId="urn:microsoft.com/office/officeart/2005/8/layout/vList2"/>
    <dgm:cxn modelId="{A302D611-A05F-4AB9-977A-C53FF18C8868}" type="presOf" srcId="{1BBA2A66-B48B-47F8-AC9A-FEDAC4AB3E0A}" destId="{3C0ED75A-A021-4542-B6B5-5DFD76A6914B}" srcOrd="0" destOrd="0" presId="urn:microsoft.com/office/officeart/2005/8/layout/vList2"/>
    <dgm:cxn modelId="{7E620863-F719-4652-B595-5FF64C30F6D2}" type="presOf" srcId="{5C25F760-6E7D-4397-8CC9-960701F6FE08}" destId="{4931F37B-104A-4A59-90FE-C5DA76E085D6}" srcOrd="0" destOrd="0" presId="urn:microsoft.com/office/officeart/2005/8/layout/vList2"/>
    <dgm:cxn modelId="{F94831B5-F150-4150-BC2D-ADB6C550C845}" type="presParOf" srcId="{3C0ED75A-A021-4542-B6B5-5DFD76A6914B}" destId="{EB347714-FF18-405B-AE05-B4F9A4050DCA}" srcOrd="0" destOrd="0" presId="urn:microsoft.com/office/officeart/2005/8/layout/vList2"/>
    <dgm:cxn modelId="{A0C706D8-6268-413F-BF37-B095012C0A6C}" type="presParOf" srcId="{3C0ED75A-A021-4542-B6B5-5DFD76A6914B}" destId="{4931F37B-104A-4A59-90FE-C5DA76E085D6}"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BA2A66-B48B-47F8-AC9A-FEDAC4AB3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8410AD7-19DE-4F08-BB13-EA41E12790CF}">
      <dgm:prSet phldrT="[Texto]"/>
      <dgm:spPr/>
      <dgm:t>
        <a:bodyPr/>
        <a:lstStyle/>
        <a:p>
          <a:r>
            <a:rPr lang="pt-BR" dirty="0" smtClean="0"/>
            <a:t>Construção do conhecimento</a:t>
          </a:r>
          <a:endParaRPr lang="pt-BR" dirty="0"/>
        </a:p>
      </dgm:t>
    </dgm:pt>
    <dgm:pt modelId="{E10FB0E1-D241-49F3-9520-A9B0859D9E69}" type="parTrans" cxnId="{76330170-7E60-4792-B079-1C499FAD9DAA}">
      <dgm:prSet/>
      <dgm:spPr/>
      <dgm:t>
        <a:bodyPr/>
        <a:lstStyle/>
        <a:p>
          <a:endParaRPr lang="pt-BR"/>
        </a:p>
      </dgm:t>
    </dgm:pt>
    <dgm:pt modelId="{01AD7CCA-B216-40D0-A36B-6EADA716E9AF}" type="sibTrans" cxnId="{76330170-7E60-4792-B079-1C499FAD9DAA}">
      <dgm:prSet/>
      <dgm:spPr/>
      <dgm:t>
        <a:bodyPr/>
        <a:lstStyle/>
        <a:p>
          <a:endParaRPr lang="pt-BR"/>
        </a:p>
      </dgm:t>
    </dgm:pt>
    <dgm:pt modelId="{5C25F760-6E7D-4397-8CC9-960701F6FE08}">
      <dgm:prSet phldrT="[Texto]"/>
      <dgm:spPr/>
      <dgm:t>
        <a:bodyPr/>
        <a:lstStyle/>
        <a:p>
          <a:r>
            <a:rPr lang="pt-BR" dirty="0" smtClean="0"/>
            <a:t>Introdução</a:t>
          </a:r>
          <a:endParaRPr lang="pt-BR" dirty="0"/>
        </a:p>
      </dgm:t>
    </dgm:pt>
    <dgm:pt modelId="{CB4A744D-2396-417C-9483-7997D918C221}" type="parTrans" cxnId="{AEA9B03C-14C7-464B-9ADB-98780ECAC6CC}">
      <dgm:prSet/>
      <dgm:spPr/>
      <dgm:t>
        <a:bodyPr/>
        <a:lstStyle/>
        <a:p>
          <a:endParaRPr lang="pt-BR"/>
        </a:p>
      </dgm:t>
    </dgm:pt>
    <dgm:pt modelId="{56221339-F28B-4B7A-AA44-8BCEFDD7E1D7}" type="sibTrans" cxnId="{AEA9B03C-14C7-464B-9ADB-98780ECAC6CC}">
      <dgm:prSet/>
      <dgm:spPr/>
      <dgm:t>
        <a:bodyPr/>
        <a:lstStyle/>
        <a:p>
          <a:endParaRPr lang="pt-BR"/>
        </a:p>
      </dgm:t>
    </dgm:pt>
    <dgm:pt modelId="{3C0ED75A-A021-4542-B6B5-5DFD76A6914B}" type="pres">
      <dgm:prSet presAssocID="{1BBA2A66-B48B-47F8-AC9A-FEDAC4AB3E0A}" presName="linear" presStyleCnt="0">
        <dgm:presLayoutVars>
          <dgm:animLvl val="lvl"/>
          <dgm:resizeHandles val="exact"/>
        </dgm:presLayoutVars>
      </dgm:prSet>
      <dgm:spPr/>
      <dgm:t>
        <a:bodyPr/>
        <a:lstStyle/>
        <a:p>
          <a:endParaRPr lang="pt-BR"/>
        </a:p>
      </dgm:t>
    </dgm:pt>
    <dgm:pt modelId="{EB347714-FF18-405B-AE05-B4F9A4050DCA}" type="pres">
      <dgm:prSet presAssocID="{E8410AD7-19DE-4F08-BB13-EA41E12790CF}" presName="parentText" presStyleLbl="node1" presStyleIdx="0" presStyleCnt="1">
        <dgm:presLayoutVars>
          <dgm:chMax val="0"/>
          <dgm:bulletEnabled val="1"/>
        </dgm:presLayoutVars>
      </dgm:prSet>
      <dgm:spPr/>
      <dgm:t>
        <a:bodyPr/>
        <a:lstStyle/>
        <a:p>
          <a:endParaRPr lang="pt-BR"/>
        </a:p>
      </dgm:t>
    </dgm:pt>
    <dgm:pt modelId="{4931F37B-104A-4A59-90FE-C5DA76E085D6}" type="pres">
      <dgm:prSet presAssocID="{E8410AD7-19DE-4F08-BB13-EA41E12790CF}" presName="childText" presStyleLbl="revTx" presStyleIdx="0" presStyleCnt="1">
        <dgm:presLayoutVars>
          <dgm:bulletEnabled val="1"/>
        </dgm:presLayoutVars>
      </dgm:prSet>
      <dgm:spPr/>
      <dgm:t>
        <a:bodyPr/>
        <a:lstStyle/>
        <a:p>
          <a:endParaRPr lang="pt-BR"/>
        </a:p>
      </dgm:t>
    </dgm:pt>
  </dgm:ptLst>
  <dgm:cxnLst>
    <dgm:cxn modelId="{76330170-7E60-4792-B079-1C499FAD9DAA}" srcId="{1BBA2A66-B48B-47F8-AC9A-FEDAC4AB3E0A}" destId="{E8410AD7-19DE-4F08-BB13-EA41E12790CF}" srcOrd="0" destOrd="0" parTransId="{E10FB0E1-D241-49F3-9520-A9B0859D9E69}" sibTransId="{01AD7CCA-B216-40D0-A36B-6EADA716E9AF}"/>
    <dgm:cxn modelId="{FC963C2A-C650-4829-83C8-3FA9CB16C1DB}" type="presOf" srcId="{5C25F760-6E7D-4397-8CC9-960701F6FE08}" destId="{4931F37B-104A-4A59-90FE-C5DA76E085D6}" srcOrd="0" destOrd="0" presId="urn:microsoft.com/office/officeart/2005/8/layout/vList2"/>
    <dgm:cxn modelId="{AEA9B03C-14C7-464B-9ADB-98780ECAC6CC}" srcId="{E8410AD7-19DE-4F08-BB13-EA41E12790CF}" destId="{5C25F760-6E7D-4397-8CC9-960701F6FE08}" srcOrd="0" destOrd="0" parTransId="{CB4A744D-2396-417C-9483-7997D918C221}" sibTransId="{56221339-F28B-4B7A-AA44-8BCEFDD7E1D7}"/>
    <dgm:cxn modelId="{00B3EA05-B65E-49AF-8D3C-D2CE777F58C1}" type="presOf" srcId="{E8410AD7-19DE-4F08-BB13-EA41E12790CF}" destId="{EB347714-FF18-405B-AE05-B4F9A4050DCA}" srcOrd="0" destOrd="0" presId="urn:microsoft.com/office/officeart/2005/8/layout/vList2"/>
    <dgm:cxn modelId="{5F7458D7-A990-4CD9-B6BF-7007B3EF2308}" type="presOf" srcId="{1BBA2A66-B48B-47F8-AC9A-FEDAC4AB3E0A}" destId="{3C0ED75A-A021-4542-B6B5-5DFD76A6914B}" srcOrd="0" destOrd="0" presId="urn:microsoft.com/office/officeart/2005/8/layout/vList2"/>
    <dgm:cxn modelId="{1DAC0079-DFA6-4A30-AA6B-AD690A4FE9C1}" type="presParOf" srcId="{3C0ED75A-A021-4542-B6B5-5DFD76A6914B}" destId="{EB347714-FF18-405B-AE05-B4F9A4050DCA}" srcOrd="0" destOrd="0" presId="urn:microsoft.com/office/officeart/2005/8/layout/vList2"/>
    <dgm:cxn modelId="{43C07097-0BE9-4380-B9A6-9B5073F4C1C3}" type="presParOf" srcId="{3C0ED75A-A021-4542-B6B5-5DFD76A6914B}" destId="{4931F37B-104A-4A59-90FE-C5DA76E085D6}" srcOrd="1"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A70C2-435F-480A-9E8A-718A05BABD61}" type="datetimeFigureOut">
              <a:rPr lang="pt-BR" smtClean="0"/>
              <a:t>11/02/2021</a:t>
            </a:fld>
            <a:endParaRPr lang="pt-BR"/>
          </a:p>
        </p:txBody>
      </p:sp>
      <p:sp>
        <p:nvSpPr>
          <p:cNvPr id="4" name="Espaço Reservado para Imagem de Slide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0FC5E-261C-4E4F-917B-883B78CDF334}" type="slidenum">
              <a:rPr lang="pt-BR" smtClean="0"/>
              <a:t>‹nº›</a:t>
            </a:fld>
            <a:endParaRPr lang="pt-BR"/>
          </a:p>
        </p:txBody>
      </p:sp>
    </p:spTree>
    <p:extLst>
      <p:ext uri="{BB962C8B-B14F-4D97-AF65-F5344CB8AC3E}">
        <p14:creationId xmlns:p14="http://schemas.microsoft.com/office/powerpoint/2010/main" val="2885865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2E0FC5E-261C-4E4F-917B-883B78CDF334}" type="slidenum">
              <a:rPr lang="pt-BR" smtClean="0"/>
              <a:t>1</a:t>
            </a:fld>
            <a:endParaRPr lang="pt-BR"/>
          </a:p>
        </p:txBody>
      </p:sp>
    </p:spTree>
    <p:extLst>
      <p:ext uri="{BB962C8B-B14F-4D97-AF65-F5344CB8AC3E}">
        <p14:creationId xmlns:p14="http://schemas.microsoft.com/office/powerpoint/2010/main" val="240067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514350" y="3077284"/>
            <a:ext cx="5829300" cy="2123369"/>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11/02/2021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11/02/2021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4972050" y="396703"/>
            <a:ext cx="1543050" cy="8452203"/>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342900" y="396703"/>
            <a:ext cx="4514850" cy="8452203"/>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11/02/2021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11/02/2021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541735" y="6365524"/>
            <a:ext cx="5829300" cy="1967442"/>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541735" y="4198588"/>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11/02/2021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34290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348615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11/02/2021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342901"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342901"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3483770"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3483770"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700DB3-DBF0-4086-B675-117E7A9610B8}" type="datetimeFigureOut">
              <a:rPr lang="pt-BR" smtClean="0"/>
              <a:pPr/>
              <a:t>11/02/2021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E700DB3-DBF0-4086-B675-117E7A9610B8}" type="datetimeFigureOut">
              <a:rPr lang="pt-BR" smtClean="0"/>
              <a:pPr/>
              <a:t>11/02/2021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11/02/2021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342901" y="394405"/>
            <a:ext cx="2256235" cy="1678517"/>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2681288" y="394409"/>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342901"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11/02/2021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344216" y="6934200"/>
            <a:ext cx="4114800" cy="818622"/>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11/02/2021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342900" y="9181398"/>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pPr/>
              <a:t>11/02/2021</a:t>
            </a:fld>
            <a:endParaRPr lang="pt-BR"/>
          </a:p>
        </p:txBody>
      </p:sp>
      <p:sp>
        <p:nvSpPr>
          <p:cNvPr id="5" name="Espaço Reservado para Rodapé 4"/>
          <p:cNvSpPr>
            <a:spLocks noGrp="1"/>
          </p:cNvSpPr>
          <p:nvPr>
            <p:ph type="ftr" sz="quarter" idx="3"/>
          </p:nvPr>
        </p:nvSpPr>
        <p:spPr>
          <a:xfrm>
            <a:off x="2343150" y="9181398"/>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4914900" y="9181398"/>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2.jpeg"/><Relationship Id="rId7" Type="http://schemas.openxmlformats.org/officeDocument/2006/relationships/diagramLayout" Target="../diagrams/layout4.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Data" Target="../diagrams/data4.xml"/><Relationship Id="rId5" Type="http://schemas.openxmlformats.org/officeDocument/2006/relationships/image" Target="../media/image23.png"/><Relationship Id="rId10" Type="http://schemas.microsoft.com/office/2007/relationships/diagramDrawing" Target="../diagrams/drawing4.xml"/><Relationship Id="rId4" Type="http://schemas.openxmlformats.org/officeDocument/2006/relationships/image" Target="../media/image13.png"/><Relationship Id="rId9" Type="http://schemas.openxmlformats.org/officeDocument/2006/relationships/diagramColors" Target="../diagrams/colors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9.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png"/><Relationship Id="rId3" Type="http://schemas.openxmlformats.org/officeDocument/2006/relationships/hyperlink" Target="http://www.youtube.com/c/JMarySystems/playlists?view_as=subscriber" TargetMode="External"/><Relationship Id="rId7" Type="http://schemas.openxmlformats.org/officeDocument/2006/relationships/image" Target="../media/image4.png"/><Relationship Id="rId12" Type="http://schemas.openxmlformats.org/officeDocument/2006/relationships/hyperlink" Target="mailto:jmarysystems@mail.com"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jpeg"/><Relationship Id="rId11" Type="http://schemas.openxmlformats.org/officeDocument/2006/relationships/hyperlink" Target="http://www.jmarysystems.com.br/" TargetMode="External"/><Relationship Id="rId5" Type="http://schemas.openxmlformats.org/officeDocument/2006/relationships/hyperlink" Target="https://github.com/jmarysystems?tab=repositories" TargetMode="External"/><Relationship Id="rId10" Type="http://schemas.openxmlformats.org/officeDocument/2006/relationships/hyperlink" Target="http://www.jmarysystems.com.br/Perguntas_e_Respostas/Perguntas_e_Respostas.html" TargetMode="External"/><Relationship Id="rId4" Type="http://schemas.openxmlformats.org/officeDocument/2006/relationships/hyperlink" Target="http://www.jmarysystems.com.br/Leitura_e_Aprendizagem/Leitura_e_Aprendizagem.html" TargetMode="External"/><Relationship Id="rId9" Type="http://schemas.openxmlformats.org/officeDocument/2006/relationships/image" Target="../media/image8.png"/><Relationship Id="rId1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image" Target="../media/image2.jpeg"/><Relationship Id="rId7" Type="http://schemas.openxmlformats.org/officeDocument/2006/relationships/slide" Target="slide36.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 Target="slide35.xml"/><Relationship Id="rId5" Type="http://schemas.openxmlformats.org/officeDocument/2006/relationships/slide" Target="slide31.xml"/><Relationship Id="rId4" Type="http://schemas.openxmlformats.org/officeDocument/2006/relationships/slide" Target="slide11.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2.jpeg"/><Relationship Id="rId21" Type="http://schemas.openxmlformats.org/officeDocument/2006/relationships/image" Target="../media/image23.png"/><Relationship Id="rId7" Type="http://schemas.openxmlformats.org/officeDocument/2006/relationships/diagramColors" Target="../diagrams/colors1.xml"/><Relationship Id="rId12" Type="http://schemas.openxmlformats.org/officeDocument/2006/relationships/image" Target="../media/image14.jpeg"/><Relationship Id="rId17" Type="http://schemas.openxmlformats.org/officeDocument/2006/relationships/image" Target="../media/image19.png"/><Relationship Id="rId2" Type="http://schemas.openxmlformats.org/officeDocument/2006/relationships/image" Target="../media/image3.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13.png"/><Relationship Id="rId5" Type="http://schemas.openxmlformats.org/officeDocument/2006/relationships/diagramLayout" Target="../diagrams/layout1.xml"/><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diagramData" Target="../diagrams/data1.xml"/><Relationship Id="rId9" Type="http://schemas.openxmlformats.org/officeDocument/2006/relationships/image" Target="../media/image11.png"/><Relationship Id="rId14" Type="http://schemas.openxmlformats.org/officeDocument/2006/relationships/image" Target="../media/image16.jpeg"/><Relationship Id="rId22"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25.png"/><Relationship Id="rId4" Type="http://schemas.openxmlformats.org/officeDocument/2006/relationships/diagramData" Target="../diagrams/data2.xml"/><Relationship Id="rId9" Type="http://schemas.openxmlformats.org/officeDocument/2006/relationships/image" Target="../media/image14.jpeg"/></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2.jpeg"/><Relationship Id="rId7" Type="http://schemas.openxmlformats.org/officeDocument/2006/relationships/diagramData" Target="../diagrams/data3.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2.png"/><Relationship Id="rId11" Type="http://schemas.microsoft.com/office/2007/relationships/diagramDrawing" Target="../diagrams/drawing3.xml"/><Relationship Id="rId5" Type="http://schemas.openxmlformats.org/officeDocument/2006/relationships/hyperlink" Target="https://www.youtube.com/watch?v=BoMmj_Xt-pk" TargetMode="External"/><Relationship Id="rId10" Type="http://schemas.openxmlformats.org/officeDocument/2006/relationships/diagramColors" Target="../diagrams/colors3.xml"/><Relationship Id="rId4" Type="http://schemas.openxmlformats.org/officeDocument/2006/relationships/image" Target="../media/image11.png"/><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m 22"/>
          <p:cNvPicPr>
            <a:picLocks noChangeAspect="1"/>
          </p:cNvPicPr>
          <p:nvPr/>
        </p:nvPicPr>
        <p:blipFill>
          <a:blip r:embed="rId3"/>
          <a:stretch>
            <a:fillRect/>
          </a:stretch>
        </p:blipFill>
        <p:spPr>
          <a:xfrm>
            <a:off x="1268760" y="911963"/>
            <a:ext cx="4175298" cy="3175480"/>
          </a:xfrm>
          <a:prstGeom prst="rect">
            <a:avLst/>
          </a:prstGeom>
        </p:spPr>
      </p:pic>
      <p:pic>
        <p:nvPicPr>
          <p:cNvPr id="21" name="Picture 2" descr="Resultado de imagem para java"/>
          <p:cNvPicPr>
            <a:picLocks noChangeAspect="1" noChangeArrowheads="1"/>
          </p:cNvPicPr>
          <p:nvPr/>
        </p:nvPicPr>
        <p:blipFill>
          <a:blip r:embed="rId4"/>
          <a:srcRect/>
          <a:stretch>
            <a:fillRect/>
          </a:stretch>
        </p:blipFill>
        <p:spPr bwMode="auto">
          <a:xfrm>
            <a:off x="4725144" y="7203488"/>
            <a:ext cx="1643074" cy="2286016"/>
          </a:xfrm>
          <a:prstGeom prst="rect">
            <a:avLst/>
          </a:prstGeom>
          <a:noFill/>
        </p:spPr>
      </p:pic>
      <p:sp>
        <p:nvSpPr>
          <p:cNvPr id="7" name="Título 1"/>
          <p:cNvSpPr txBox="1">
            <a:spLocks/>
          </p:cNvSpPr>
          <p:nvPr/>
        </p:nvSpPr>
        <p:spPr>
          <a:xfrm>
            <a:off x="428604" y="1023910"/>
            <a:ext cx="6286544" cy="83582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pt-BR" sz="7200" b="1" i="0" u="none" strike="noStrike" kern="1200" cap="none" spc="0" normalizeH="0" baseline="0" noProof="0" dirty="0">
              <a:ln>
                <a:noFill/>
              </a:ln>
              <a:solidFill>
                <a:schemeClr val="tx1"/>
              </a:solidFill>
              <a:effectLst/>
              <a:uLnTx/>
              <a:uFillTx/>
              <a:latin typeface="+mj-lt"/>
              <a:ea typeface="+mj-ea"/>
              <a:cs typeface="+mj-cs"/>
            </a:endParaRPr>
          </a:p>
        </p:txBody>
      </p:sp>
      <p:sp>
        <p:nvSpPr>
          <p:cNvPr id="3" name="Cruz 2"/>
          <p:cNvSpPr/>
          <p:nvPr/>
        </p:nvSpPr>
        <p:spPr>
          <a:xfrm>
            <a:off x="4378214" y="7563528"/>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ruz 10"/>
          <p:cNvSpPr/>
          <p:nvPr/>
        </p:nvSpPr>
        <p:spPr>
          <a:xfrm>
            <a:off x="3794740" y="7563528"/>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1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Conector reto 17"/>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0" name="Cruz 19"/>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ruz 21"/>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3283136" y="7203488"/>
            <a:ext cx="708661" cy="1169551"/>
          </a:xfrm>
          <a:prstGeom prst="rect">
            <a:avLst/>
          </a:prstGeom>
        </p:spPr>
        <p:txBody>
          <a:bodyPr wrap="square">
            <a:spAutoFit/>
          </a:bodyPr>
          <a:lstStyle/>
          <a:p>
            <a:r>
              <a:rPr lang="pt-BR" sz="7000" b="1" dirty="0" smtClean="0"/>
              <a:t>&lt;</a:t>
            </a:r>
            <a:r>
              <a:rPr lang="pt-BR" sz="6000" b="1" dirty="0" smtClean="0"/>
              <a:t>       </a:t>
            </a:r>
            <a:endParaRPr lang="pt-BR" sz="6000" dirty="0"/>
          </a:p>
        </p:txBody>
      </p:sp>
      <p:sp>
        <p:nvSpPr>
          <p:cNvPr id="13" name="Retângulo 12"/>
          <p:cNvSpPr/>
          <p:nvPr/>
        </p:nvSpPr>
        <p:spPr>
          <a:xfrm>
            <a:off x="4789317" y="7203488"/>
            <a:ext cx="700228" cy="1169551"/>
          </a:xfrm>
          <a:prstGeom prst="rect">
            <a:avLst/>
          </a:prstGeom>
        </p:spPr>
        <p:txBody>
          <a:bodyPr wrap="square">
            <a:spAutoFit/>
          </a:bodyPr>
          <a:lstStyle/>
          <a:p>
            <a:r>
              <a:rPr lang="pt-BR" sz="7000" b="1" dirty="0" smtClean="0"/>
              <a:t>&gt;</a:t>
            </a:r>
            <a:r>
              <a:rPr lang="pt-BR" sz="6000" b="1" dirty="0" smtClean="0"/>
              <a:t>       </a:t>
            </a:r>
            <a:endParaRPr lang="pt-BR" sz="6000" dirty="0"/>
          </a:p>
        </p:txBody>
      </p:sp>
      <p:sp>
        <p:nvSpPr>
          <p:cNvPr id="15" name="Retângulo 1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6" name="Retângulo 1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17" name="Título 1"/>
          <p:cNvSpPr txBox="1">
            <a:spLocks/>
          </p:cNvSpPr>
          <p:nvPr/>
        </p:nvSpPr>
        <p:spPr>
          <a:xfrm>
            <a:off x="285728" y="3053980"/>
            <a:ext cx="6167608" cy="515762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7200" b="1" i="0" u="none" strike="noStrike" kern="1200" cap="none" spc="0" normalizeH="0" baseline="0" noProof="0" dirty="0" smtClean="0">
                <a:ln>
                  <a:noFill/>
                </a:ln>
                <a:solidFill>
                  <a:schemeClr val="tx1"/>
                </a:solidFill>
                <a:effectLst/>
                <a:uLnTx/>
                <a:uFillTx/>
                <a:latin typeface="+mj-lt"/>
                <a:ea typeface="+mj-ea"/>
                <a:cs typeface="+mj-cs"/>
              </a:rPr>
              <a:t>Programação Orientada a Objetos</a:t>
            </a:r>
            <a:endParaRPr kumimoji="0" lang="pt-BR" sz="7200" b="1" i="0" u="none" strike="noStrike" kern="1200" cap="none" spc="0" normalizeH="0" baseline="0" noProof="0" dirty="0">
              <a:ln>
                <a:noFill/>
              </a:ln>
              <a:solidFill>
                <a:schemeClr val="tx1"/>
              </a:solidFill>
              <a:effectLst/>
              <a:uLnTx/>
              <a:uFillTx/>
              <a:latin typeface="+mj-lt"/>
              <a:ea typeface="+mj-ea"/>
              <a:cs typeface="+mj-cs"/>
            </a:endParaRPr>
          </a:p>
        </p:txBody>
      </p:sp>
      <p:pic>
        <p:nvPicPr>
          <p:cNvPr id="24" name="Picture 2" descr="GitHub lança aplicativo oficial para Android e permite acesso antecipado -  TudoCelular.com"/>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8991" t="5073" r="28638" b="3599"/>
          <a:stretch/>
        </p:blipFill>
        <p:spPr bwMode="auto">
          <a:xfrm>
            <a:off x="4031248" y="1350721"/>
            <a:ext cx="306017" cy="289911"/>
          </a:xfrm>
          <a:prstGeom prst="rect">
            <a:avLst/>
          </a:prstGeom>
          <a:noFill/>
          <a:extLst>
            <a:ext uri="{909E8E84-426E-40DD-AFC4-6F175D3DCCD1}">
              <a14:hiddenFill xmlns:a14="http://schemas.microsoft.com/office/drawing/2010/main">
                <a:solidFill>
                  <a:srgbClr val="FFFFFF"/>
                </a:solidFill>
              </a14:hiddenFill>
            </a:ext>
          </a:extLst>
        </p:spPr>
      </p:pic>
      <p:sp>
        <p:nvSpPr>
          <p:cNvPr id="25" name="Retângulo 24"/>
          <p:cNvSpPr/>
          <p:nvPr/>
        </p:nvSpPr>
        <p:spPr>
          <a:xfrm>
            <a:off x="4264977" y="1264585"/>
            <a:ext cx="1720368" cy="492443"/>
          </a:xfrm>
          <a:prstGeom prst="rect">
            <a:avLst/>
          </a:prstGeom>
        </p:spPr>
        <p:txBody>
          <a:bodyPr wrap="square">
            <a:spAutoFit/>
          </a:bodyPr>
          <a:lstStyle/>
          <a:p>
            <a:r>
              <a:rPr lang="pt-BR" sz="1300" dirty="0" smtClean="0"/>
              <a:t>Baixe este projeto em Java no Github.</a:t>
            </a:r>
            <a:endParaRPr lang="pt-BR" sz="1300" dirty="0"/>
          </a:p>
        </p:txBody>
      </p:sp>
    </p:spTree>
    <p:extLst>
      <p:ext uri="{BB962C8B-B14F-4D97-AF65-F5344CB8AC3E}">
        <p14:creationId xmlns:p14="http://schemas.microsoft.com/office/powerpoint/2010/main" val="173794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1" name="Retângulo de cantos arredondados 20"/>
          <p:cNvSpPr/>
          <p:nvPr/>
        </p:nvSpPr>
        <p:spPr>
          <a:xfrm>
            <a:off x="384070" y="2373489"/>
            <a:ext cx="6063113" cy="2237324"/>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Não se esqueça que em cada unidade você encontrará um vídeo que deverá ser assistido no momento </a:t>
            </a:r>
            <a:r>
              <a:rPr lang="pt-BR" sz="1400" dirty="0" smtClean="0"/>
              <a:t>indicado. </a:t>
            </a:r>
          </a:p>
          <a:p>
            <a:pPr algn="just"/>
            <a:endParaRPr lang="pt-BR" sz="1400" dirty="0"/>
          </a:p>
          <a:p>
            <a:pPr algn="just"/>
            <a:r>
              <a:rPr lang="pt-BR" sz="1400" dirty="0" smtClean="0"/>
              <a:t>Este </a:t>
            </a:r>
            <a:r>
              <a:rPr lang="pt-BR" sz="1400" dirty="0"/>
              <a:t>vídeo irá complementar </a:t>
            </a:r>
            <a:r>
              <a:rPr lang="pt-BR" sz="1400" dirty="0" smtClean="0"/>
              <a:t>este conteúdo a </a:t>
            </a:r>
            <a:r>
              <a:rPr lang="pt-BR" sz="1400" dirty="0"/>
              <a:t>fim de ampliar, ainda mais, o seu conhecimento acerca do tema tratado em cada unidade. </a:t>
            </a:r>
            <a:endParaRPr lang="pt-BR" sz="1400" dirty="0" smtClean="0"/>
          </a:p>
          <a:p>
            <a:pPr algn="just"/>
            <a:endParaRPr lang="pt-BR" sz="1400" dirty="0"/>
          </a:p>
          <a:p>
            <a:pPr algn="just"/>
            <a:r>
              <a:rPr lang="pt-BR" sz="1400" dirty="0" smtClean="0"/>
              <a:t>Ao </a:t>
            </a:r>
            <a:r>
              <a:rPr lang="pt-BR" sz="1400" dirty="0"/>
              <a:t>final de cada unidade você deverá realizar as </a:t>
            </a:r>
            <a:r>
              <a:rPr lang="pt-BR" sz="1400" dirty="0" smtClean="0"/>
              <a:t>atividades.</a:t>
            </a:r>
            <a:endParaRPr lang="pt-BR" sz="1400" dirty="0"/>
          </a:p>
        </p:txBody>
      </p:sp>
      <p:grpSp>
        <p:nvGrpSpPr>
          <p:cNvPr id="20" name="Grupo 19"/>
          <p:cNvGrpSpPr/>
          <p:nvPr/>
        </p:nvGrpSpPr>
        <p:grpSpPr>
          <a:xfrm>
            <a:off x="377263" y="1824796"/>
            <a:ext cx="6063113" cy="548692"/>
            <a:chOff x="355490" y="3223492"/>
            <a:chExt cx="6063113" cy="548692"/>
          </a:xfrm>
        </p:grpSpPr>
        <p:sp>
          <p:nvSpPr>
            <p:cNvPr id="22" name="Retângulo de cantos arredondados 21"/>
            <p:cNvSpPr/>
            <p:nvPr/>
          </p:nvSpPr>
          <p:spPr>
            <a:xfrm>
              <a:off x="355490" y="32234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Fique atento</a:t>
              </a:r>
              <a:endParaRPr lang="pt-BR" dirty="0"/>
            </a:p>
          </p:txBody>
        </p:sp>
        <p:pic>
          <p:nvPicPr>
            <p:cNvPr id="23" name="Imagem 22"/>
            <p:cNvPicPr>
              <a:picLocks noChangeAspect="1"/>
            </p:cNvPicPr>
            <p:nvPr/>
          </p:nvPicPr>
          <p:blipFill rotWithShape="1">
            <a:blip r:embed="rId4"/>
            <a:srcRect l="9375" t="7251" r="12500" b="8375"/>
            <a:stretch/>
          </p:blipFill>
          <p:spPr>
            <a:xfrm>
              <a:off x="395371" y="3242417"/>
              <a:ext cx="585357" cy="515040"/>
            </a:xfrm>
            <a:prstGeom prst="rect">
              <a:avLst/>
            </a:prstGeom>
          </p:spPr>
        </p:pic>
      </p:grpSp>
      <p:sp>
        <p:nvSpPr>
          <p:cNvPr id="24" name="Retângulo de cantos arredondados 23"/>
          <p:cNvSpPr/>
          <p:nvPr/>
        </p:nvSpPr>
        <p:spPr>
          <a:xfrm>
            <a:off x="384070" y="6465168"/>
            <a:ext cx="6063113" cy="3096344"/>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Uma pequena observação que quero deixar para você é: </a:t>
            </a:r>
            <a:endParaRPr lang="pt-BR" sz="1400" dirty="0" smtClean="0"/>
          </a:p>
          <a:p>
            <a:pPr algn="just"/>
            <a:endParaRPr lang="pt-BR" sz="1400" dirty="0" smtClean="0"/>
          </a:p>
          <a:p>
            <a:pPr algn="just"/>
            <a:r>
              <a:rPr lang="pt-BR" sz="1400" dirty="0" smtClean="0"/>
              <a:t>caso </a:t>
            </a:r>
            <a:r>
              <a:rPr lang="pt-BR" sz="1400" dirty="0"/>
              <a:t>não tenha visto por completo a Unidade </a:t>
            </a:r>
            <a:r>
              <a:rPr lang="pt-BR" sz="1400" dirty="0" smtClean="0"/>
              <a:t>anterior, </a:t>
            </a:r>
            <a:r>
              <a:rPr lang="pt-BR" sz="1400" dirty="0"/>
              <a:t>é importante que você retorne e estude totalmente essa unidade. </a:t>
            </a:r>
            <a:endParaRPr lang="pt-BR" sz="1400" dirty="0" smtClean="0"/>
          </a:p>
          <a:p>
            <a:pPr algn="just"/>
            <a:endParaRPr lang="pt-BR" sz="1400" dirty="0"/>
          </a:p>
          <a:p>
            <a:pPr algn="just"/>
            <a:r>
              <a:rPr lang="pt-BR" sz="1400" dirty="0" smtClean="0"/>
              <a:t>A nossas disciplinas são construídas </a:t>
            </a:r>
            <a:r>
              <a:rPr lang="pt-BR" sz="1400" dirty="0"/>
              <a:t>em cima de uma sequência lógica de assuntos. </a:t>
            </a:r>
            <a:endParaRPr lang="pt-BR" sz="1400" dirty="0" smtClean="0"/>
          </a:p>
          <a:p>
            <a:pPr algn="just"/>
            <a:endParaRPr lang="pt-BR" sz="1400" dirty="0"/>
          </a:p>
          <a:p>
            <a:pPr algn="just"/>
            <a:r>
              <a:rPr lang="pt-BR" sz="1400" dirty="0" smtClean="0"/>
              <a:t>Todos </a:t>
            </a:r>
            <a:r>
              <a:rPr lang="pt-BR" sz="1400" dirty="0"/>
              <a:t>eles têm como objetivo desenvolver o seu raciocínio lógico. </a:t>
            </a:r>
            <a:endParaRPr lang="pt-BR" sz="1400" dirty="0" smtClean="0"/>
          </a:p>
          <a:p>
            <a:pPr algn="just"/>
            <a:endParaRPr lang="pt-BR" sz="1400" dirty="0"/>
          </a:p>
          <a:p>
            <a:pPr algn="just"/>
            <a:r>
              <a:rPr lang="pt-BR" sz="1400" dirty="0" smtClean="0"/>
              <a:t>Isto </a:t>
            </a:r>
            <a:r>
              <a:rPr lang="pt-BR" sz="1400" dirty="0"/>
              <a:t>significa que se você avançar de unidade sem concluí-la, pode ter seu desenvolvimento comprometido. </a:t>
            </a:r>
            <a:endParaRPr lang="pt-BR" sz="1400" dirty="0" smtClean="0"/>
          </a:p>
          <a:p>
            <a:pPr algn="just"/>
            <a:endParaRPr lang="pt-BR" sz="1400" dirty="0"/>
          </a:p>
        </p:txBody>
      </p:sp>
      <p:grpSp>
        <p:nvGrpSpPr>
          <p:cNvPr id="25" name="Grupo 24"/>
          <p:cNvGrpSpPr/>
          <p:nvPr/>
        </p:nvGrpSpPr>
        <p:grpSpPr>
          <a:xfrm>
            <a:off x="390227" y="5916476"/>
            <a:ext cx="6056956" cy="548692"/>
            <a:chOff x="378577" y="7574744"/>
            <a:chExt cx="6029604" cy="548692"/>
          </a:xfrm>
        </p:grpSpPr>
        <p:sp>
          <p:nvSpPr>
            <p:cNvPr id="26" name="Retângulo de cantos arredondados 25"/>
            <p:cNvSpPr/>
            <p:nvPr/>
          </p:nvSpPr>
          <p:spPr>
            <a:xfrm>
              <a:off x="378577" y="7574744"/>
              <a:ext cx="602960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Fica a dica</a:t>
              </a:r>
              <a:endParaRPr lang="pt-BR" dirty="0"/>
            </a:p>
          </p:txBody>
        </p:sp>
        <p:pic>
          <p:nvPicPr>
            <p:cNvPr id="27" name="Imagem 26"/>
            <p:cNvPicPr>
              <a:picLocks noChangeAspect="1"/>
            </p:cNvPicPr>
            <p:nvPr/>
          </p:nvPicPr>
          <p:blipFill>
            <a:blip r:embed="rId5"/>
            <a:stretch>
              <a:fillRect/>
            </a:stretch>
          </p:blipFill>
          <p:spPr>
            <a:xfrm>
              <a:off x="452700" y="7586053"/>
              <a:ext cx="806181" cy="525499"/>
            </a:xfrm>
            <a:prstGeom prst="rect">
              <a:avLst/>
            </a:prstGeom>
          </p:spPr>
        </p:pic>
      </p:grpSp>
      <p:sp>
        <p:nvSpPr>
          <p:cNvPr id="28" name="Cruz 27"/>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ruz 28"/>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1" name="Retângulo 30"/>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35" name="Diagrama 34"/>
          <p:cNvGraphicFramePr/>
          <p:nvPr>
            <p:extLst/>
          </p:nvPr>
        </p:nvGraphicFramePr>
        <p:xfrm>
          <a:off x="352873" y="1041002"/>
          <a:ext cx="3076127" cy="78262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2"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2753394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Para mostrarmos a importância do aprendizado da linguagem de programação Java, precisamos antes fazer uma retrospectiva sobre programação e suas linguagens através dos tempos, ate chegarmos em Java</a:t>
            </a:r>
            <a:r>
              <a:rPr lang="pt-BR" sz="1400" dirty="0" smtClean="0"/>
              <a:t>.</a:t>
            </a:r>
          </a:p>
          <a:p>
            <a:pPr algn="just"/>
            <a:endParaRPr lang="pt-BR" sz="1400" dirty="0"/>
          </a:p>
          <a:p>
            <a:pPr algn="just"/>
            <a:r>
              <a:rPr lang="pt-BR" sz="1400" dirty="0" smtClean="0"/>
              <a:t>O nascimento da computação, </a:t>
            </a:r>
            <a:r>
              <a:rPr lang="pt-BR" sz="1400" dirty="0"/>
              <a:t>na década de 40 e depois da </a:t>
            </a:r>
            <a:r>
              <a:rPr lang="pt-BR" sz="1400" dirty="0" smtClean="0"/>
              <a:t>2º </a:t>
            </a:r>
            <a:r>
              <a:rPr lang="pt-BR" sz="1400" dirty="0"/>
              <a:t>guerra, o computador era apenas uma máquina pouco amigável. </a:t>
            </a:r>
            <a:endParaRPr lang="pt-BR" sz="1400" dirty="0" smtClean="0"/>
          </a:p>
          <a:p>
            <a:pPr algn="just"/>
            <a:endParaRPr lang="pt-BR" sz="1400" dirty="0"/>
          </a:p>
          <a:p>
            <a:pPr algn="just"/>
            <a:r>
              <a:rPr lang="pt-BR" sz="1400" dirty="0" smtClean="0"/>
              <a:t>A </a:t>
            </a:r>
            <a:r>
              <a:rPr lang="pt-BR" sz="1400" dirty="0"/>
              <a:t>única forma de se comunicar com ele era através de linguagem de máquina – um tipo de programação de baixo nível – exclusiva para a máquina que estava sendo programada. </a:t>
            </a:r>
            <a:endParaRPr lang="pt-BR" sz="1400" dirty="0" smtClean="0"/>
          </a:p>
          <a:p>
            <a:pPr algn="just"/>
            <a:endParaRPr lang="pt-BR" sz="1400" dirty="0"/>
          </a:p>
          <a:p>
            <a:pPr algn="just"/>
            <a:r>
              <a:rPr lang="pt-BR" sz="1400" dirty="0" smtClean="0"/>
              <a:t>Essa </a:t>
            </a:r>
            <a:r>
              <a:rPr lang="pt-BR" sz="1400" dirty="0"/>
              <a:t>linguagem consistia de comandos binários ou hexadecimais, e isso era extremamente trabalhoso e improdutivo do ponto de vista da </a:t>
            </a:r>
            <a:r>
              <a:rPr lang="pt-BR" sz="1400" dirty="0" smtClean="0"/>
              <a:t>programação, era </a:t>
            </a:r>
            <a:r>
              <a:rPr lang="pt-BR" sz="1400" dirty="0"/>
              <a:t>uma verdadeira “tripa” de comandos em linguagem de </a:t>
            </a:r>
            <a:r>
              <a:rPr lang="pt-BR" sz="1400" dirty="0" smtClean="0"/>
              <a:t>máquina.</a:t>
            </a:r>
          </a:p>
          <a:p>
            <a:pPr algn="just"/>
            <a:endParaRPr lang="pt-BR" sz="1400" dirty="0"/>
          </a:p>
          <a:p>
            <a:pPr algn="just"/>
            <a:r>
              <a:rPr lang="pt-BR" sz="1400" dirty="0" smtClean="0"/>
              <a:t>Estes comandos eram feitos </a:t>
            </a:r>
            <a:r>
              <a:rPr lang="pt-BR" sz="1400" dirty="0"/>
              <a:t>por chaveamentos em instruções binárias de máquina (código de máquina ou linguagem de máquina), usando-se o painel frontal com várias chaves que eram usadas para dar comandos ao computador, entrado esses códigos binários. Enquanto os programas continham somente algumas centenas de instruções, esse método funcionava. </a:t>
            </a:r>
            <a:endParaRPr lang="pt-BR" sz="1400" dirty="0" smtClean="0"/>
          </a:p>
          <a:p>
            <a:pPr algn="just"/>
            <a:endParaRPr lang="pt-BR" sz="1400" dirty="0"/>
          </a:p>
          <a:p>
            <a:pPr algn="just"/>
            <a:r>
              <a:rPr lang="pt-BR" sz="1400" dirty="0" smtClean="0"/>
              <a:t>A </a:t>
            </a:r>
            <a:r>
              <a:rPr lang="pt-BR" sz="1400" dirty="0"/>
              <a:t>implementação de qualquer tarefa ou suas </a:t>
            </a:r>
            <a:r>
              <a:rPr lang="pt-BR" sz="1400" dirty="0" smtClean="0"/>
              <a:t>modificações </a:t>
            </a:r>
            <a:r>
              <a:rPr lang="pt-BR" sz="1400" dirty="0"/>
              <a:t>em linguagem de máquina era extremamente penosa. </a:t>
            </a:r>
            <a:r>
              <a:rPr lang="pt-BR" sz="1400" dirty="0" smtClean="0"/>
              <a:t> Com </a:t>
            </a:r>
            <a:r>
              <a:rPr lang="pt-BR" sz="1400" dirty="0"/>
              <a:t>o tempo, percebia-se que o programador gastava muito do seu trabalho se digladiando com comandos e instruções de máquina e pouco com a lógica do seu sistema. </a:t>
            </a:r>
            <a:endParaRPr lang="pt-BR" sz="1400" dirty="0" smtClean="0"/>
          </a:p>
          <a:p>
            <a:pPr algn="just"/>
            <a:endParaRPr lang="pt-BR" sz="1400" dirty="0"/>
          </a:p>
          <a:p>
            <a:pPr algn="just"/>
            <a:r>
              <a:rPr lang="pt-BR" sz="1400" dirty="0" smtClean="0"/>
              <a:t>Um </a:t>
            </a:r>
            <a:r>
              <a:rPr lang="pt-BR" sz="1400" dirty="0"/>
              <a:t>aluno de hoje pode achar uma loucura o que vou falar, mas, na evolução seguinte, para os Assemblers, a vida do programador melhorou muito. </a:t>
            </a:r>
            <a:endParaRPr lang="pt-BR" sz="1400" dirty="0" smtClean="0"/>
          </a:p>
          <a:p>
            <a:pPr algn="just"/>
            <a:endParaRPr lang="pt-BR" sz="1400" dirty="0"/>
          </a:p>
          <a:p>
            <a:pPr algn="just"/>
            <a:r>
              <a:rPr lang="pt-BR" sz="1400" dirty="0" smtClean="0"/>
              <a:t>Foi </a:t>
            </a:r>
            <a:r>
              <a:rPr lang="pt-BR" sz="1400" dirty="0"/>
              <a:t>uma mudança do purgatório para o paraíso, eram as chamadas Linguagens de Segunda Geração onde o programador podia usar nomes simbólicos para seus comandos e dados</a:t>
            </a:r>
            <a:r>
              <a:rPr lang="pt-BR" sz="1400" dirty="0" smtClean="0"/>
              <a:t>.</a:t>
            </a:r>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INTRODUÇÃO À ORIENTAÇÃO A OBJETOS </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1560201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Na década </a:t>
            </a:r>
            <a:r>
              <a:rPr lang="pt-BR" sz="1400" dirty="0"/>
              <a:t>de 1960 e início da de 1970 </a:t>
            </a:r>
            <a:r>
              <a:rPr lang="pt-BR" sz="1400" dirty="0" smtClean="0"/>
              <a:t>Os </a:t>
            </a:r>
            <a:r>
              <a:rPr lang="pt-BR" sz="1400" dirty="0"/>
              <a:t>computadores ainda tinham pouca memória e poucos recursos, mas as linguagens de “alto nível” já eram mais acessíveis e a programação em linguagem de máquina ou Assembler eram somente complementares. </a:t>
            </a:r>
            <a:endParaRPr lang="pt-BR" sz="1400" dirty="0" smtClean="0"/>
          </a:p>
          <a:p>
            <a:pPr algn="just"/>
            <a:endParaRPr lang="pt-BR" sz="1400" dirty="0"/>
          </a:p>
          <a:p>
            <a:pPr algn="just"/>
            <a:r>
              <a:rPr lang="pt-BR" sz="1400" dirty="0" smtClean="0"/>
              <a:t>No </a:t>
            </a:r>
            <a:r>
              <a:rPr lang="pt-BR" sz="1400" dirty="0"/>
              <a:t>IBM 1130 a linguagem principal era o Fortran. As linguagens de “alto nível” como FORTRAN e COBOL, eram chamadas de Linguagens de Terceira Geração, pois traziam um novo paradigma ao se libertarem da dependência dos códigos de máquina e favoreciam a descrição lógica dos procedimentos da programação. </a:t>
            </a:r>
            <a:endParaRPr lang="pt-BR" sz="1400" dirty="0" smtClean="0"/>
          </a:p>
          <a:p>
            <a:pPr algn="just"/>
            <a:endParaRPr lang="pt-BR" sz="1400" dirty="0"/>
          </a:p>
          <a:p>
            <a:pPr algn="just"/>
            <a:r>
              <a:rPr lang="pt-BR" sz="1400" dirty="0" smtClean="0"/>
              <a:t>Durante </a:t>
            </a:r>
            <a:r>
              <a:rPr lang="pt-BR" sz="1400" dirty="0"/>
              <a:t>esse tempo, na academia, as linguagens de programação estavam sendo formalizadas, em termos de suas gramáticas, sintaxes etc</a:t>
            </a:r>
            <a:r>
              <a:rPr lang="pt-BR" sz="1400" dirty="0" smtClean="0"/>
              <a:t>.</a:t>
            </a:r>
          </a:p>
          <a:p>
            <a:pPr algn="just"/>
            <a:endParaRPr lang="pt-BR" sz="1400" dirty="0"/>
          </a:p>
          <a:p>
            <a:pPr algn="just"/>
            <a:r>
              <a:rPr lang="pt-BR" sz="1400" dirty="0" smtClean="0"/>
              <a:t>Uma </a:t>
            </a:r>
            <a:r>
              <a:rPr lang="pt-BR" sz="1400" dirty="0"/>
              <a:t>primeira dessas linguagens mais bem-nascidas foi a Algol 60 (Algorithmic Language). Outras linguagens dessa mesma época tiveram algum destaque em nichos </a:t>
            </a:r>
            <a:r>
              <a:rPr lang="pt-BR" sz="1400" dirty="0" smtClean="0"/>
              <a:t>específicos </a:t>
            </a:r>
            <a:r>
              <a:rPr lang="pt-BR" sz="1400" dirty="0"/>
              <a:t>como, por exemplo, Simula, Lisp, Pascal, C, entre outras. </a:t>
            </a:r>
            <a:endParaRPr lang="pt-BR" sz="1400" dirty="0" smtClean="0"/>
          </a:p>
          <a:p>
            <a:pPr algn="just"/>
            <a:endParaRPr lang="pt-BR" sz="1400" dirty="0"/>
          </a:p>
          <a:p>
            <a:pPr algn="just"/>
            <a:r>
              <a:rPr lang="pt-BR" sz="1400" dirty="0" smtClean="0"/>
              <a:t>Também </a:t>
            </a:r>
            <a:r>
              <a:rPr lang="pt-BR" sz="1400" dirty="0"/>
              <a:t>na década de 1970 veio a onda da programação estruturada, dando uma nova perspectiva para a forma de programar com mais qualidade. </a:t>
            </a:r>
            <a:endParaRPr lang="pt-BR" sz="1400" dirty="0" smtClean="0"/>
          </a:p>
          <a:p>
            <a:pPr algn="just"/>
            <a:endParaRPr lang="pt-BR" sz="1400" dirty="0"/>
          </a:p>
          <a:p>
            <a:pPr algn="just"/>
            <a:r>
              <a:rPr lang="pt-BR" sz="1400" dirty="0" smtClean="0"/>
              <a:t>Entretanto</a:t>
            </a:r>
            <a:r>
              <a:rPr lang="pt-BR" sz="1400" dirty="0"/>
              <a:t>, na prática, nesse tempo se programava muito em Cobol, Fortran e depois em PL/I (uma linguagem que era um “mix” de Fortran, Cobol e Algol). </a:t>
            </a:r>
            <a:endParaRPr lang="pt-BR" sz="1400" dirty="0" smtClean="0"/>
          </a:p>
          <a:p>
            <a:pPr algn="just"/>
            <a:endParaRPr lang="pt-BR" sz="1400" dirty="0"/>
          </a:p>
          <a:p>
            <a:pPr algn="just"/>
            <a:r>
              <a:rPr lang="pt-BR" sz="1400" dirty="0" smtClean="0"/>
              <a:t>Mais </a:t>
            </a:r>
            <a:r>
              <a:rPr lang="pt-BR" sz="1400" dirty="0"/>
              <a:t>tarde apareceu a linguagem BASIC que </a:t>
            </a:r>
            <a:r>
              <a:rPr lang="pt-BR" sz="1400" dirty="0" smtClean="0"/>
              <a:t>ficou </a:t>
            </a:r>
            <a:r>
              <a:rPr lang="pt-BR" sz="1400" dirty="0"/>
              <a:t>famosa nos primeiros microcomputadores. </a:t>
            </a:r>
            <a:r>
              <a:rPr lang="pt-BR" sz="1400" dirty="0" smtClean="0"/>
              <a:t>BASIC </a:t>
            </a:r>
            <a:r>
              <a:rPr lang="pt-BR" sz="1400" dirty="0"/>
              <a:t>é o acrônimo de Beginners Allpurpose Symbolic Instruction Code, e nasceu de Fortran (acrônimo de Formula Translation). </a:t>
            </a:r>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1402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BASIC deveria ser a linguagem didática para iniciantes, mas não trazia nada de bom para programação organizada, ou seja, estruturada</a:t>
            </a:r>
            <a:r>
              <a:rPr lang="pt-BR" sz="1400" dirty="0" smtClean="0"/>
              <a:t>.</a:t>
            </a:r>
          </a:p>
          <a:p>
            <a:pPr algn="just"/>
            <a:endParaRPr lang="pt-BR" sz="1400" dirty="0"/>
          </a:p>
          <a:p>
            <a:pPr algn="just"/>
            <a:r>
              <a:rPr lang="pt-BR" sz="1400" dirty="0" smtClean="0"/>
              <a:t>Costumo </a:t>
            </a:r>
            <a:r>
              <a:rPr lang="pt-BR" sz="1400" dirty="0"/>
              <a:t>dizer que quem aprendeu BASIC como sua primeira linguagem tem “problema de infância”. </a:t>
            </a:r>
            <a:endParaRPr lang="pt-BR" sz="1400" dirty="0" smtClean="0"/>
          </a:p>
          <a:p>
            <a:pPr algn="just"/>
            <a:endParaRPr lang="pt-BR" sz="1400" dirty="0"/>
          </a:p>
          <a:p>
            <a:pPr algn="just"/>
            <a:r>
              <a:rPr lang="pt-BR" sz="1400" dirty="0" smtClean="0"/>
              <a:t>Contudo</a:t>
            </a:r>
            <a:r>
              <a:rPr lang="pt-BR" sz="1400" dirty="0"/>
              <a:t>, seu sucesso foi muito grande. Todos programavam em BASIC, tanto que até hoje temos linguagens originadas a partir dela, mesmo sendo as versões atuais muito diferentes de sua antepassada, como é o caso de Visual BASIC da Microsoft</a:t>
            </a:r>
            <a:r>
              <a:rPr lang="pt-BR" sz="1400" dirty="0" smtClean="0"/>
              <a:t>.</a:t>
            </a:r>
          </a:p>
          <a:p>
            <a:pPr algn="just"/>
            <a:endParaRPr lang="pt-BR" sz="1400" dirty="0"/>
          </a:p>
          <a:p>
            <a:pPr algn="just"/>
            <a:r>
              <a:rPr lang="pt-BR" sz="1400" dirty="0"/>
              <a:t>O importante nicho da área comercial, ou seja, as áreas bancária, atuária, seguros, comércio, entre outras que tinham a necessidade de utilizar recursos computacionais face à grande quantidade de informações e manipulação de dados que concentravam, </a:t>
            </a:r>
            <a:r>
              <a:rPr lang="pt-BR" sz="1400" dirty="0" smtClean="0"/>
              <a:t>ficou </a:t>
            </a:r>
            <a:r>
              <a:rPr lang="pt-BR" sz="1400" dirty="0"/>
              <a:t>com COBOL. </a:t>
            </a:r>
            <a:endParaRPr lang="pt-BR" sz="1400" dirty="0" smtClean="0"/>
          </a:p>
          <a:p>
            <a:pPr algn="just"/>
            <a:endParaRPr lang="pt-BR" sz="1400" dirty="0"/>
          </a:p>
          <a:p>
            <a:pPr algn="just"/>
            <a:r>
              <a:rPr lang="pt-BR" sz="1400" dirty="0" smtClean="0"/>
              <a:t>Hoje</a:t>
            </a:r>
            <a:r>
              <a:rPr lang="pt-BR" sz="1400" dirty="0"/>
              <a:t>, muitos dos sistemas legados dessas áreas estão escritos nessa linguagem. </a:t>
            </a:r>
            <a:endParaRPr lang="pt-BR" sz="1400" dirty="0" smtClean="0"/>
          </a:p>
          <a:p>
            <a:pPr algn="just"/>
            <a:endParaRPr lang="pt-BR" sz="1400" dirty="0"/>
          </a:p>
          <a:p>
            <a:pPr algn="just"/>
            <a:r>
              <a:rPr lang="pt-BR" sz="1400" dirty="0" smtClean="0"/>
              <a:t>Com </a:t>
            </a:r>
            <a:r>
              <a:rPr lang="pt-BR" sz="1400" dirty="0"/>
              <a:t>o passar do tempo, as Linguagens de Terceira Geração foram incluindo mais facilidades para a construção de programas bem modularizados e estruturados. </a:t>
            </a:r>
            <a:endParaRPr lang="pt-BR" sz="1400" dirty="0" smtClean="0"/>
          </a:p>
          <a:p>
            <a:pPr algn="just"/>
            <a:endParaRPr lang="pt-BR" sz="1400" dirty="0"/>
          </a:p>
          <a:p>
            <a:pPr algn="just"/>
            <a:r>
              <a:rPr lang="pt-BR" sz="1400" dirty="0" smtClean="0"/>
              <a:t>A </a:t>
            </a:r>
            <a:r>
              <a:rPr lang="pt-BR" sz="1400" dirty="0"/>
              <a:t>programação com essas linguagens foi difundida nos diversos computadores, que deixaram de ser luxo das grandes indústrias, universidades e órgãos militares e se tornaram muito mais capilares, tendo seu ápice com a criação e disseminação dos computadores pessoais (PCs). </a:t>
            </a:r>
            <a:endParaRPr lang="pt-BR" sz="1400" dirty="0" smtClean="0"/>
          </a:p>
          <a:p>
            <a:pPr algn="just"/>
            <a:endParaRPr lang="pt-BR" sz="1400" dirty="0"/>
          </a:p>
          <a:p>
            <a:pPr algn="just"/>
            <a:r>
              <a:rPr lang="pt-BR" sz="1400" dirty="0" smtClean="0"/>
              <a:t>Com </a:t>
            </a:r>
            <a:r>
              <a:rPr lang="pt-BR" sz="1400" dirty="0"/>
              <a:t>o avanço tecnológico das linguagens, foi necessário facilitar o desenvolvimento de sistemas, já que a demanda crescera desesperadamente. </a:t>
            </a:r>
            <a:endParaRPr lang="pt-BR" sz="1400" dirty="0" smtClean="0"/>
          </a:p>
          <a:p>
            <a:pPr algn="just"/>
            <a:endParaRPr lang="pt-BR" sz="1400" dirty="0"/>
          </a:p>
          <a:p>
            <a:pPr algn="just"/>
            <a:r>
              <a:rPr lang="pt-BR" sz="1400" dirty="0" smtClean="0"/>
              <a:t>Dessa </a:t>
            </a:r>
            <a:r>
              <a:rPr lang="pt-BR" sz="1400" dirty="0"/>
              <a:t>forma, os paradigmas evoluíram e as técnicas de análise e projeto de sistemas se tornaram cada vez mais </a:t>
            </a:r>
            <a:r>
              <a:rPr lang="pt-BR" sz="1400" dirty="0" smtClean="0"/>
              <a:t>refinadas.</a:t>
            </a:r>
            <a:endParaRPr lang="pt-BR" sz="1400" dirty="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2144124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Portanto, as linguagens que começaram com instruções de máquina e Assemblers deram lugar às estruturadas. </a:t>
            </a:r>
            <a:endParaRPr lang="pt-BR" sz="1400" dirty="0" smtClean="0"/>
          </a:p>
          <a:p>
            <a:pPr algn="just"/>
            <a:endParaRPr lang="pt-BR" sz="1400" dirty="0"/>
          </a:p>
          <a:p>
            <a:pPr algn="just"/>
            <a:r>
              <a:rPr lang="pt-BR" sz="1400" dirty="0" smtClean="0"/>
              <a:t>As </a:t>
            </a:r>
            <a:r>
              <a:rPr lang="pt-BR" sz="1400" dirty="0"/>
              <a:t>linguagens estruturadas evoluíram sempre focadas na legibilidade e elegância de programação. </a:t>
            </a:r>
            <a:endParaRPr lang="pt-BR" sz="1400" dirty="0" smtClean="0"/>
          </a:p>
          <a:p>
            <a:pPr algn="just"/>
            <a:endParaRPr lang="pt-BR" sz="1400" dirty="0"/>
          </a:p>
          <a:p>
            <a:pPr algn="just"/>
            <a:r>
              <a:rPr lang="pt-BR" sz="1400" dirty="0" smtClean="0"/>
              <a:t>Também </a:t>
            </a:r>
            <a:r>
              <a:rPr lang="pt-BR" sz="1400" dirty="0"/>
              <a:t>trouxeram as facilidades de funções e sub-rotinas ou procedimentos e de utilização de bibliotecas para a modularização de sistemas. </a:t>
            </a:r>
            <a:endParaRPr lang="pt-BR" sz="1400" dirty="0" smtClean="0"/>
          </a:p>
          <a:p>
            <a:pPr algn="just"/>
            <a:endParaRPr lang="pt-BR" sz="1400" dirty="0"/>
          </a:p>
          <a:p>
            <a:pPr algn="just"/>
            <a:r>
              <a:rPr lang="pt-BR" sz="1400" dirty="0" smtClean="0"/>
              <a:t>Em </a:t>
            </a:r>
            <a:r>
              <a:rPr lang="pt-BR" sz="1400" dirty="0"/>
              <a:t>paralelo, a área de programação evoluía com novas técnicas e métodos para melhorar a qualidade dos sistemas produzidos. Isso tudo resultou em uma nova engenharia (Engenharia de Software). </a:t>
            </a:r>
            <a:endParaRPr lang="pt-BR" sz="1400" dirty="0" smtClean="0"/>
          </a:p>
          <a:p>
            <a:pPr algn="just"/>
            <a:endParaRPr lang="pt-BR" sz="1400" dirty="0"/>
          </a:p>
          <a:p>
            <a:pPr algn="just"/>
            <a:r>
              <a:rPr lang="pt-BR" sz="1400" dirty="0" smtClean="0"/>
              <a:t>Esta </a:t>
            </a:r>
            <a:r>
              <a:rPr lang="pt-BR" sz="1400" dirty="0"/>
              <a:t>necessidade de melhoria trouxe mais um conceito, que apesar de ter nascido na década de 1970, só tomou forma e cresceu na década de 1980, e até hoje domina o projeto de qualquer linguagem que seja criada com o intuito de concorrer com as outras: a Orientação a Objetos</a:t>
            </a:r>
            <a:r>
              <a:rPr lang="pt-BR" sz="1400" dirty="0" smtClean="0"/>
              <a:t>.</a:t>
            </a:r>
          </a:p>
          <a:p>
            <a:pPr algn="just"/>
            <a:endParaRPr lang="pt-BR" sz="1400" dirty="0"/>
          </a:p>
          <a:p>
            <a:pPr algn="just"/>
            <a:r>
              <a:rPr lang="pt-BR" sz="1400" dirty="0" smtClean="0"/>
              <a:t>Costumo </a:t>
            </a:r>
            <a:r>
              <a:rPr lang="pt-BR" sz="1400" dirty="0"/>
              <a:t>dizer que, com esse paradigma de programação, estamos chamando a atenção da importância da modelagem dos dados junto com seu comportamento. </a:t>
            </a:r>
            <a:endParaRPr lang="pt-BR" sz="1400" dirty="0" smtClean="0"/>
          </a:p>
          <a:p>
            <a:pPr algn="just"/>
            <a:endParaRPr lang="pt-BR" sz="1400" dirty="0"/>
          </a:p>
          <a:p>
            <a:pPr algn="just"/>
            <a:r>
              <a:rPr lang="pt-BR" sz="1400" dirty="0" smtClean="0"/>
              <a:t>Segundo </a:t>
            </a:r>
            <a:r>
              <a:rPr lang="pt-BR" sz="1400" dirty="0"/>
              <a:t>esse paradigma, o programa implementa as classes de objetos que melhor representam o enunciado do problema. </a:t>
            </a:r>
            <a:endParaRPr lang="pt-BR" sz="1400" dirty="0" smtClean="0"/>
          </a:p>
          <a:p>
            <a:pPr algn="just"/>
            <a:endParaRPr lang="pt-BR" sz="1400" dirty="0"/>
          </a:p>
          <a:p>
            <a:pPr algn="just"/>
            <a:r>
              <a:rPr lang="pt-BR" sz="1400" dirty="0" smtClean="0"/>
              <a:t>Assim</a:t>
            </a:r>
            <a:r>
              <a:rPr lang="pt-BR" sz="1400" dirty="0"/>
              <a:t>, os sistemas seriam projetados de forma mais intuitiva, retratando o mundo tal qual ele é. </a:t>
            </a:r>
            <a:endParaRPr lang="pt-BR" sz="1400" dirty="0" smtClean="0"/>
          </a:p>
          <a:p>
            <a:pPr algn="just"/>
            <a:endParaRPr lang="pt-BR" sz="1400" dirty="0"/>
          </a:p>
          <a:p>
            <a:pPr algn="just"/>
            <a:r>
              <a:rPr lang="pt-BR" sz="1400" dirty="0" smtClean="0"/>
              <a:t>Duas </a:t>
            </a:r>
            <a:r>
              <a:rPr lang="pt-BR" sz="1400" dirty="0"/>
              <a:t>das primeiras linguagens desse novo paradigma, que se popularizaram foram C++ e Smalltalk. Essas linguagens introduziram o conceito de classes de objetos em hierarquias. A programação </a:t>
            </a:r>
            <a:r>
              <a:rPr lang="pt-BR" sz="1400" dirty="0" smtClean="0"/>
              <a:t>ficou </a:t>
            </a:r>
            <a:r>
              <a:rPr lang="pt-BR" sz="1400" dirty="0"/>
              <a:t>mais hierarquizada e com isso surgiram novos conceitos e características que ajudaram muito na programação, garantindo-lhe mais elegância e simplicidade. </a:t>
            </a:r>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3370935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A partir deste momento, o programador poderia se dedicar realmente a expressar sua lógica de negócios. </a:t>
            </a:r>
            <a:endParaRPr lang="pt-BR" sz="1400" dirty="0" smtClean="0"/>
          </a:p>
          <a:p>
            <a:pPr algn="just"/>
            <a:endParaRPr lang="pt-BR" sz="1400" dirty="0"/>
          </a:p>
          <a:p>
            <a:pPr algn="just"/>
            <a:r>
              <a:rPr lang="pt-BR" sz="1400" dirty="0" smtClean="0"/>
              <a:t>Conceitos </a:t>
            </a:r>
            <a:r>
              <a:rPr lang="pt-BR" sz="1400" dirty="0"/>
              <a:t>como herança, </a:t>
            </a:r>
            <a:r>
              <a:rPr lang="pt-BR" sz="1400" dirty="0" smtClean="0"/>
              <a:t>polimorfismo</a:t>
            </a:r>
            <a:r>
              <a:rPr lang="pt-BR" sz="1400" dirty="0"/>
              <a:t>, encapsulamento e outros são até hoje parte principal da teoria da Orientação a Objetos em qualquer linguagem de programação desse gênero</a:t>
            </a:r>
            <a:r>
              <a:rPr lang="pt-BR" sz="1400" dirty="0" smtClean="0"/>
              <a:t>.</a:t>
            </a:r>
          </a:p>
          <a:p>
            <a:pPr algn="just"/>
            <a:endParaRPr lang="pt-BR" sz="1400" dirty="0"/>
          </a:p>
          <a:p>
            <a:pPr algn="just"/>
            <a:r>
              <a:rPr lang="pt-BR" sz="1400" dirty="0"/>
              <a:t>No entanto, cabe ressaltar que o conceito de orientação objeto depende mais da mentalidade do programador do que da linguagem de programação que está sendo utilizada. </a:t>
            </a:r>
          </a:p>
          <a:p>
            <a:pPr algn="just"/>
            <a:endParaRPr lang="pt-BR" sz="1400" dirty="0"/>
          </a:p>
          <a:p>
            <a:pPr algn="just"/>
            <a:r>
              <a:rPr lang="pt-BR" sz="1400" dirty="0"/>
              <a:t>Pode-se conseguir um programa razoavelmente orientado a objeto em linguagens tipicamente estruturadas, assim como se pode conseguir um programa estruturado em linguagens com sintaxe e recursos de orientação a objetos</a:t>
            </a:r>
            <a:r>
              <a:rPr lang="pt-BR" sz="1400" dirty="0" smtClean="0"/>
              <a:t>.</a:t>
            </a:r>
          </a:p>
          <a:p>
            <a:pPr algn="just"/>
            <a:endParaRPr lang="pt-BR" sz="1400" dirty="0"/>
          </a:p>
          <a:p>
            <a:pPr algn="just"/>
            <a:r>
              <a:rPr lang="pt-BR" sz="1400" dirty="0"/>
              <a:t>Paralelamente, um outro movimento tecnológico ganhou muita força na mesma época da consolidação da Orientação a Objetos como paradigma de programação: o mundo da computação nunca mais foi o mesmo depois do nascimento da web. </a:t>
            </a:r>
            <a:endParaRPr lang="pt-BR" sz="1400" dirty="0" smtClean="0"/>
          </a:p>
          <a:p>
            <a:pPr algn="just"/>
            <a:endParaRPr lang="pt-BR" sz="1400" dirty="0"/>
          </a:p>
          <a:p>
            <a:pPr algn="just"/>
            <a:r>
              <a:rPr lang="pt-BR" sz="1400" dirty="0" smtClean="0"/>
              <a:t>Mas </a:t>
            </a:r>
            <a:r>
              <a:rPr lang="pt-BR" sz="1400" dirty="0"/>
              <a:t>com ela também surgiram outros problemas, como a interoperabilidade das plataformas, já que os sistemas numa rede mundial são os mais heterogêneos possíveis. </a:t>
            </a:r>
            <a:endParaRPr lang="pt-BR" sz="1400" dirty="0" smtClean="0"/>
          </a:p>
          <a:p>
            <a:pPr algn="just"/>
            <a:endParaRPr lang="pt-BR" sz="1400" dirty="0"/>
          </a:p>
          <a:p>
            <a:pPr algn="just"/>
            <a:r>
              <a:rPr lang="pt-BR" sz="1400" dirty="0" smtClean="0"/>
              <a:t>Para </a:t>
            </a:r>
            <a:r>
              <a:rPr lang="pt-BR" sz="1400" dirty="0"/>
              <a:t>resolver isto, emergiram os estudos sobre máquinas virtuais. A Sun Microsystems tinha um projeto inovador em uma linguagem denominada Oak, cujo slogan era: write once, run anywhere, (em português: escreva uma vez, rode em qualquer lugar). </a:t>
            </a:r>
            <a:endParaRPr lang="pt-BR" sz="1400" dirty="0" smtClean="0"/>
          </a:p>
          <a:p>
            <a:pPr algn="just"/>
            <a:endParaRPr lang="pt-BR" sz="1400" dirty="0"/>
          </a:p>
          <a:p>
            <a:pPr algn="just"/>
            <a:r>
              <a:rPr lang="pt-BR" sz="1400" dirty="0" smtClean="0"/>
              <a:t>O </a:t>
            </a:r>
            <a:r>
              <a:rPr lang="pt-BR" sz="1400" dirty="0"/>
              <a:t>novo contexto </a:t>
            </a:r>
            <a:r>
              <a:rPr lang="pt-BR" sz="1400" dirty="0" smtClean="0"/>
              <a:t>justificava </a:t>
            </a:r>
            <a:r>
              <a:rPr lang="pt-BR" sz="1400" dirty="0"/>
              <a:t>o retorno desse projeto com força, e essa linguagem que trazia uma plataforma associada a ela mudou seu nome, devido a questões de direitos autorais, para o que seria a plataforma mais promissora do </a:t>
            </a:r>
            <a:r>
              <a:rPr lang="pt-BR" sz="1400" dirty="0" smtClean="0"/>
              <a:t>fim </a:t>
            </a:r>
            <a:r>
              <a:rPr lang="pt-BR" sz="1400" dirty="0"/>
              <a:t>do século XX: </a:t>
            </a:r>
            <a:r>
              <a:rPr lang="pt-BR" sz="2000" b="1" dirty="0"/>
              <a:t>Java</a:t>
            </a:r>
            <a:r>
              <a:rPr lang="pt-BR" sz="1400" dirty="0"/>
              <a:t>.</a:t>
            </a:r>
          </a:p>
          <a:p>
            <a:pPr algn="just"/>
            <a:endParaRPr lang="pt-BR" sz="1400" dirty="0" smtClean="0"/>
          </a:p>
          <a:p>
            <a:pPr algn="just"/>
            <a:endParaRPr lang="pt-BR" sz="1400" dirty="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3874917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Java podia ser executada em qualquer plataforma, era compilada uma única vez, numa única plataforma, gerando um código intermediário chamado bytecode, e este poderia ser interpretado por uma Máquina Virtual Java (JVM) em qualquer tipo de dispositivo, seja um computador, um celular, uma televisão ou até uma geladeira. </a:t>
            </a:r>
            <a:endParaRPr lang="pt-BR" sz="1400" dirty="0" smtClean="0"/>
          </a:p>
          <a:p>
            <a:pPr algn="just"/>
            <a:endParaRPr lang="pt-BR" sz="1400" dirty="0"/>
          </a:p>
          <a:p>
            <a:pPr algn="just"/>
            <a:r>
              <a:rPr lang="pt-BR" sz="1400" dirty="0" smtClean="0"/>
              <a:t>Depois </a:t>
            </a:r>
            <a:r>
              <a:rPr lang="pt-BR" sz="1400" dirty="0"/>
              <a:t>desse fenômeno os conceitos de programação nunca mais foram os mesmos, desde a década de 90, quando surgiu o Java, uma nova linguagem simples, elegante, orientada a objeto e portátil. </a:t>
            </a:r>
            <a:endParaRPr lang="pt-BR" sz="1400" dirty="0" smtClean="0"/>
          </a:p>
          <a:p>
            <a:pPr algn="just"/>
            <a:endParaRPr lang="pt-BR" sz="1400" dirty="0"/>
          </a:p>
          <a:p>
            <a:pPr algn="just"/>
            <a:r>
              <a:rPr lang="pt-BR" sz="1400" dirty="0" smtClean="0"/>
              <a:t>Orquestrada </a:t>
            </a:r>
            <a:r>
              <a:rPr lang="pt-BR" sz="1400" dirty="0"/>
              <a:t>por uma empresa poderosa chamada Sun Microsystems tem toda uma comunidade participativa e comprometida com os mais modernos conceitos de uma linguagem de programação associada à engenharia de software. </a:t>
            </a:r>
            <a:endParaRPr lang="pt-BR" sz="1400" dirty="0" smtClean="0"/>
          </a:p>
          <a:p>
            <a:pPr algn="just"/>
            <a:endParaRPr lang="pt-BR" sz="1400" dirty="0"/>
          </a:p>
          <a:p>
            <a:pPr algn="just"/>
            <a:r>
              <a:rPr lang="pt-BR" sz="1400" dirty="0" smtClean="0"/>
              <a:t>Essa </a:t>
            </a:r>
            <a:r>
              <a:rPr lang="pt-BR" sz="1400" dirty="0"/>
              <a:t>força do Java se mostrava mais poderosa ainda quando íamos para o mundo "www", onde as limitadas e sem graça páginas html ganharam efeitos muito mais interessantes através de objetos dinâmicos Java chamados Applets. </a:t>
            </a:r>
            <a:endParaRPr lang="pt-BR" sz="1400" dirty="0" smtClean="0"/>
          </a:p>
          <a:p>
            <a:pPr algn="just"/>
            <a:endParaRPr lang="pt-BR" sz="1400" dirty="0"/>
          </a:p>
          <a:p>
            <a:pPr algn="just"/>
            <a:r>
              <a:rPr lang="pt-BR" sz="1400" dirty="0" smtClean="0"/>
              <a:t>E </a:t>
            </a:r>
            <a:r>
              <a:rPr lang="pt-BR" sz="1400" dirty="0"/>
              <a:t>com o tempo, a própria Sun viu a necessidade de abrir o Java, delegando-o completamente à sua comunidade, sempre organizada e rigorosa nos seus processos evolutivos. </a:t>
            </a:r>
            <a:endParaRPr lang="pt-BR" sz="1400" dirty="0" smtClean="0"/>
          </a:p>
          <a:p>
            <a:pPr algn="just"/>
            <a:endParaRPr lang="pt-BR" sz="1400" dirty="0"/>
          </a:p>
          <a:p>
            <a:pPr algn="just"/>
            <a:r>
              <a:rPr lang="pt-BR" sz="1400" dirty="0" smtClean="0"/>
              <a:t>Através </a:t>
            </a:r>
            <a:r>
              <a:rPr lang="pt-BR" sz="1400" dirty="0"/>
              <a:t>de seus vários comitês, a padronização virou um conceito forte dentro do Java, o que permitiu que este sobrevivesse e continuasse crescendo até hoje, mesmo sem ter um dono</a:t>
            </a:r>
            <a:r>
              <a:rPr lang="pt-BR" sz="1400" dirty="0" smtClean="0"/>
              <a:t>.</a:t>
            </a:r>
          </a:p>
          <a:p>
            <a:pPr algn="just"/>
            <a:endParaRPr lang="pt-BR" sz="1400" dirty="0"/>
          </a:p>
          <a:p>
            <a:pPr algn="just"/>
            <a:r>
              <a:rPr lang="pt-BR" sz="1400" dirty="0"/>
              <a:t>Dessa forma, evoluímos das sub-rotinas e simples organização de programas para bibliotecas de classes, onde enfatizamos o reuso através de organizações mais elaboradas dessas bibliotecas nas </a:t>
            </a:r>
            <a:r>
              <a:rPr lang="pt-BR" sz="1400" dirty="0" err="1"/>
              <a:t>APIs</a:t>
            </a:r>
            <a:r>
              <a:rPr lang="pt-BR" sz="1400" dirty="0"/>
              <a:t> e Frameworks. </a:t>
            </a:r>
            <a:endParaRPr lang="pt-BR" sz="1400" dirty="0" smtClean="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1438715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Não se escreve mais código a partir do zero, mas se reusam as classes especializadas em seus contextos. </a:t>
            </a:r>
            <a:endParaRPr lang="pt-BR" sz="1400" dirty="0" smtClean="0"/>
          </a:p>
          <a:p>
            <a:pPr algn="just"/>
            <a:endParaRPr lang="pt-BR" sz="1400" dirty="0"/>
          </a:p>
          <a:p>
            <a:pPr algn="just"/>
            <a:r>
              <a:rPr lang="pt-BR" sz="1400" dirty="0" smtClean="0"/>
              <a:t>O </a:t>
            </a:r>
            <a:r>
              <a:rPr lang="pt-BR" sz="1400" dirty="0"/>
              <a:t>desenvolvedor deixou de ser um programador braçal para ser um compositor, um projetista. </a:t>
            </a:r>
            <a:endParaRPr lang="pt-BR" sz="1400" dirty="0" smtClean="0"/>
          </a:p>
          <a:p>
            <a:pPr algn="just"/>
            <a:endParaRPr lang="pt-BR" sz="1400" dirty="0"/>
          </a:p>
          <a:p>
            <a:pPr algn="just"/>
            <a:r>
              <a:rPr lang="pt-BR" sz="1400" dirty="0" smtClean="0"/>
              <a:t>E </a:t>
            </a:r>
            <a:r>
              <a:rPr lang="pt-BR" sz="1400" dirty="0"/>
              <a:t>com isso ganhou-se muito mais velocidade e consistência de desenvolvimento, o que é necessário, pois a demanda é grande, e continua crescendo</a:t>
            </a:r>
            <a:r>
              <a:rPr lang="pt-BR" sz="1400" dirty="0" smtClean="0"/>
              <a:t>.</a:t>
            </a:r>
          </a:p>
          <a:p>
            <a:pPr algn="just"/>
            <a:endParaRPr lang="pt-BR" sz="1400" dirty="0"/>
          </a:p>
          <a:p>
            <a:pPr algn="just"/>
            <a:r>
              <a:rPr lang="pt-BR" sz="1400" dirty="0"/>
              <a:t>E assim continua a saga do Java, elegante, simples, modular, mas ao mesmo tempo abrangente e completo. </a:t>
            </a:r>
            <a:endParaRPr lang="pt-BR" sz="1400" dirty="0" smtClean="0"/>
          </a:p>
          <a:p>
            <a:pPr algn="just"/>
            <a:endParaRPr lang="pt-BR" sz="1400" dirty="0"/>
          </a:p>
          <a:p>
            <a:pPr algn="just"/>
            <a:r>
              <a:rPr lang="pt-BR" sz="1400" dirty="0" smtClean="0"/>
              <a:t>Java </a:t>
            </a:r>
            <a:r>
              <a:rPr lang="pt-BR" sz="1400" dirty="0"/>
              <a:t>é uma das linguagens mais importantes da atualidade, apesar de sua pouca idade (seu primeiro release 1.0 é de 1995) e não é mais uma promessa, mas uma realidade e com um futuro ainda muito longo e brilhante</a:t>
            </a:r>
            <a:r>
              <a:rPr lang="pt-BR" sz="1400" dirty="0" smtClean="0"/>
              <a:t>.</a:t>
            </a:r>
          </a:p>
          <a:p>
            <a:pPr algn="just"/>
            <a:endParaRPr lang="pt-BR" sz="1400" dirty="0"/>
          </a:p>
          <a:p>
            <a:pPr algn="just"/>
            <a:r>
              <a:rPr lang="pt-BR" sz="1400" dirty="0"/>
              <a:t>Nesse contexto, com uma linguagem que converge tantos aspectos fundamentais da computação, desde os conceitos de linguagem de programação e orientação a objetos, passando por engenharia de software e redes, vale ressaltar a importância do ensino de Java, onde este livro passa a ter papel importante pela forma didática que aborda o assunto, buscando o equilíbrio através de um conteúdo abrangente e completo, mas sem tirar a importância do cunho prático que deve nortear qualquer livro de programação. </a:t>
            </a:r>
            <a:endParaRPr lang="pt-BR" sz="1400" dirty="0" smtClean="0"/>
          </a:p>
          <a:p>
            <a:pPr algn="just"/>
            <a:endParaRPr lang="pt-BR" sz="1400" dirty="0"/>
          </a:p>
          <a:p>
            <a:pPr algn="just"/>
            <a:r>
              <a:rPr lang="pt-BR" sz="1400" dirty="0" smtClean="0"/>
              <a:t>Enfim</a:t>
            </a:r>
            <a:r>
              <a:rPr lang="pt-BR" sz="1400" dirty="0"/>
              <a:t>, tenho certeza que qualquer aluno que queira aprender a linguagem de programação Java, qualquer que seja o seu nível, vai agregar conhecimentos sólidos ao ler esse livro sobre esta tecnologia que está dominando os mercados de programação em várias áreas do desenvolvimento: web, celulares, TV digital, robótica, entre outras</a:t>
            </a:r>
            <a:r>
              <a:rPr lang="pt-BR" sz="1400" dirty="0" smtClean="0"/>
              <a:t>.</a:t>
            </a:r>
          </a:p>
          <a:p>
            <a:pPr algn="just"/>
            <a:r>
              <a:rPr lang="pt-BR" sz="1400" dirty="0" smtClean="0"/>
              <a:t>                                                                  </a:t>
            </a:r>
            <a:r>
              <a:rPr lang="pt-BR" sz="1200" dirty="0" smtClean="0"/>
              <a:t>Prof</a:t>
            </a:r>
            <a:r>
              <a:rPr lang="pt-BR" sz="1200" dirty="0"/>
              <a:t>. Dr. Rubens Nascimento Melo PUC-Rio</a:t>
            </a:r>
          </a:p>
          <a:p>
            <a:pPr algn="just"/>
            <a:endParaRPr lang="pt-BR" sz="1400" dirty="0"/>
          </a:p>
          <a:p>
            <a:pPr algn="just"/>
            <a:endParaRPr lang="pt-BR" sz="1400" dirty="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2113702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384070" y="2117316"/>
            <a:ext cx="5925250" cy="240363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Programação orientada a objetos é a programação implementada pelo </a:t>
            </a:r>
            <a:r>
              <a:rPr lang="pt-BR" sz="1600" b="1" dirty="0"/>
              <a:t>envio de mensagens a objetos</a:t>
            </a:r>
            <a:r>
              <a:rPr lang="pt-BR" sz="1400" dirty="0"/>
              <a:t>. </a:t>
            </a:r>
          </a:p>
          <a:p>
            <a:pPr algn="just"/>
            <a:endParaRPr lang="pt-BR" sz="1400" dirty="0"/>
          </a:p>
          <a:p>
            <a:pPr algn="just"/>
            <a:r>
              <a:rPr lang="pt-BR" sz="1400" dirty="0"/>
              <a:t>Cada objeto irá responder às mensagens conhecidas por este, e cada objeto poderá enviar mensagens a outros, para que sejam atendidas, de maneira que ao final do programa, todas as mensagens enviadas foram respondidas, atingindo-se o objetivo do programa. </a:t>
            </a:r>
          </a:p>
          <a:p>
            <a:pPr algn="just"/>
            <a:endParaRPr lang="pt-BR" sz="1400" dirty="0" smtClean="0"/>
          </a:p>
        </p:txBody>
      </p:sp>
      <p:grpSp>
        <p:nvGrpSpPr>
          <p:cNvPr id="25" name="Grupo 24"/>
          <p:cNvGrpSpPr/>
          <p:nvPr/>
        </p:nvGrpSpPr>
        <p:grpSpPr>
          <a:xfrm>
            <a:off x="390227" y="1568624"/>
            <a:ext cx="5919093" cy="548692"/>
            <a:chOff x="378577" y="7574744"/>
            <a:chExt cx="6029604" cy="548692"/>
          </a:xfrm>
        </p:grpSpPr>
        <p:sp>
          <p:nvSpPr>
            <p:cNvPr id="26" name="Retângulo de cantos arredondados 25"/>
            <p:cNvSpPr/>
            <p:nvPr/>
          </p:nvSpPr>
          <p:spPr>
            <a:xfrm>
              <a:off x="378577" y="7574744"/>
              <a:ext cx="602960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Fica a dica</a:t>
              </a:r>
              <a:endParaRPr lang="pt-BR" dirty="0"/>
            </a:p>
          </p:txBody>
        </p:sp>
        <p:pic>
          <p:nvPicPr>
            <p:cNvPr id="27" name="Imagem 26"/>
            <p:cNvPicPr>
              <a:picLocks noChangeAspect="1"/>
            </p:cNvPicPr>
            <p:nvPr/>
          </p:nvPicPr>
          <p:blipFill>
            <a:blip r:embed="rId4"/>
            <a:stretch>
              <a:fillRect/>
            </a:stretch>
          </p:blipFill>
          <p:spPr>
            <a:xfrm>
              <a:off x="452700" y="7586053"/>
              <a:ext cx="806181" cy="525499"/>
            </a:xfrm>
            <a:prstGeom prst="rect">
              <a:avLst/>
            </a:prstGeom>
          </p:spPr>
        </p:pic>
      </p:grpSp>
      <p:sp>
        <p:nvSpPr>
          <p:cNvPr id="28" name="Cruz 27"/>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ruz 28"/>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1" name="Retângulo 30"/>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33"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grpSp>
        <p:nvGrpSpPr>
          <p:cNvPr id="34" name="Grupo 33"/>
          <p:cNvGrpSpPr/>
          <p:nvPr/>
        </p:nvGrpSpPr>
        <p:grpSpPr>
          <a:xfrm rot="5400000">
            <a:off x="2559954" y="5321775"/>
            <a:ext cx="8028624" cy="450850"/>
            <a:chOff x="348266" y="6407663"/>
            <a:chExt cx="6063113" cy="548692"/>
          </a:xfrm>
        </p:grpSpPr>
        <p:sp>
          <p:nvSpPr>
            <p:cNvPr id="35" name="Retângulo de cantos arredondados 34"/>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7" name="Grupo 36"/>
          <p:cNvGrpSpPr/>
          <p:nvPr/>
        </p:nvGrpSpPr>
        <p:grpSpPr>
          <a:xfrm>
            <a:off x="303101" y="1051243"/>
            <a:ext cx="2909875" cy="380115"/>
            <a:chOff x="345069" y="7031145"/>
            <a:chExt cx="3011924" cy="560962"/>
          </a:xfrm>
        </p:grpSpPr>
        <p:sp>
          <p:nvSpPr>
            <p:cNvPr id="38" name="Retângulo de cantos arredondados 3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9" name="Retângulo de cantos arredondados 3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40" name="Imagem 39"/>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4053606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Para tentar exemplificar as duas abordagens, tomemos como exemplo a frase</a:t>
            </a:r>
            <a:r>
              <a:rPr lang="pt-BR" sz="1400" dirty="0" smtClean="0"/>
              <a:t>:</a:t>
            </a:r>
          </a:p>
          <a:p>
            <a:pPr algn="just"/>
            <a:endParaRPr lang="pt-BR" sz="1400" dirty="0"/>
          </a:p>
          <a:p>
            <a:pPr algn="just"/>
            <a:r>
              <a:rPr lang="pt-BR" sz="1400" dirty="0"/>
              <a:t>“O caminhão estaciona na fábrica e carrega sua mercadoria.” </a:t>
            </a:r>
            <a:endParaRPr lang="pt-BR" sz="1400" dirty="0" smtClean="0"/>
          </a:p>
          <a:p>
            <a:pPr algn="just"/>
            <a:endParaRPr lang="pt-BR" sz="1400" dirty="0"/>
          </a:p>
          <a:p>
            <a:pPr algn="just"/>
            <a:r>
              <a:rPr lang="pt-BR" sz="1400" dirty="0"/>
              <a:t>Vejamos, se analisássemos esta frase usando uma abordagem estruturada, pensaríamos logo em como o caminhão estacionaria na fábrica e como ele faz para carregar sua mercadoria, ou seja, pensaríamos na ação que está sendo feita (que na frase é representada pelos verbos) para transformá-la em procedimento ou funções. </a:t>
            </a:r>
            <a:endParaRPr lang="pt-BR" sz="1400" dirty="0" smtClean="0"/>
          </a:p>
          <a:p>
            <a:pPr algn="just"/>
            <a:endParaRPr lang="pt-BR" sz="1400" dirty="0"/>
          </a:p>
          <a:p>
            <a:pPr algn="just"/>
            <a:r>
              <a:rPr lang="pt-BR" sz="1400" dirty="0" smtClean="0"/>
              <a:t>Em </a:t>
            </a:r>
            <a:r>
              <a:rPr lang="pt-BR" sz="1400" dirty="0"/>
              <a:t>orientação objeto, o </a:t>
            </a:r>
            <a:r>
              <a:rPr lang="pt-BR" sz="1600" b="1" dirty="0"/>
              <a:t>enfoque</a:t>
            </a:r>
            <a:r>
              <a:rPr lang="pt-BR" sz="1600" dirty="0"/>
              <a:t> </a:t>
            </a:r>
            <a:r>
              <a:rPr lang="pt-BR" sz="1400" dirty="0"/>
              <a:t>com que se encara a frase é diferente: primeiro pensaríamos no objeto caminhão, no objeto fábrica e no objeto mercadoria, pensando como eles seriam e procurando definir seu comportamento, suas ações. </a:t>
            </a:r>
            <a:endParaRPr lang="pt-BR" sz="1400" dirty="0" smtClean="0"/>
          </a:p>
          <a:p>
            <a:pPr algn="just"/>
            <a:endParaRPr lang="pt-BR" sz="1400" dirty="0"/>
          </a:p>
          <a:p>
            <a:pPr algn="just"/>
            <a:r>
              <a:rPr lang="pt-BR" sz="1400" dirty="0" smtClean="0"/>
              <a:t>Após </a:t>
            </a:r>
            <a:r>
              <a:rPr lang="pt-BR" sz="1400" dirty="0"/>
              <a:t>isto, é que pensaremos em como o caminhão se relaciona com a fábrica e com a mercadoria, e como a fábrica se relaciona com a mercadoria. </a:t>
            </a:r>
            <a:endParaRPr lang="pt-BR" sz="1400" dirty="0" smtClean="0"/>
          </a:p>
          <a:p>
            <a:pPr algn="just"/>
            <a:endParaRPr lang="pt-BR" sz="1400" dirty="0"/>
          </a:p>
          <a:p>
            <a:pPr algn="just"/>
            <a:r>
              <a:rPr lang="pt-BR" sz="1400" dirty="0" smtClean="0"/>
              <a:t>De </a:t>
            </a:r>
            <a:r>
              <a:rPr lang="pt-BR" sz="1400" dirty="0"/>
              <a:t>modo simplificado, podemos dizer que ao analisarmos uma frase pensando de forma estruturada, damos ênfase aos verbos, e pensando orientado a objetos, damos ênfase aos substantivos. </a:t>
            </a:r>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0" name="Imagem 29"/>
            <p:cNvPicPr>
              <a:picLocks noChangeAspect="1"/>
            </p:cNvPicPr>
            <p:nvPr/>
          </p:nvPicPr>
          <p:blipFill>
            <a:blip r:embed="rId5"/>
            <a:stretch>
              <a:fillRect/>
            </a:stretch>
          </p:blipFill>
          <p:spPr>
            <a:xfrm>
              <a:off x="403795" y="7051410"/>
              <a:ext cx="512026" cy="528427"/>
            </a:xfrm>
            <a:prstGeom prst="rect">
              <a:avLst/>
            </a:prstGeom>
          </p:spPr>
        </p:pic>
      </p:grpSp>
      <p:grpSp>
        <p:nvGrpSpPr>
          <p:cNvPr id="31" name="Grupo 30"/>
          <p:cNvGrpSpPr/>
          <p:nvPr/>
        </p:nvGrpSpPr>
        <p:grpSpPr>
          <a:xfrm rot="5400000">
            <a:off x="2559954" y="5321775"/>
            <a:ext cx="8028624" cy="450850"/>
            <a:chOff x="348266" y="6407663"/>
            <a:chExt cx="6063113" cy="548692"/>
          </a:xfrm>
        </p:grpSpPr>
        <p:sp>
          <p:nvSpPr>
            <p:cNvPr id="32" name="Retângulo de cantos arredondados 3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5" name="Imagem 34"/>
            <p:cNvPicPr>
              <a:picLocks noChangeAspect="1"/>
            </p:cNvPicPr>
            <p:nvPr/>
          </p:nvPicPr>
          <p:blipFill>
            <a:blip r:embed="rId6"/>
            <a:stretch>
              <a:fillRect/>
            </a:stretch>
          </p:blipFill>
          <p:spPr>
            <a:xfrm>
              <a:off x="420276" y="6427862"/>
              <a:ext cx="848484" cy="513707"/>
            </a:xfrm>
            <a:prstGeom prst="rect">
              <a:avLst/>
            </a:prstGeom>
          </p:spPr>
        </p:pic>
      </p:grpSp>
      <p:sp>
        <p:nvSpPr>
          <p:cNvPr id="38"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33775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428604" y="1023910"/>
            <a:ext cx="6286544" cy="83582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pt-BR" sz="7200" b="1" i="0" u="none" strike="noStrike" kern="1200" cap="none" spc="0" normalizeH="0" baseline="0" noProof="0" dirty="0">
              <a:ln>
                <a:noFill/>
              </a:ln>
              <a:solidFill>
                <a:schemeClr val="tx1"/>
              </a:solidFill>
              <a:effectLst/>
              <a:uLnTx/>
              <a:uFillTx/>
              <a:latin typeface="+mj-lt"/>
              <a:ea typeface="+mj-ea"/>
              <a:cs typeface="+mj-cs"/>
            </a:endParaRPr>
          </a:p>
        </p:txBody>
      </p:sp>
      <p:pic>
        <p:nvPicPr>
          <p:cNvPr id="21" name="Picture 2" descr="Resultado de imagem para java"/>
          <p:cNvPicPr>
            <a:picLocks noChangeAspect="1" noChangeArrowheads="1"/>
          </p:cNvPicPr>
          <p:nvPr/>
        </p:nvPicPr>
        <p:blipFill>
          <a:blip r:embed="rId2"/>
          <a:srcRect/>
          <a:stretch>
            <a:fillRect/>
          </a:stretch>
        </p:blipFill>
        <p:spPr bwMode="auto">
          <a:xfrm>
            <a:off x="4725144" y="6321152"/>
            <a:ext cx="1643074" cy="2286016"/>
          </a:xfrm>
          <a:prstGeom prst="rect">
            <a:avLst/>
          </a:prstGeom>
          <a:noFill/>
        </p:spPr>
      </p:pic>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Conector reto 17"/>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2" descr="Resultado de imagem para java"/>
          <p:cNvPicPr>
            <a:picLocks noChangeAspect="1" noChangeArrowheads="1"/>
          </p:cNvPicPr>
          <p:nvPr/>
        </p:nvPicPr>
        <p:blipFill>
          <a:blip r:embed="rId2"/>
          <a:srcRect/>
          <a:stretch>
            <a:fillRect/>
          </a:stretch>
        </p:blipFill>
        <p:spPr bwMode="auto">
          <a:xfrm>
            <a:off x="6100217" y="177494"/>
            <a:ext cx="660016" cy="918283"/>
          </a:xfrm>
          <a:prstGeom prst="rect">
            <a:avLst/>
          </a:prstGeom>
          <a:noFill/>
        </p:spPr>
      </p:pic>
      <p:sp>
        <p:nvSpPr>
          <p:cNvPr id="13" name="Cruz 12"/>
          <p:cNvSpPr/>
          <p:nvPr/>
        </p:nvSpPr>
        <p:spPr>
          <a:xfrm>
            <a:off x="4378214"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ruz 14"/>
          <p:cNvSpPr/>
          <p:nvPr/>
        </p:nvSpPr>
        <p:spPr>
          <a:xfrm>
            <a:off x="3794740"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3283136" y="6321152"/>
            <a:ext cx="708661" cy="1169551"/>
          </a:xfrm>
          <a:prstGeom prst="rect">
            <a:avLst/>
          </a:prstGeom>
        </p:spPr>
        <p:txBody>
          <a:bodyPr wrap="square">
            <a:spAutoFit/>
          </a:bodyPr>
          <a:lstStyle/>
          <a:p>
            <a:r>
              <a:rPr lang="pt-BR" sz="7000" b="1" dirty="0" smtClean="0"/>
              <a:t>&lt;</a:t>
            </a:r>
            <a:r>
              <a:rPr lang="pt-BR" sz="6000" b="1" dirty="0" smtClean="0"/>
              <a:t>       </a:t>
            </a:r>
            <a:endParaRPr lang="pt-BR" sz="6000" dirty="0"/>
          </a:p>
        </p:txBody>
      </p:sp>
      <p:sp>
        <p:nvSpPr>
          <p:cNvPr id="17" name="Retângulo 16"/>
          <p:cNvSpPr/>
          <p:nvPr/>
        </p:nvSpPr>
        <p:spPr>
          <a:xfrm>
            <a:off x="4789317" y="6321152"/>
            <a:ext cx="700228" cy="1169551"/>
          </a:xfrm>
          <a:prstGeom prst="rect">
            <a:avLst/>
          </a:prstGeom>
        </p:spPr>
        <p:txBody>
          <a:bodyPr wrap="square">
            <a:spAutoFit/>
          </a:bodyPr>
          <a:lstStyle/>
          <a:p>
            <a:r>
              <a:rPr lang="pt-BR" sz="7000" b="1" dirty="0" smtClean="0"/>
              <a:t>&gt;</a:t>
            </a:r>
            <a:r>
              <a:rPr lang="pt-BR" sz="6000" b="1" dirty="0" smtClean="0"/>
              <a:t>       </a:t>
            </a:r>
            <a:endParaRPr lang="pt-BR" sz="6000" dirty="0"/>
          </a:p>
        </p:txBody>
      </p:sp>
      <p:sp>
        <p:nvSpPr>
          <p:cNvPr id="23" name="Cruz 2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Cruz 2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0"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
        <p:nvSpPr>
          <p:cNvPr id="22" name="Título 1"/>
          <p:cNvSpPr txBox="1">
            <a:spLocks/>
          </p:cNvSpPr>
          <p:nvPr/>
        </p:nvSpPr>
        <p:spPr>
          <a:xfrm>
            <a:off x="428604" y="5097016"/>
            <a:ext cx="6286544" cy="1929154"/>
          </a:xfrm>
          <a:prstGeom prst="rect">
            <a:avLst/>
          </a:prstGeom>
        </p:spPr>
        <p:txBody>
          <a:bodyPr vert="horz" lIns="91440" tIns="45720" rIns="91440" bIns="45720" rtlCol="0" anchor="t">
            <a:noAutofit/>
          </a:bodyPr>
          <a:lstStyle/>
          <a:p>
            <a:pPr lvl="0">
              <a:spcBef>
                <a:spcPct val="0"/>
              </a:spcBef>
              <a:defRPr/>
            </a:pPr>
            <a:r>
              <a:rPr lang="pt-BR" sz="2400" dirty="0" smtClean="0"/>
              <a:t>1 - Introdução </a:t>
            </a:r>
            <a:r>
              <a:rPr lang="pt-BR" sz="2400" dirty="0"/>
              <a:t>à orientação a objetos</a:t>
            </a:r>
            <a:r>
              <a:rPr lang="pt-BR" sz="2400" dirty="0" smtClean="0"/>
              <a:t>.</a:t>
            </a:r>
          </a:p>
          <a:p>
            <a:pPr lvl="0">
              <a:spcBef>
                <a:spcPct val="0"/>
              </a:spcBef>
              <a:defRPr/>
            </a:pPr>
            <a:r>
              <a:rPr lang="pt-BR" sz="2400" dirty="0" smtClean="0"/>
              <a:t>2 - </a:t>
            </a:r>
            <a:r>
              <a:rPr lang="pt-BR" sz="2400" dirty="0"/>
              <a:t>Linguagens típicas orientadas a objetos. </a:t>
            </a:r>
            <a:endParaRPr lang="pt-BR" sz="2400" dirty="0" smtClean="0"/>
          </a:p>
          <a:p>
            <a:pPr lvl="0">
              <a:spcBef>
                <a:spcPct val="0"/>
              </a:spcBef>
              <a:defRPr/>
            </a:pPr>
            <a:r>
              <a:rPr lang="pt-BR" sz="2400" dirty="0" smtClean="0"/>
              <a:t>3 - Programação </a:t>
            </a:r>
            <a:r>
              <a:rPr lang="pt-BR" sz="2400" dirty="0"/>
              <a:t>orientada a objeto em Java. </a:t>
            </a:r>
            <a:r>
              <a:rPr lang="pt-BR" sz="2400" dirty="0" smtClean="0"/>
              <a:t> </a:t>
            </a:r>
            <a:endParaRPr kumimoji="0" lang="pt-BR" sz="240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791110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0" name="Imagem 29"/>
            <p:cNvPicPr>
              <a:picLocks noChangeAspect="1"/>
            </p:cNvPicPr>
            <p:nvPr/>
          </p:nvPicPr>
          <p:blipFill>
            <a:blip r:embed="rId4"/>
            <a:stretch>
              <a:fillRect/>
            </a:stretch>
          </p:blipFill>
          <p:spPr>
            <a:xfrm>
              <a:off x="403795" y="7051410"/>
              <a:ext cx="512026" cy="528427"/>
            </a:xfrm>
            <a:prstGeom prst="rect">
              <a:avLst/>
            </a:prstGeom>
          </p:spPr>
        </p:pic>
      </p:grpSp>
      <p:grpSp>
        <p:nvGrpSpPr>
          <p:cNvPr id="31" name="Grupo 30"/>
          <p:cNvGrpSpPr/>
          <p:nvPr/>
        </p:nvGrpSpPr>
        <p:grpSpPr>
          <a:xfrm rot="5400000">
            <a:off x="2559954" y="5321775"/>
            <a:ext cx="8028624" cy="450850"/>
            <a:chOff x="348266" y="6407663"/>
            <a:chExt cx="6063113" cy="548692"/>
          </a:xfrm>
        </p:grpSpPr>
        <p:sp>
          <p:nvSpPr>
            <p:cNvPr id="32" name="Retângulo de cantos arredondados 3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5" name="Imagem 34"/>
            <p:cNvPicPr>
              <a:picLocks noChangeAspect="1"/>
            </p:cNvPicPr>
            <p:nvPr/>
          </p:nvPicPr>
          <p:blipFill>
            <a:blip r:embed="rId5"/>
            <a:stretch>
              <a:fillRect/>
            </a:stretch>
          </p:blipFill>
          <p:spPr>
            <a:xfrm>
              <a:off x="420276" y="6427862"/>
              <a:ext cx="848484" cy="513707"/>
            </a:xfrm>
            <a:prstGeom prst="rect">
              <a:avLst/>
            </a:prstGeom>
          </p:spPr>
        </p:pic>
      </p:grpSp>
      <p:sp>
        <p:nvSpPr>
          <p:cNvPr id="38"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
        <p:nvSpPr>
          <p:cNvPr id="22" name="Retângulo de cantos arredondados 21"/>
          <p:cNvSpPr/>
          <p:nvPr/>
        </p:nvSpPr>
        <p:spPr>
          <a:xfrm>
            <a:off x="251756" y="2064292"/>
            <a:ext cx="6057562" cy="7497220"/>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Veremos a seguir algumas das vantagens que motivam veteranos programadores a readaptar-se para o paradigma de orientação a objeto</a:t>
            </a:r>
            <a:r>
              <a:rPr lang="pt-BR" sz="1400" dirty="0" smtClean="0"/>
              <a:t>:</a:t>
            </a:r>
          </a:p>
          <a:p>
            <a:pPr algn="just"/>
            <a:endParaRPr lang="pt-BR" sz="1400" dirty="0"/>
          </a:p>
          <a:p>
            <a:pPr algn="just"/>
            <a:r>
              <a:rPr lang="pt-BR" sz="1400" dirty="0" smtClean="0"/>
              <a:t>• </a:t>
            </a:r>
            <a:r>
              <a:rPr lang="pt-BR" sz="1400" dirty="0"/>
              <a:t>Sensível redução no custo de manutenção do software. </a:t>
            </a:r>
            <a:endParaRPr lang="pt-BR" sz="1400" dirty="0" smtClean="0"/>
          </a:p>
          <a:p>
            <a:pPr algn="just"/>
            <a:r>
              <a:rPr lang="pt-BR" sz="1400" dirty="0" smtClean="0"/>
              <a:t>• </a:t>
            </a:r>
            <a:r>
              <a:rPr lang="pt-BR" sz="1400" dirty="0"/>
              <a:t>Aumento na reutilização de código. Isso para não falar de outros. De fato, podemos ver que os princípios da engenharia de software podem ser aplicados de forma mais adequada quando usamos uma abordagem orientada a objetos. </a:t>
            </a:r>
            <a:endParaRPr lang="pt-BR" sz="1400" dirty="0" smtClean="0"/>
          </a:p>
          <a:p>
            <a:pPr algn="just"/>
            <a:r>
              <a:rPr lang="pt-BR" sz="1400" dirty="0" smtClean="0"/>
              <a:t>• </a:t>
            </a:r>
            <a:r>
              <a:rPr lang="pt-BR" sz="1400" dirty="0"/>
              <a:t>Redução no custo de manutenção: Na programação orientada a objetos, existem certas características, como herança e encapsulamento, que permitem que, quando for necessária alguma alteração, modifique-se apenas o objeto que necessita desta alteração, e ela propagar-se-á automaticamente as demais partes do software que utilizam este objeto</a:t>
            </a:r>
            <a:r>
              <a:rPr lang="pt-BR" sz="1400" dirty="0" smtClean="0"/>
              <a:t>.</a:t>
            </a:r>
          </a:p>
          <a:p>
            <a:pPr algn="just"/>
            <a:endParaRPr lang="pt-BR" sz="1400" dirty="0"/>
          </a:p>
          <a:p>
            <a:pPr algn="just"/>
            <a:r>
              <a:rPr lang="pt-BR" sz="1400" dirty="0" smtClean="0"/>
              <a:t>O </a:t>
            </a:r>
            <a:r>
              <a:rPr lang="pt-BR" sz="1400" dirty="0"/>
              <a:t>detalhadamente do motivo desta propagação, assim como os conceitos de herança e encapsulamento serão vistos mais adiante. </a:t>
            </a:r>
            <a:endParaRPr lang="pt-BR" sz="1400" dirty="0" smtClean="0"/>
          </a:p>
          <a:p>
            <a:pPr algn="just"/>
            <a:endParaRPr lang="pt-BR" sz="1400" dirty="0"/>
          </a:p>
          <a:p>
            <a:pPr algn="just"/>
            <a:r>
              <a:rPr lang="pt-BR" sz="1400" dirty="0" smtClean="0"/>
              <a:t>• </a:t>
            </a:r>
            <a:r>
              <a:rPr lang="pt-BR" sz="1400" dirty="0"/>
              <a:t>Aumento na reutilização de código: Podemos dizer de modo simplificado, que o conceito de orientação objeto fornece a possibilidade de um objeto acessar e usar como se fossem seus os métodos e a estrutura de outro objeto. </a:t>
            </a:r>
            <a:endParaRPr lang="pt-BR" sz="1400" dirty="0" smtClean="0"/>
          </a:p>
          <a:p>
            <a:pPr algn="just"/>
            <a:endParaRPr lang="pt-BR" sz="1400" dirty="0"/>
          </a:p>
          <a:p>
            <a:pPr algn="just"/>
            <a:r>
              <a:rPr lang="pt-BR" sz="1400" dirty="0" smtClean="0"/>
              <a:t>Desta </a:t>
            </a:r>
            <a:r>
              <a:rPr lang="pt-BR" sz="1400" dirty="0"/>
              <a:t>forma, quando, por exemplo, existirem </a:t>
            </a:r>
            <a:r>
              <a:rPr lang="pt-BR" b="1" dirty="0"/>
              <a:t>dois objetos bastante semelhantes</a:t>
            </a:r>
            <a:r>
              <a:rPr lang="pt-BR" sz="1400" dirty="0"/>
              <a:t>, com mínimas diferenças, </a:t>
            </a:r>
            <a:r>
              <a:rPr lang="pt-BR" sz="1600" b="1" dirty="0"/>
              <a:t>pode-se escrever os métodos apenas uma vez e usá-los para os dois objetos</a:t>
            </a:r>
            <a:r>
              <a:rPr lang="pt-BR" sz="1400" dirty="0"/>
              <a:t>. </a:t>
            </a:r>
            <a:endParaRPr lang="pt-BR" sz="1400" dirty="0" smtClean="0"/>
          </a:p>
          <a:p>
            <a:pPr algn="just"/>
            <a:endParaRPr lang="pt-BR" sz="1400" dirty="0"/>
          </a:p>
          <a:p>
            <a:pPr algn="just"/>
            <a:r>
              <a:rPr lang="pt-BR" sz="1400" dirty="0" smtClean="0"/>
              <a:t>Apenas </a:t>
            </a:r>
            <a:r>
              <a:rPr lang="pt-BR" sz="1400" dirty="0"/>
              <a:t>os métodos que realmente forem diferentes para os dois objetos é que precisam ser escritos individualmente. </a:t>
            </a:r>
            <a:endParaRPr lang="pt-BR" sz="1400" dirty="0" smtClean="0"/>
          </a:p>
          <a:p>
            <a:pPr algn="just"/>
            <a:endParaRPr lang="pt-BR" sz="1400" dirty="0"/>
          </a:p>
          <a:p>
            <a:pPr algn="just"/>
            <a:r>
              <a:rPr lang="pt-BR" sz="1400" dirty="0" smtClean="0"/>
              <a:t>Isso </a:t>
            </a:r>
            <a:r>
              <a:rPr lang="pt-BR" sz="1400" dirty="0"/>
              <a:t>é possível através do mecanismo de herança que, como eu já disse, será detalhado mais tarde. </a:t>
            </a:r>
          </a:p>
        </p:txBody>
      </p:sp>
      <p:grpSp>
        <p:nvGrpSpPr>
          <p:cNvPr id="23" name="Grupo 22"/>
          <p:cNvGrpSpPr/>
          <p:nvPr/>
        </p:nvGrpSpPr>
        <p:grpSpPr>
          <a:xfrm>
            <a:off x="251756" y="1496616"/>
            <a:ext cx="6057562" cy="548692"/>
            <a:chOff x="363225" y="4513680"/>
            <a:chExt cx="6063113" cy="548692"/>
          </a:xfrm>
        </p:grpSpPr>
        <p:sp>
          <p:nvSpPr>
            <p:cNvPr id="25" name="Retângulo de cantos arredondados 24"/>
            <p:cNvSpPr/>
            <p:nvPr/>
          </p:nvSpPr>
          <p:spPr>
            <a:xfrm>
              <a:off x="363225" y="4513680"/>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Palavras do professor</a:t>
              </a:r>
              <a:endParaRPr lang="pt-BR" dirty="0"/>
            </a:p>
          </p:txBody>
        </p:sp>
        <p:pic>
          <p:nvPicPr>
            <p:cNvPr id="39" name="Imagem 38"/>
            <p:cNvPicPr>
              <a:picLocks noChangeAspect="1"/>
            </p:cNvPicPr>
            <p:nvPr/>
          </p:nvPicPr>
          <p:blipFill rotWithShape="1">
            <a:blip r:embed="rId6"/>
            <a:srcRect t="17852" b="15482"/>
            <a:stretch/>
          </p:blipFill>
          <p:spPr>
            <a:xfrm>
              <a:off x="444154" y="4532664"/>
              <a:ext cx="608582" cy="510724"/>
            </a:xfrm>
            <a:prstGeom prst="rect">
              <a:avLst/>
            </a:prstGeom>
          </p:spPr>
        </p:pic>
      </p:grpSp>
    </p:spTree>
    <p:extLst>
      <p:ext uri="{BB962C8B-B14F-4D97-AF65-F5344CB8AC3E}">
        <p14:creationId xmlns:p14="http://schemas.microsoft.com/office/powerpoint/2010/main" val="1445325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1" name="Retângulo de cantos arredondados 20"/>
          <p:cNvSpPr/>
          <p:nvPr/>
        </p:nvSpPr>
        <p:spPr>
          <a:xfrm>
            <a:off x="384070" y="2157465"/>
            <a:ext cx="5910909" cy="2939551"/>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Gostaria de recomendar a leitura dos capítulos que falam sobre os conceitos e princípios de orientação a objetos que se encontram nos livros de Engenharia de Software e de Análise e Projeto de Sistemas. </a:t>
            </a:r>
            <a:endParaRPr lang="pt-BR" sz="1400" dirty="0" smtClean="0"/>
          </a:p>
          <a:p>
            <a:pPr algn="just"/>
            <a:endParaRPr lang="pt-BR" sz="1400" dirty="0"/>
          </a:p>
          <a:p>
            <a:pPr algn="just"/>
            <a:r>
              <a:rPr lang="pt-BR" sz="1400" dirty="0"/>
              <a:t>• SOMMERVILLE, I. Engenharia de Software. </a:t>
            </a:r>
            <a:endParaRPr lang="pt-BR" sz="1400" dirty="0" smtClean="0"/>
          </a:p>
          <a:p>
            <a:pPr algn="just"/>
            <a:r>
              <a:rPr lang="pt-BR" sz="1400" dirty="0" smtClean="0"/>
              <a:t>• </a:t>
            </a:r>
            <a:r>
              <a:rPr lang="pt-BR" sz="1400" dirty="0"/>
              <a:t>PFLEEGER, S. L. Engenharia de Software: Teoria e Prática</a:t>
            </a:r>
            <a:r>
              <a:rPr lang="pt-BR" sz="1400" dirty="0" smtClean="0"/>
              <a:t>.</a:t>
            </a:r>
          </a:p>
          <a:p>
            <a:pPr algn="just"/>
            <a:endParaRPr lang="pt-BR" sz="1400" dirty="0"/>
          </a:p>
          <a:p>
            <a:pPr algn="just"/>
            <a:r>
              <a:rPr lang="pt-BR" sz="1400" dirty="0"/>
              <a:t>Para facilitar a compreensão desses conceitos e a diferença nas duas abordagens mencionadas (estruturada e orientada a objetos), colocarei aqui um problema para ser resolvido através de uma implementação estruturada e também orientada a objetos.</a:t>
            </a:r>
          </a:p>
        </p:txBody>
      </p:sp>
      <p:sp>
        <p:nvSpPr>
          <p:cNvPr id="28" name="Cruz 27"/>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ruz 28"/>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1" name="Retângulo 30"/>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33"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grpSp>
        <p:nvGrpSpPr>
          <p:cNvPr id="34" name="Grupo 33"/>
          <p:cNvGrpSpPr/>
          <p:nvPr/>
        </p:nvGrpSpPr>
        <p:grpSpPr>
          <a:xfrm>
            <a:off x="384069" y="1604089"/>
            <a:ext cx="5910909" cy="548692"/>
            <a:chOff x="363225" y="3870509"/>
            <a:chExt cx="6063113" cy="548692"/>
          </a:xfrm>
        </p:grpSpPr>
        <p:sp>
          <p:nvSpPr>
            <p:cNvPr id="35" name="Retângulo de cantos arredondados 34"/>
            <p:cNvSpPr/>
            <p:nvPr/>
          </p:nvSpPr>
          <p:spPr>
            <a:xfrm>
              <a:off x="363225" y="38705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Indicação de livro</a:t>
              </a:r>
              <a:endParaRPr lang="pt-BR" dirty="0"/>
            </a:p>
          </p:txBody>
        </p:sp>
        <p:pic>
          <p:nvPicPr>
            <p:cNvPr id="36" name="Picture 6" descr="ícone Livros Livre de Ravenna 3D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0276" y="3919956"/>
              <a:ext cx="560452" cy="4768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upo 15"/>
          <p:cNvGrpSpPr/>
          <p:nvPr/>
        </p:nvGrpSpPr>
        <p:grpSpPr>
          <a:xfrm>
            <a:off x="303101" y="1051243"/>
            <a:ext cx="2909875" cy="380115"/>
            <a:chOff x="345069" y="7031145"/>
            <a:chExt cx="3011924" cy="560962"/>
          </a:xfrm>
        </p:grpSpPr>
        <p:sp>
          <p:nvSpPr>
            <p:cNvPr id="17" name="Retângulo de cantos arredondados 1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18" name="Retângulo de cantos arredondados 17"/>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19" name="Imagem 18"/>
            <p:cNvPicPr>
              <a:picLocks noChangeAspect="1"/>
            </p:cNvPicPr>
            <p:nvPr/>
          </p:nvPicPr>
          <p:blipFill>
            <a:blip r:embed="rId5"/>
            <a:stretch>
              <a:fillRect/>
            </a:stretch>
          </p:blipFill>
          <p:spPr>
            <a:xfrm>
              <a:off x="403795" y="7051410"/>
              <a:ext cx="512026" cy="528427"/>
            </a:xfrm>
            <a:prstGeom prst="rect">
              <a:avLst/>
            </a:prstGeom>
          </p:spPr>
        </p:pic>
      </p:grpSp>
      <p:grpSp>
        <p:nvGrpSpPr>
          <p:cNvPr id="20" name="Grupo 19"/>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23" name="Imagem 22"/>
            <p:cNvPicPr>
              <a:picLocks noChangeAspect="1"/>
            </p:cNvPicPr>
            <p:nvPr/>
          </p:nvPicPr>
          <p:blipFill>
            <a:blip r:embed="rId6"/>
            <a:stretch>
              <a:fillRect/>
            </a:stretch>
          </p:blipFill>
          <p:spPr>
            <a:xfrm>
              <a:off x="420276" y="6427862"/>
              <a:ext cx="848484" cy="513707"/>
            </a:xfrm>
            <a:prstGeom prst="rect">
              <a:avLst/>
            </a:prstGeom>
          </p:spPr>
        </p:pic>
      </p:grpSp>
    </p:spTree>
    <p:extLst>
      <p:ext uri="{BB962C8B-B14F-4D97-AF65-F5344CB8AC3E}">
        <p14:creationId xmlns:p14="http://schemas.microsoft.com/office/powerpoint/2010/main" val="4240268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Exemplo de problema: </a:t>
            </a:r>
          </a:p>
          <a:p>
            <a:pPr algn="just"/>
            <a:r>
              <a:rPr lang="pt-BR" sz="1400" dirty="0" smtClean="0"/>
              <a:t>A </a:t>
            </a:r>
            <a:r>
              <a:rPr lang="pt-BR" sz="1400" dirty="0"/>
              <a:t>imobiliária “MEU TERRENO”, é uma empresa que se especializou em vendas de terrenos em loteamentos onde os lotes são demarcados na forma retangular. </a:t>
            </a:r>
            <a:endParaRPr lang="pt-BR" sz="1400" dirty="0" smtClean="0"/>
          </a:p>
          <a:p>
            <a:pPr algn="just"/>
            <a:endParaRPr lang="pt-BR" sz="1400" dirty="0"/>
          </a:p>
          <a:p>
            <a:pPr algn="just"/>
            <a:r>
              <a:rPr lang="pt-BR" sz="1400" dirty="0" smtClean="0"/>
              <a:t>Essa </a:t>
            </a:r>
            <a:r>
              <a:rPr lang="pt-BR" sz="1400" dirty="0"/>
              <a:t>imobiliária pretende desenvolver um programa que faça o cálculo dos valores dos terrenos comercializados. </a:t>
            </a:r>
            <a:endParaRPr lang="pt-BR" sz="1400" dirty="0" smtClean="0"/>
          </a:p>
          <a:p>
            <a:pPr algn="just"/>
            <a:endParaRPr lang="pt-BR" sz="1400" dirty="0"/>
          </a:p>
          <a:p>
            <a:pPr algn="just"/>
            <a:r>
              <a:rPr lang="pt-BR" sz="1400" dirty="0" smtClean="0"/>
              <a:t>Para </a:t>
            </a:r>
            <a:r>
              <a:rPr lang="pt-BR" sz="1400" dirty="0"/>
              <a:t>isso é necessário fornecer alguns dados para o cálculo. </a:t>
            </a:r>
            <a:endParaRPr lang="pt-BR" sz="1400" dirty="0" smtClean="0"/>
          </a:p>
          <a:p>
            <a:pPr algn="just"/>
            <a:endParaRPr lang="pt-BR" sz="1400" dirty="0"/>
          </a:p>
          <a:p>
            <a:pPr algn="just"/>
            <a:r>
              <a:rPr lang="pt-BR" sz="1400" dirty="0" smtClean="0"/>
              <a:t>O </a:t>
            </a:r>
            <a:r>
              <a:rPr lang="pt-BR" sz="1400" dirty="0"/>
              <a:t>objetivo desse programa é: </a:t>
            </a:r>
            <a:endParaRPr lang="pt-BR" sz="1400" dirty="0" smtClean="0"/>
          </a:p>
          <a:p>
            <a:pPr algn="just"/>
            <a:r>
              <a:rPr lang="pt-BR" sz="1400" dirty="0" smtClean="0"/>
              <a:t>com </a:t>
            </a:r>
            <a:r>
              <a:rPr lang="pt-BR" sz="1400" dirty="0"/>
              <a:t>base na largura e profundidade de um terreno retangular, assim como o valor do metro quadrado desse loteamento, calcular e exibir a área e o valor desse terreno. </a:t>
            </a:r>
            <a:endParaRPr lang="pt-BR" sz="1400" dirty="0" smtClean="0"/>
          </a:p>
          <a:p>
            <a:pPr algn="just"/>
            <a:endParaRPr lang="pt-BR" sz="1400" dirty="0"/>
          </a:p>
          <a:p>
            <a:pPr algn="just"/>
            <a:r>
              <a:rPr lang="pt-BR" sz="1400" dirty="0" smtClean="0"/>
              <a:t>Solução</a:t>
            </a:r>
            <a:r>
              <a:rPr lang="pt-BR" sz="1400" dirty="0"/>
              <a:t>: </a:t>
            </a:r>
          </a:p>
          <a:p>
            <a:pPr algn="just"/>
            <a:r>
              <a:rPr lang="pt-BR" sz="1400" dirty="0" smtClean="0"/>
              <a:t>Basicamente</a:t>
            </a:r>
            <a:r>
              <a:rPr lang="pt-BR" sz="1400" dirty="0"/>
              <a:t>, precisamos ler do teclado os dados para efetuar os cálculos. </a:t>
            </a:r>
            <a:endParaRPr lang="pt-BR" sz="1400" dirty="0" smtClean="0"/>
          </a:p>
          <a:p>
            <a:pPr algn="just"/>
            <a:endParaRPr lang="pt-BR" sz="1400" dirty="0"/>
          </a:p>
          <a:p>
            <a:pPr algn="just"/>
            <a:r>
              <a:rPr lang="pt-BR" sz="1400" dirty="0" smtClean="0"/>
              <a:t>O </a:t>
            </a:r>
            <a:r>
              <a:rPr lang="pt-BR" sz="1400" dirty="0"/>
              <a:t>usuário irá fornecer a largura, profundidade e valor do metro quadrado da região. </a:t>
            </a:r>
            <a:endParaRPr lang="pt-BR" sz="1400" dirty="0" smtClean="0"/>
          </a:p>
          <a:p>
            <a:pPr algn="just"/>
            <a:endParaRPr lang="pt-BR" sz="1400" dirty="0"/>
          </a:p>
          <a:p>
            <a:pPr algn="just"/>
            <a:r>
              <a:rPr lang="pt-BR" sz="1400" dirty="0" smtClean="0"/>
              <a:t>Com </a:t>
            </a:r>
            <a:r>
              <a:rPr lang="pt-BR" sz="1400" dirty="0"/>
              <a:t>base nesses dados o programa calcula e exibe a área do terreno, assim como o valor do mesmo. Veremos os códigos de duas abordagens para você ter uma ideia de um programa orientado a objetos. Será visto logo em seguida a versão do programa estruturado e depois a versão do mesmo programa orientado a objetos. </a:t>
            </a:r>
            <a:endParaRPr lang="pt-BR" sz="1400" dirty="0" smtClean="0"/>
          </a:p>
          <a:p>
            <a:pPr algn="just"/>
            <a:endParaRPr lang="pt-BR" sz="1400" dirty="0"/>
          </a:p>
          <a:p>
            <a:pPr algn="just"/>
            <a:r>
              <a:rPr lang="pt-BR" sz="1400" dirty="0" smtClean="0"/>
              <a:t>Para </a:t>
            </a:r>
            <a:r>
              <a:rPr lang="pt-BR" sz="1400" dirty="0"/>
              <a:t>o usuário, quando ele for executar o programa, não terá nenhuma diferença na interface. Ele não teria como saber de que forma o programa foi codificado. </a:t>
            </a:r>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0" name="Imagem 29"/>
            <p:cNvPicPr>
              <a:picLocks noChangeAspect="1"/>
            </p:cNvPicPr>
            <p:nvPr/>
          </p:nvPicPr>
          <p:blipFill>
            <a:blip r:embed="rId5"/>
            <a:stretch>
              <a:fillRect/>
            </a:stretch>
          </p:blipFill>
          <p:spPr>
            <a:xfrm>
              <a:off x="403795" y="7051410"/>
              <a:ext cx="512026" cy="528427"/>
            </a:xfrm>
            <a:prstGeom prst="rect">
              <a:avLst/>
            </a:prstGeom>
          </p:spPr>
        </p:pic>
      </p:grpSp>
      <p:grpSp>
        <p:nvGrpSpPr>
          <p:cNvPr id="31" name="Grupo 30"/>
          <p:cNvGrpSpPr/>
          <p:nvPr/>
        </p:nvGrpSpPr>
        <p:grpSpPr>
          <a:xfrm rot="5400000">
            <a:off x="2559954" y="5321775"/>
            <a:ext cx="8028624" cy="450850"/>
            <a:chOff x="348266" y="6407663"/>
            <a:chExt cx="6063113" cy="548692"/>
          </a:xfrm>
        </p:grpSpPr>
        <p:sp>
          <p:nvSpPr>
            <p:cNvPr id="32" name="Retângulo de cantos arredondados 3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5" name="Imagem 34"/>
            <p:cNvPicPr>
              <a:picLocks noChangeAspect="1"/>
            </p:cNvPicPr>
            <p:nvPr/>
          </p:nvPicPr>
          <p:blipFill>
            <a:blip r:embed="rId6"/>
            <a:stretch>
              <a:fillRect/>
            </a:stretch>
          </p:blipFill>
          <p:spPr>
            <a:xfrm>
              <a:off x="420276" y="6427862"/>
              <a:ext cx="848484" cy="513707"/>
            </a:xfrm>
            <a:prstGeom prst="rect">
              <a:avLst/>
            </a:prstGeom>
          </p:spPr>
        </p:pic>
      </p:grpSp>
      <p:sp>
        <p:nvSpPr>
          <p:cNvPr id="38"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2057201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Versão </a:t>
            </a:r>
            <a:r>
              <a:rPr lang="pt-BR" sz="1400" dirty="0"/>
              <a:t>da solução implementada de forma estruturada</a:t>
            </a:r>
            <a:r>
              <a:rPr lang="pt-BR" sz="1400" dirty="0" smtClean="0"/>
              <a:t>:</a:t>
            </a:r>
          </a:p>
          <a:p>
            <a:pPr algn="just"/>
            <a:endParaRPr lang="pt-BR" sz="1400" dirty="0"/>
          </a:p>
          <a:p>
            <a:pPr algn="just"/>
            <a:r>
              <a:rPr lang="pt-BR" sz="1400" dirty="0" smtClean="0"/>
              <a:t> </a:t>
            </a:r>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0" name="Imagem 29"/>
            <p:cNvPicPr>
              <a:picLocks noChangeAspect="1"/>
            </p:cNvPicPr>
            <p:nvPr/>
          </p:nvPicPr>
          <p:blipFill>
            <a:blip r:embed="rId5"/>
            <a:stretch>
              <a:fillRect/>
            </a:stretch>
          </p:blipFill>
          <p:spPr>
            <a:xfrm>
              <a:off x="403795" y="7051410"/>
              <a:ext cx="512026" cy="528427"/>
            </a:xfrm>
            <a:prstGeom prst="rect">
              <a:avLst/>
            </a:prstGeom>
          </p:spPr>
        </p:pic>
      </p:grpSp>
      <p:grpSp>
        <p:nvGrpSpPr>
          <p:cNvPr id="31" name="Grupo 30"/>
          <p:cNvGrpSpPr/>
          <p:nvPr/>
        </p:nvGrpSpPr>
        <p:grpSpPr>
          <a:xfrm rot="5400000">
            <a:off x="2559954" y="5321775"/>
            <a:ext cx="8028624" cy="450850"/>
            <a:chOff x="348266" y="6407663"/>
            <a:chExt cx="6063113" cy="548692"/>
          </a:xfrm>
        </p:grpSpPr>
        <p:sp>
          <p:nvSpPr>
            <p:cNvPr id="32" name="Retângulo de cantos arredondados 3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5" name="Imagem 34"/>
            <p:cNvPicPr>
              <a:picLocks noChangeAspect="1"/>
            </p:cNvPicPr>
            <p:nvPr/>
          </p:nvPicPr>
          <p:blipFill>
            <a:blip r:embed="rId6"/>
            <a:stretch>
              <a:fillRect/>
            </a:stretch>
          </p:blipFill>
          <p:spPr>
            <a:xfrm>
              <a:off x="420276" y="6427862"/>
              <a:ext cx="848484" cy="513707"/>
            </a:xfrm>
            <a:prstGeom prst="rect">
              <a:avLst/>
            </a:prstGeom>
          </p:spPr>
        </p:pic>
      </p:grpSp>
      <p:sp>
        <p:nvSpPr>
          <p:cNvPr id="38"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2" name="Imagem 1"/>
          <p:cNvPicPr>
            <a:picLocks noChangeAspect="1"/>
          </p:cNvPicPr>
          <p:nvPr/>
        </p:nvPicPr>
        <p:blipFill>
          <a:blip r:embed="rId7"/>
          <a:stretch>
            <a:fillRect/>
          </a:stretch>
        </p:blipFill>
        <p:spPr>
          <a:xfrm>
            <a:off x="387440" y="2822836"/>
            <a:ext cx="5879483" cy="6234619"/>
          </a:xfrm>
          <a:prstGeom prst="rect">
            <a:avLst/>
          </a:prstGeom>
        </p:spPr>
      </p:pic>
    </p:spTree>
    <p:extLst>
      <p:ext uri="{BB962C8B-B14F-4D97-AF65-F5344CB8AC3E}">
        <p14:creationId xmlns:p14="http://schemas.microsoft.com/office/powerpoint/2010/main" val="1849375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Versão da solução implementada de forma orientado a objetos</a:t>
            </a:r>
            <a:r>
              <a:rPr lang="pt-BR" sz="1400" dirty="0" smtClean="0"/>
              <a:t>:</a:t>
            </a:r>
          </a:p>
          <a:p>
            <a:pPr algn="just"/>
            <a:endParaRPr lang="pt-BR" sz="1400" dirty="0"/>
          </a:p>
          <a:p>
            <a:pPr algn="just"/>
            <a:endParaRPr lang="pt-BR" sz="1400" dirty="0"/>
          </a:p>
          <a:p>
            <a:pPr algn="just"/>
            <a:r>
              <a:rPr lang="pt-BR" sz="1400" dirty="0" smtClean="0"/>
              <a:t> </a:t>
            </a:r>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0" name="Imagem 29"/>
            <p:cNvPicPr>
              <a:picLocks noChangeAspect="1"/>
            </p:cNvPicPr>
            <p:nvPr/>
          </p:nvPicPr>
          <p:blipFill>
            <a:blip r:embed="rId5"/>
            <a:stretch>
              <a:fillRect/>
            </a:stretch>
          </p:blipFill>
          <p:spPr>
            <a:xfrm>
              <a:off x="403795" y="7051410"/>
              <a:ext cx="512026" cy="528427"/>
            </a:xfrm>
            <a:prstGeom prst="rect">
              <a:avLst/>
            </a:prstGeom>
          </p:spPr>
        </p:pic>
      </p:grpSp>
      <p:grpSp>
        <p:nvGrpSpPr>
          <p:cNvPr id="31" name="Grupo 30"/>
          <p:cNvGrpSpPr/>
          <p:nvPr/>
        </p:nvGrpSpPr>
        <p:grpSpPr>
          <a:xfrm rot="5400000">
            <a:off x="2559954" y="5321775"/>
            <a:ext cx="8028624" cy="450850"/>
            <a:chOff x="348266" y="6407663"/>
            <a:chExt cx="6063113" cy="548692"/>
          </a:xfrm>
        </p:grpSpPr>
        <p:sp>
          <p:nvSpPr>
            <p:cNvPr id="32" name="Retângulo de cantos arredondados 3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5" name="Imagem 34"/>
            <p:cNvPicPr>
              <a:picLocks noChangeAspect="1"/>
            </p:cNvPicPr>
            <p:nvPr/>
          </p:nvPicPr>
          <p:blipFill>
            <a:blip r:embed="rId6"/>
            <a:stretch>
              <a:fillRect/>
            </a:stretch>
          </p:blipFill>
          <p:spPr>
            <a:xfrm>
              <a:off x="420276" y="6427862"/>
              <a:ext cx="848484" cy="513707"/>
            </a:xfrm>
            <a:prstGeom prst="rect">
              <a:avLst/>
            </a:prstGeom>
          </p:spPr>
        </p:pic>
      </p:grpSp>
      <p:sp>
        <p:nvSpPr>
          <p:cNvPr id="38"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3" name="Imagem 2"/>
          <p:cNvPicPr>
            <a:picLocks noChangeAspect="1"/>
          </p:cNvPicPr>
          <p:nvPr/>
        </p:nvPicPr>
        <p:blipFill>
          <a:blip r:embed="rId7"/>
          <a:stretch>
            <a:fillRect/>
          </a:stretch>
        </p:blipFill>
        <p:spPr>
          <a:xfrm>
            <a:off x="372994" y="2821454"/>
            <a:ext cx="5887595" cy="3211666"/>
          </a:xfrm>
          <a:prstGeom prst="rect">
            <a:avLst/>
          </a:prstGeom>
        </p:spPr>
      </p:pic>
    </p:spTree>
    <p:extLst>
      <p:ext uri="{BB962C8B-B14F-4D97-AF65-F5344CB8AC3E}">
        <p14:creationId xmlns:p14="http://schemas.microsoft.com/office/powerpoint/2010/main" val="2071054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Versão da solução implementada de forma orientado a objetos</a:t>
            </a:r>
            <a:r>
              <a:rPr lang="pt-BR" sz="1400" dirty="0" smtClean="0"/>
              <a:t>:</a:t>
            </a:r>
          </a:p>
          <a:p>
            <a:pPr algn="just"/>
            <a:endParaRPr lang="pt-BR" sz="1400" dirty="0"/>
          </a:p>
          <a:p>
            <a:pPr algn="just"/>
            <a:endParaRPr lang="pt-BR" sz="1400" dirty="0"/>
          </a:p>
          <a:p>
            <a:pPr algn="just"/>
            <a:r>
              <a:rPr lang="pt-BR" sz="1400" dirty="0" smtClean="0"/>
              <a:t> </a:t>
            </a:r>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0" name="Imagem 29"/>
            <p:cNvPicPr>
              <a:picLocks noChangeAspect="1"/>
            </p:cNvPicPr>
            <p:nvPr/>
          </p:nvPicPr>
          <p:blipFill>
            <a:blip r:embed="rId5"/>
            <a:stretch>
              <a:fillRect/>
            </a:stretch>
          </p:blipFill>
          <p:spPr>
            <a:xfrm>
              <a:off x="403795" y="7051410"/>
              <a:ext cx="512026" cy="528427"/>
            </a:xfrm>
            <a:prstGeom prst="rect">
              <a:avLst/>
            </a:prstGeom>
          </p:spPr>
        </p:pic>
      </p:grpSp>
      <p:grpSp>
        <p:nvGrpSpPr>
          <p:cNvPr id="31" name="Grupo 30"/>
          <p:cNvGrpSpPr/>
          <p:nvPr/>
        </p:nvGrpSpPr>
        <p:grpSpPr>
          <a:xfrm rot="5400000">
            <a:off x="2559954" y="5321775"/>
            <a:ext cx="8028624" cy="450850"/>
            <a:chOff x="348266" y="6407663"/>
            <a:chExt cx="6063113" cy="548692"/>
          </a:xfrm>
        </p:grpSpPr>
        <p:sp>
          <p:nvSpPr>
            <p:cNvPr id="32" name="Retângulo de cantos arredondados 3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5" name="Imagem 34"/>
            <p:cNvPicPr>
              <a:picLocks noChangeAspect="1"/>
            </p:cNvPicPr>
            <p:nvPr/>
          </p:nvPicPr>
          <p:blipFill>
            <a:blip r:embed="rId6"/>
            <a:stretch>
              <a:fillRect/>
            </a:stretch>
          </p:blipFill>
          <p:spPr>
            <a:xfrm>
              <a:off x="420276" y="6427862"/>
              <a:ext cx="848484" cy="513707"/>
            </a:xfrm>
            <a:prstGeom prst="rect">
              <a:avLst/>
            </a:prstGeom>
          </p:spPr>
        </p:pic>
      </p:grpSp>
      <p:sp>
        <p:nvSpPr>
          <p:cNvPr id="38"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2" name="Imagem 1"/>
          <p:cNvPicPr>
            <a:picLocks noChangeAspect="1"/>
          </p:cNvPicPr>
          <p:nvPr/>
        </p:nvPicPr>
        <p:blipFill>
          <a:blip r:embed="rId7"/>
          <a:stretch>
            <a:fillRect/>
          </a:stretch>
        </p:blipFill>
        <p:spPr>
          <a:xfrm>
            <a:off x="607176" y="2822062"/>
            <a:ext cx="4117968" cy="6355093"/>
          </a:xfrm>
          <a:prstGeom prst="rect">
            <a:avLst/>
          </a:prstGeom>
        </p:spPr>
      </p:pic>
    </p:spTree>
    <p:extLst>
      <p:ext uri="{BB962C8B-B14F-4D97-AF65-F5344CB8AC3E}">
        <p14:creationId xmlns:p14="http://schemas.microsoft.com/office/powerpoint/2010/main" val="2128142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Versão da solução implementada de forma orientado a objetos</a:t>
            </a:r>
            <a:r>
              <a:rPr lang="pt-BR" sz="1400" dirty="0" smtClean="0"/>
              <a:t>:</a:t>
            </a:r>
          </a:p>
          <a:p>
            <a:pPr algn="just"/>
            <a:endParaRPr lang="pt-BR" sz="1400" dirty="0"/>
          </a:p>
          <a:p>
            <a:pPr algn="just"/>
            <a:endParaRPr lang="pt-BR" sz="1400" dirty="0"/>
          </a:p>
          <a:p>
            <a:pPr algn="just"/>
            <a:r>
              <a:rPr lang="pt-BR" sz="1400" dirty="0" smtClean="0"/>
              <a:t> </a:t>
            </a:r>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0" name="Imagem 29"/>
            <p:cNvPicPr>
              <a:picLocks noChangeAspect="1"/>
            </p:cNvPicPr>
            <p:nvPr/>
          </p:nvPicPr>
          <p:blipFill>
            <a:blip r:embed="rId5"/>
            <a:stretch>
              <a:fillRect/>
            </a:stretch>
          </p:blipFill>
          <p:spPr>
            <a:xfrm>
              <a:off x="403795" y="7051410"/>
              <a:ext cx="512026" cy="528427"/>
            </a:xfrm>
            <a:prstGeom prst="rect">
              <a:avLst/>
            </a:prstGeom>
          </p:spPr>
        </p:pic>
      </p:grpSp>
      <p:grpSp>
        <p:nvGrpSpPr>
          <p:cNvPr id="31" name="Grupo 30"/>
          <p:cNvGrpSpPr/>
          <p:nvPr/>
        </p:nvGrpSpPr>
        <p:grpSpPr>
          <a:xfrm rot="5400000">
            <a:off x="2559954" y="5321775"/>
            <a:ext cx="8028624" cy="450850"/>
            <a:chOff x="348266" y="6407663"/>
            <a:chExt cx="6063113" cy="548692"/>
          </a:xfrm>
        </p:grpSpPr>
        <p:sp>
          <p:nvSpPr>
            <p:cNvPr id="32" name="Retângulo de cantos arredondados 3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5" name="Imagem 34"/>
            <p:cNvPicPr>
              <a:picLocks noChangeAspect="1"/>
            </p:cNvPicPr>
            <p:nvPr/>
          </p:nvPicPr>
          <p:blipFill>
            <a:blip r:embed="rId6"/>
            <a:stretch>
              <a:fillRect/>
            </a:stretch>
          </p:blipFill>
          <p:spPr>
            <a:xfrm>
              <a:off x="420276" y="6427862"/>
              <a:ext cx="848484" cy="513707"/>
            </a:xfrm>
            <a:prstGeom prst="rect">
              <a:avLst/>
            </a:prstGeom>
          </p:spPr>
        </p:pic>
      </p:grpSp>
      <p:sp>
        <p:nvSpPr>
          <p:cNvPr id="38"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3" name="Imagem 2"/>
          <p:cNvPicPr>
            <a:picLocks noChangeAspect="1"/>
          </p:cNvPicPr>
          <p:nvPr/>
        </p:nvPicPr>
        <p:blipFill>
          <a:blip r:embed="rId7"/>
          <a:stretch>
            <a:fillRect/>
          </a:stretch>
        </p:blipFill>
        <p:spPr>
          <a:xfrm>
            <a:off x="1268760" y="2751783"/>
            <a:ext cx="3672408" cy="6760422"/>
          </a:xfrm>
          <a:prstGeom prst="rect">
            <a:avLst/>
          </a:prstGeom>
        </p:spPr>
      </p:pic>
    </p:spTree>
    <p:extLst>
      <p:ext uri="{BB962C8B-B14F-4D97-AF65-F5344CB8AC3E}">
        <p14:creationId xmlns:p14="http://schemas.microsoft.com/office/powerpoint/2010/main" val="361511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Versão da solução implementada de forma orientado a objetos</a:t>
            </a:r>
            <a:r>
              <a:rPr lang="pt-BR" sz="1400" dirty="0" smtClean="0"/>
              <a:t>:</a:t>
            </a:r>
          </a:p>
          <a:p>
            <a:pPr algn="just"/>
            <a:endParaRPr lang="pt-BR" sz="1400" dirty="0"/>
          </a:p>
          <a:p>
            <a:pPr algn="just"/>
            <a:endParaRPr lang="pt-BR" sz="1400" dirty="0"/>
          </a:p>
          <a:p>
            <a:pPr algn="just"/>
            <a:r>
              <a:rPr lang="pt-BR" sz="1400" dirty="0" smtClean="0"/>
              <a:t> </a:t>
            </a:r>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0" name="Imagem 29"/>
            <p:cNvPicPr>
              <a:picLocks noChangeAspect="1"/>
            </p:cNvPicPr>
            <p:nvPr/>
          </p:nvPicPr>
          <p:blipFill>
            <a:blip r:embed="rId5"/>
            <a:stretch>
              <a:fillRect/>
            </a:stretch>
          </p:blipFill>
          <p:spPr>
            <a:xfrm>
              <a:off x="403795" y="7051410"/>
              <a:ext cx="512026" cy="528427"/>
            </a:xfrm>
            <a:prstGeom prst="rect">
              <a:avLst/>
            </a:prstGeom>
          </p:spPr>
        </p:pic>
      </p:grpSp>
      <p:grpSp>
        <p:nvGrpSpPr>
          <p:cNvPr id="31" name="Grupo 30"/>
          <p:cNvGrpSpPr/>
          <p:nvPr/>
        </p:nvGrpSpPr>
        <p:grpSpPr>
          <a:xfrm rot="5400000">
            <a:off x="2559954" y="5321775"/>
            <a:ext cx="8028624" cy="450850"/>
            <a:chOff x="348266" y="6407663"/>
            <a:chExt cx="6063113" cy="548692"/>
          </a:xfrm>
        </p:grpSpPr>
        <p:sp>
          <p:nvSpPr>
            <p:cNvPr id="32" name="Retângulo de cantos arredondados 3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5" name="Imagem 34"/>
            <p:cNvPicPr>
              <a:picLocks noChangeAspect="1"/>
            </p:cNvPicPr>
            <p:nvPr/>
          </p:nvPicPr>
          <p:blipFill>
            <a:blip r:embed="rId6"/>
            <a:stretch>
              <a:fillRect/>
            </a:stretch>
          </p:blipFill>
          <p:spPr>
            <a:xfrm>
              <a:off x="420276" y="6427862"/>
              <a:ext cx="848484" cy="513707"/>
            </a:xfrm>
            <a:prstGeom prst="rect">
              <a:avLst/>
            </a:prstGeom>
          </p:spPr>
        </p:pic>
      </p:grpSp>
      <p:sp>
        <p:nvSpPr>
          <p:cNvPr id="38"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2" name="Imagem 1"/>
          <p:cNvPicPr>
            <a:picLocks noChangeAspect="1"/>
          </p:cNvPicPr>
          <p:nvPr/>
        </p:nvPicPr>
        <p:blipFill>
          <a:blip r:embed="rId7"/>
          <a:stretch>
            <a:fillRect/>
          </a:stretch>
        </p:blipFill>
        <p:spPr>
          <a:xfrm>
            <a:off x="1268760" y="2751783"/>
            <a:ext cx="3600400" cy="6804227"/>
          </a:xfrm>
          <a:prstGeom prst="rect">
            <a:avLst/>
          </a:prstGeom>
        </p:spPr>
      </p:pic>
    </p:spTree>
    <p:extLst>
      <p:ext uri="{BB962C8B-B14F-4D97-AF65-F5344CB8AC3E}">
        <p14:creationId xmlns:p14="http://schemas.microsoft.com/office/powerpoint/2010/main" val="2400695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Versão da solução implementada de forma orientado a objetos</a:t>
            </a:r>
            <a:r>
              <a:rPr lang="pt-BR" sz="1400" dirty="0" smtClean="0"/>
              <a:t>:</a:t>
            </a:r>
          </a:p>
          <a:p>
            <a:pPr algn="just"/>
            <a:endParaRPr lang="pt-BR" sz="1400" dirty="0"/>
          </a:p>
          <a:p>
            <a:pPr algn="just"/>
            <a:endParaRPr lang="pt-BR" sz="1400" dirty="0"/>
          </a:p>
          <a:p>
            <a:pPr algn="just"/>
            <a:r>
              <a:rPr lang="pt-BR" sz="1400" dirty="0" smtClean="0"/>
              <a:t> </a:t>
            </a:r>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0" name="Imagem 29"/>
            <p:cNvPicPr>
              <a:picLocks noChangeAspect="1"/>
            </p:cNvPicPr>
            <p:nvPr/>
          </p:nvPicPr>
          <p:blipFill>
            <a:blip r:embed="rId5"/>
            <a:stretch>
              <a:fillRect/>
            </a:stretch>
          </p:blipFill>
          <p:spPr>
            <a:xfrm>
              <a:off x="403795" y="7051410"/>
              <a:ext cx="512026" cy="528427"/>
            </a:xfrm>
            <a:prstGeom prst="rect">
              <a:avLst/>
            </a:prstGeom>
          </p:spPr>
        </p:pic>
      </p:grpSp>
      <p:grpSp>
        <p:nvGrpSpPr>
          <p:cNvPr id="31" name="Grupo 30"/>
          <p:cNvGrpSpPr/>
          <p:nvPr/>
        </p:nvGrpSpPr>
        <p:grpSpPr>
          <a:xfrm rot="5400000">
            <a:off x="2559954" y="5321775"/>
            <a:ext cx="8028624" cy="450850"/>
            <a:chOff x="348266" y="6407663"/>
            <a:chExt cx="6063113" cy="548692"/>
          </a:xfrm>
        </p:grpSpPr>
        <p:sp>
          <p:nvSpPr>
            <p:cNvPr id="32" name="Retângulo de cantos arredondados 3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5" name="Imagem 34"/>
            <p:cNvPicPr>
              <a:picLocks noChangeAspect="1"/>
            </p:cNvPicPr>
            <p:nvPr/>
          </p:nvPicPr>
          <p:blipFill>
            <a:blip r:embed="rId6"/>
            <a:stretch>
              <a:fillRect/>
            </a:stretch>
          </p:blipFill>
          <p:spPr>
            <a:xfrm>
              <a:off x="420276" y="6427862"/>
              <a:ext cx="848484" cy="513707"/>
            </a:xfrm>
            <a:prstGeom prst="rect">
              <a:avLst/>
            </a:prstGeom>
          </p:spPr>
        </p:pic>
      </p:grpSp>
      <p:sp>
        <p:nvSpPr>
          <p:cNvPr id="38"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3" name="Imagem 2"/>
          <p:cNvPicPr>
            <a:picLocks noChangeAspect="1"/>
          </p:cNvPicPr>
          <p:nvPr/>
        </p:nvPicPr>
        <p:blipFill>
          <a:blip r:embed="rId7"/>
          <a:stretch>
            <a:fillRect/>
          </a:stretch>
        </p:blipFill>
        <p:spPr>
          <a:xfrm>
            <a:off x="1189847" y="2704242"/>
            <a:ext cx="3792104" cy="6857270"/>
          </a:xfrm>
          <a:prstGeom prst="rect">
            <a:avLst/>
          </a:prstGeom>
        </p:spPr>
      </p:pic>
    </p:spTree>
    <p:extLst>
      <p:ext uri="{BB962C8B-B14F-4D97-AF65-F5344CB8AC3E}">
        <p14:creationId xmlns:p14="http://schemas.microsoft.com/office/powerpoint/2010/main" val="1764564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Versão da solução implementada de forma orientado a objetos</a:t>
            </a:r>
            <a:r>
              <a:rPr lang="pt-BR" sz="1400" dirty="0" smtClean="0"/>
              <a:t>:</a:t>
            </a:r>
          </a:p>
          <a:p>
            <a:pPr algn="just"/>
            <a:endParaRPr lang="pt-BR" sz="1400" dirty="0"/>
          </a:p>
          <a:p>
            <a:pPr algn="just"/>
            <a:endParaRPr lang="pt-BR" sz="1400" dirty="0"/>
          </a:p>
          <a:p>
            <a:pPr algn="just"/>
            <a:r>
              <a:rPr lang="pt-BR" sz="1400" dirty="0" smtClean="0"/>
              <a:t> </a:t>
            </a:r>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0" name="Imagem 29"/>
            <p:cNvPicPr>
              <a:picLocks noChangeAspect="1"/>
            </p:cNvPicPr>
            <p:nvPr/>
          </p:nvPicPr>
          <p:blipFill>
            <a:blip r:embed="rId5"/>
            <a:stretch>
              <a:fillRect/>
            </a:stretch>
          </p:blipFill>
          <p:spPr>
            <a:xfrm>
              <a:off x="403795" y="7051410"/>
              <a:ext cx="512026" cy="528427"/>
            </a:xfrm>
            <a:prstGeom prst="rect">
              <a:avLst/>
            </a:prstGeom>
          </p:spPr>
        </p:pic>
      </p:grpSp>
      <p:grpSp>
        <p:nvGrpSpPr>
          <p:cNvPr id="31" name="Grupo 30"/>
          <p:cNvGrpSpPr/>
          <p:nvPr/>
        </p:nvGrpSpPr>
        <p:grpSpPr>
          <a:xfrm rot="5400000">
            <a:off x="2559954" y="5321775"/>
            <a:ext cx="8028624" cy="450850"/>
            <a:chOff x="348266" y="6407663"/>
            <a:chExt cx="6063113" cy="548692"/>
          </a:xfrm>
        </p:grpSpPr>
        <p:sp>
          <p:nvSpPr>
            <p:cNvPr id="32" name="Retângulo de cantos arredondados 3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5" name="Imagem 34"/>
            <p:cNvPicPr>
              <a:picLocks noChangeAspect="1"/>
            </p:cNvPicPr>
            <p:nvPr/>
          </p:nvPicPr>
          <p:blipFill>
            <a:blip r:embed="rId6"/>
            <a:stretch>
              <a:fillRect/>
            </a:stretch>
          </p:blipFill>
          <p:spPr>
            <a:xfrm>
              <a:off x="420276" y="6427862"/>
              <a:ext cx="848484" cy="513707"/>
            </a:xfrm>
            <a:prstGeom prst="rect">
              <a:avLst/>
            </a:prstGeom>
          </p:spPr>
        </p:pic>
      </p:grpSp>
      <p:sp>
        <p:nvSpPr>
          <p:cNvPr id="38"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2" name="Imagem 1"/>
          <p:cNvPicPr>
            <a:picLocks noChangeAspect="1"/>
          </p:cNvPicPr>
          <p:nvPr/>
        </p:nvPicPr>
        <p:blipFill>
          <a:blip r:embed="rId7"/>
          <a:stretch>
            <a:fillRect/>
          </a:stretch>
        </p:blipFill>
        <p:spPr>
          <a:xfrm>
            <a:off x="872747" y="3008784"/>
            <a:ext cx="4729263" cy="5283473"/>
          </a:xfrm>
          <a:prstGeom prst="rect">
            <a:avLst/>
          </a:prstGeom>
        </p:spPr>
      </p:pic>
    </p:spTree>
    <p:extLst>
      <p:ext uri="{BB962C8B-B14F-4D97-AF65-F5344CB8AC3E}">
        <p14:creationId xmlns:p14="http://schemas.microsoft.com/office/powerpoint/2010/main" val="138488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p:cNvSpPr txBox="1">
            <a:spLocks/>
          </p:cNvSpPr>
          <p:nvPr/>
        </p:nvSpPr>
        <p:spPr>
          <a:xfrm>
            <a:off x="428604" y="1023910"/>
            <a:ext cx="6286544" cy="8358246"/>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r>
              <a:rPr lang="pt-BR" sz="2800" dirty="0" smtClean="0">
                <a:latin typeface="+mj-lt"/>
                <a:ea typeface="+mj-ea"/>
                <a:cs typeface="+mj-cs"/>
              </a:rPr>
              <a:t>                                                                 </a:t>
            </a: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r>
              <a:rPr lang="pt-BR" sz="2800" dirty="0" smtClean="0">
                <a:latin typeface="+mj-lt"/>
                <a:ea typeface="+mj-ea"/>
                <a:cs typeface="+mj-cs"/>
              </a:rPr>
              <a:t>Autor</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pt-BR" sz="28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2400" b="1" i="0" u="none" strike="noStrike" kern="1200" cap="none" spc="0" normalizeH="0" baseline="0" noProof="0" dirty="0" smtClean="0">
                <a:ln>
                  <a:noFill/>
                </a:ln>
                <a:solidFill>
                  <a:schemeClr val="tx1"/>
                </a:solidFill>
                <a:effectLst/>
                <a:uLnTx/>
                <a:uFillTx/>
                <a:latin typeface="+mj-lt"/>
                <a:ea typeface="+mj-ea"/>
                <a:cs typeface="+mj-cs"/>
              </a:rPr>
              <a:t>Cleilson </a:t>
            </a:r>
            <a:r>
              <a:rPr kumimoji="0" lang="pt-BR" sz="2400" b="1" i="0" u="none" strike="noStrike" kern="1200" cap="none" spc="0" normalizeH="0" noProof="0" dirty="0" smtClean="0">
                <a:ln>
                  <a:noFill/>
                </a:ln>
                <a:solidFill>
                  <a:schemeClr val="tx1"/>
                </a:solidFill>
                <a:effectLst/>
                <a:uLnTx/>
                <a:uFillTx/>
                <a:latin typeface="+mj-lt"/>
                <a:ea typeface="+mj-ea"/>
                <a:cs typeface="+mj-cs"/>
              </a:rPr>
              <a:t>Henrique de Araujo</a:t>
            </a:r>
            <a:endParaRPr kumimoji="0" lang="pt-BR" sz="2400" b="1" i="0" u="none" strike="noStrike" kern="1200" cap="none" spc="0" normalizeH="0" baseline="0" noProof="0" dirty="0">
              <a:ln>
                <a:noFill/>
              </a:ln>
              <a:solidFill>
                <a:schemeClr val="tx1"/>
              </a:solidFill>
              <a:effectLst/>
              <a:uLnTx/>
              <a:uFillTx/>
              <a:latin typeface="+mj-lt"/>
              <a:ea typeface="+mj-ea"/>
              <a:cs typeface="+mj-cs"/>
            </a:endParaRPr>
          </a:p>
        </p:txBody>
      </p:sp>
      <p:pic>
        <p:nvPicPr>
          <p:cNvPr id="14" name="Imagem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989" y="7041232"/>
            <a:ext cx="2007971" cy="20079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Conector reto 16"/>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10" name="Cruz 9"/>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ruz 10"/>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3" name="Retângulo 12"/>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pic>
        <p:nvPicPr>
          <p:cNvPr id="2" name="Imagem 1"/>
          <p:cNvPicPr>
            <a:picLocks noChangeAspect="1"/>
          </p:cNvPicPr>
          <p:nvPr/>
        </p:nvPicPr>
        <p:blipFill>
          <a:blip r:embed="rId5"/>
          <a:stretch>
            <a:fillRect/>
          </a:stretch>
        </p:blipFill>
        <p:spPr>
          <a:xfrm>
            <a:off x="4903564" y="5673080"/>
            <a:ext cx="696756" cy="678237"/>
          </a:xfrm>
          <a:prstGeom prst="rect">
            <a:avLst/>
          </a:prstGeom>
        </p:spPr>
      </p:pic>
      <p:sp>
        <p:nvSpPr>
          <p:cNvPr id="1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3222530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Observe, na solução estruturada, o programa basicamente é dividido em três etapas: </a:t>
            </a:r>
            <a:endParaRPr lang="pt-BR" sz="1400" dirty="0" smtClean="0"/>
          </a:p>
          <a:p>
            <a:pPr algn="just"/>
            <a:endParaRPr lang="pt-BR" sz="1400" dirty="0"/>
          </a:p>
          <a:p>
            <a:pPr algn="just"/>
            <a:r>
              <a:rPr lang="pt-BR" sz="1400" dirty="0" smtClean="0"/>
              <a:t>Entrada </a:t>
            </a:r>
            <a:r>
              <a:rPr lang="pt-BR" sz="1400" dirty="0"/>
              <a:t>de dados (linhas de 10 a 15); </a:t>
            </a:r>
            <a:endParaRPr lang="pt-BR" sz="1400" dirty="0" smtClean="0"/>
          </a:p>
          <a:p>
            <a:pPr algn="just"/>
            <a:r>
              <a:rPr lang="pt-BR" sz="1400" dirty="0" smtClean="0"/>
              <a:t>processamento </a:t>
            </a:r>
            <a:r>
              <a:rPr lang="pt-BR" sz="1400" dirty="0"/>
              <a:t>(linha 16); e </a:t>
            </a:r>
            <a:endParaRPr lang="pt-BR" sz="1400" dirty="0" smtClean="0"/>
          </a:p>
          <a:p>
            <a:pPr algn="just"/>
            <a:r>
              <a:rPr lang="pt-BR" sz="1400" dirty="0" smtClean="0"/>
              <a:t>saída </a:t>
            </a:r>
            <a:r>
              <a:rPr lang="pt-BR" sz="1400" dirty="0"/>
              <a:t>de dados (respostas, linhas de 17 a 22). </a:t>
            </a:r>
            <a:endParaRPr lang="pt-BR" sz="1400" dirty="0" smtClean="0"/>
          </a:p>
          <a:p>
            <a:pPr algn="just"/>
            <a:endParaRPr lang="pt-BR" sz="1400" dirty="0"/>
          </a:p>
          <a:p>
            <a:pPr algn="just"/>
            <a:r>
              <a:rPr lang="pt-BR" sz="1400" dirty="0"/>
              <a:t>Como pode ser visto a solução orientada a objeto, parece muito mais complexa do que a versão estruturada. </a:t>
            </a:r>
            <a:endParaRPr lang="pt-BR" sz="1400" dirty="0" smtClean="0"/>
          </a:p>
          <a:p>
            <a:pPr algn="just"/>
            <a:endParaRPr lang="pt-BR" sz="1400" dirty="0"/>
          </a:p>
          <a:p>
            <a:pPr algn="just"/>
            <a:r>
              <a:rPr lang="pt-BR" sz="1400" dirty="0" smtClean="0"/>
              <a:t>Isso </a:t>
            </a:r>
            <a:r>
              <a:rPr lang="pt-BR" sz="1400" dirty="0"/>
              <a:t>ocorre porque a solução orientada a objetos é bem mais completa e permite ser reutilizada, em partes, em outros programas</a:t>
            </a:r>
            <a:r>
              <a:rPr lang="pt-BR" sz="1400" dirty="0" smtClean="0"/>
              <a:t>.</a:t>
            </a:r>
          </a:p>
          <a:p>
            <a:pPr algn="just"/>
            <a:endParaRPr lang="pt-BR" sz="1400" dirty="0"/>
          </a:p>
          <a:p>
            <a:pPr algn="just"/>
            <a:r>
              <a:rPr lang="pt-BR" sz="1400" dirty="0" smtClean="0"/>
              <a:t>Aparentemente </a:t>
            </a:r>
            <a:r>
              <a:rPr lang="pt-BR" sz="1400" dirty="0"/>
              <a:t>o trabalho é maior, porém depois que se passa a reutilizar parte desse código, veremos que essa solução (OO) é mais interessante. </a:t>
            </a:r>
            <a:endParaRPr lang="pt-BR" sz="1400" dirty="0" smtClean="0"/>
          </a:p>
          <a:p>
            <a:pPr algn="just"/>
            <a:endParaRPr lang="pt-BR" sz="1400" dirty="0"/>
          </a:p>
          <a:p>
            <a:pPr algn="just"/>
            <a:r>
              <a:rPr lang="pt-BR" sz="1400" dirty="0"/>
              <a:t>É fato também que, para problemas simples como esse, a abordagem orientada a objetos não apresenta uma grande vantagem em relação à estruturada. </a:t>
            </a:r>
            <a:endParaRPr lang="pt-BR" sz="1400" dirty="0" smtClean="0"/>
          </a:p>
          <a:p>
            <a:pPr algn="just"/>
            <a:endParaRPr lang="pt-BR" sz="1400" dirty="0"/>
          </a:p>
          <a:p>
            <a:pPr algn="just"/>
            <a:r>
              <a:rPr lang="pt-BR" sz="1400" dirty="0" smtClean="0"/>
              <a:t>O </a:t>
            </a:r>
            <a:r>
              <a:rPr lang="pt-BR" sz="1400" dirty="0"/>
              <a:t>que fica realmente claro é que temos outra maneira de resolver o mesmo problema. </a:t>
            </a:r>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3403569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Veremos agora um pouco da história das linguagens de programação orientada a objetos. </a:t>
            </a:r>
            <a:endParaRPr lang="pt-BR" sz="1400" dirty="0" smtClean="0"/>
          </a:p>
          <a:p>
            <a:pPr algn="just"/>
            <a:endParaRPr lang="pt-BR" sz="1400" dirty="0"/>
          </a:p>
          <a:p>
            <a:pPr algn="just"/>
            <a:r>
              <a:rPr lang="pt-BR" sz="1400" dirty="0" smtClean="0"/>
              <a:t>A </a:t>
            </a:r>
            <a:r>
              <a:rPr lang="pt-BR" sz="1400" dirty="0"/>
              <a:t>primeira linguagem a incorporar facilidades para definir classes de objetos genéricos na forma de uma hierarquia de classes e subclasses foi à linguagem SIMULA, que foi idealizada em 1966, na Noruega, como uma extensão da linguagem ALGOL 60. </a:t>
            </a:r>
            <a:endParaRPr lang="pt-BR" sz="1400" dirty="0" smtClean="0"/>
          </a:p>
          <a:p>
            <a:pPr algn="just"/>
            <a:endParaRPr lang="pt-BR" sz="1400" dirty="0"/>
          </a:p>
          <a:p>
            <a:pPr algn="just"/>
            <a:r>
              <a:rPr lang="pt-BR" sz="1400" dirty="0" smtClean="0"/>
              <a:t>Então</a:t>
            </a:r>
            <a:r>
              <a:rPr lang="pt-BR" sz="1400" dirty="0"/>
              <a:t>, uma classe em SIMULA é um módulo englobando a definição da estrutura e do comportamento </a:t>
            </a:r>
            <a:r>
              <a:rPr lang="pt-BR" sz="1400" dirty="0" smtClean="0"/>
              <a:t>comuns </a:t>
            </a:r>
            <a:r>
              <a:rPr lang="pt-BR" sz="1400" dirty="0"/>
              <a:t>a todas as suas instâncias (objetos), veremos mais detalhes sobre esses termos adiante. </a:t>
            </a:r>
            <a:endParaRPr lang="pt-BR" sz="1400" dirty="0" smtClean="0"/>
          </a:p>
          <a:p>
            <a:pPr algn="just"/>
            <a:endParaRPr lang="pt-BR" sz="1400" dirty="0"/>
          </a:p>
          <a:p>
            <a:pPr algn="just"/>
            <a:r>
              <a:rPr lang="pt-BR" sz="1400" dirty="0" smtClean="0"/>
              <a:t>Como </a:t>
            </a:r>
            <a:r>
              <a:rPr lang="pt-BR" sz="1400" dirty="0"/>
              <a:t>o nome indica, é uma linguagem adequada à programação de simulações de sistemas que podem ser modelados pela interação de um grande número de objetos distintos</a:t>
            </a:r>
            <a:r>
              <a:rPr lang="pt-BR" sz="1400" dirty="0" smtClean="0"/>
              <a:t>.</a:t>
            </a:r>
          </a:p>
          <a:p>
            <a:pPr algn="just"/>
            <a:endParaRPr lang="pt-BR" sz="1400" dirty="0"/>
          </a:p>
          <a:p>
            <a:pPr algn="just"/>
            <a:r>
              <a:rPr lang="pt-BR" sz="1400" dirty="0"/>
              <a:t>As ideias de SIMULA serviram de base para as propostas de utilização de tipos abstratos de dados, e também para o desenvolvimento da linguagem de programação Smalltalk. </a:t>
            </a:r>
            <a:endParaRPr lang="pt-BR" sz="1400" dirty="0" smtClean="0"/>
          </a:p>
          <a:p>
            <a:pPr algn="just"/>
            <a:endParaRPr lang="pt-BR" sz="1400" dirty="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LINGUAGENS TÍPICAS ORIENTADAS A OBJETOS </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3057003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Assim como o mouse e as interfaces gráficas (GUI), Smalltalk foi desenvolvida no Centro de Pesquisas da Xerox durante a década de 70, e Alan Kay foi um de seus idealizadores. </a:t>
            </a:r>
            <a:endParaRPr lang="pt-BR" sz="1400" dirty="0" smtClean="0"/>
          </a:p>
          <a:p>
            <a:pPr algn="just"/>
            <a:endParaRPr lang="pt-BR" sz="1400" dirty="0"/>
          </a:p>
          <a:p>
            <a:pPr algn="just"/>
            <a:r>
              <a:rPr lang="pt-BR" sz="1400" dirty="0" smtClean="0"/>
              <a:t>Além </a:t>
            </a:r>
            <a:r>
              <a:rPr lang="pt-BR" sz="1400" dirty="0"/>
              <a:t>da Xerox, que criou a ParcPlace Systems especialmente para comercializar Smalltalk-80 e seus sucedâneos (objectWorks), a Digitalk lançou em 1986 uma versão de Smalltalk para ambiente DOS, e mais recentemente a versão para Windows, o que contribuiu para uma maior difusão da linguagem [Digitalk]. </a:t>
            </a:r>
            <a:endParaRPr lang="pt-BR" sz="1400" dirty="0" smtClean="0"/>
          </a:p>
          <a:p>
            <a:pPr algn="just"/>
            <a:endParaRPr lang="pt-BR" sz="1400" dirty="0"/>
          </a:p>
          <a:p>
            <a:pPr algn="just"/>
            <a:r>
              <a:rPr lang="pt-BR" sz="1400" dirty="0" smtClean="0"/>
              <a:t>Caro(a</a:t>
            </a:r>
            <a:r>
              <a:rPr lang="pt-BR" sz="1400" dirty="0"/>
              <a:t>) aluno(a), de fato a linguagem Smalltalk se tornou um referencial de linguagem orientada a objeto. </a:t>
            </a:r>
            <a:endParaRPr lang="pt-BR" sz="1400" dirty="0" smtClean="0"/>
          </a:p>
          <a:p>
            <a:pPr algn="just"/>
            <a:endParaRPr lang="pt-BR" sz="1400" dirty="0"/>
          </a:p>
          <a:p>
            <a:pPr algn="just"/>
            <a:r>
              <a:rPr lang="pt-BR" sz="1400" dirty="0" smtClean="0"/>
              <a:t>Nessa </a:t>
            </a:r>
            <a:r>
              <a:rPr lang="pt-BR" sz="1400" dirty="0"/>
              <a:t>linguagem tudo é objeto, não existem tipos primitivos. </a:t>
            </a:r>
            <a:endParaRPr lang="pt-BR" sz="1400" dirty="0" smtClean="0"/>
          </a:p>
          <a:p>
            <a:pPr algn="just"/>
            <a:endParaRPr lang="pt-BR" sz="1400" dirty="0"/>
          </a:p>
          <a:p>
            <a:pPr algn="just"/>
            <a:r>
              <a:rPr lang="pt-BR" sz="1400" dirty="0" smtClean="0"/>
              <a:t>Ela </a:t>
            </a:r>
            <a:r>
              <a:rPr lang="pt-BR" sz="1400" dirty="0"/>
              <a:t>é considerada como uma linguagem orientada a objetos pura. </a:t>
            </a:r>
            <a:endParaRPr lang="pt-BR" sz="1400" dirty="0" smtClean="0"/>
          </a:p>
          <a:p>
            <a:pPr algn="just"/>
            <a:endParaRPr lang="pt-BR" sz="1400" dirty="0"/>
          </a:p>
          <a:p>
            <a:pPr algn="just"/>
            <a:r>
              <a:rPr lang="pt-BR" sz="1400" dirty="0" smtClean="0"/>
              <a:t>Nos </a:t>
            </a:r>
            <a:r>
              <a:rPr lang="pt-BR" sz="1400" dirty="0"/>
              <a:t>anos 90 com o desenvolvimento dos PCs e suas interfaces gráficas, a linguagem Smalltalk teve uma boa aceitação no mercado e </a:t>
            </a:r>
            <a:r>
              <a:rPr lang="pt-BR" sz="1400" dirty="0" smtClean="0"/>
              <a:t>acadêmico.</a:t>
            </a:r>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LINGUAGENS TÍPICAS ORIENTADAS A OBJETOS </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3965796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Você sabia que existia também uma confusão muito comum entre linguagens orientadas a objetos, linguagens orientadas a eventos e linguagens com interface gráfica? </a:t>
            </a:r>
            <a:endParaRPr lang="pt-BR" sz="1400" dirty="0" smtClean="0"/>
          </a:p>
          <a:p>
            <a:pPr algn="just"/>
            <a:endParaRPr lang="pt-BR" sz="1400" dirty="0"/>
          </a:p>
          <a:p>
            <a:pPr algn="just"/>
            <a:r>
              <a:rPr lang="pt-BR" sz="1400" dirty="0" smtClean="0"/>
              <a:t>Pois </a:t>
            </a:r>
            <a:r>
              <a:rPr lang="pt-BR" sz="1400" dirty="0"/>
              <a:t>é, essa confusão inicial se deu ao fato que </a:t>
            </a:r>
            <a:r>
              <a:rPr lang="pt-BR" sz="1400" dirty="0" smtClean="0"/>
              <a:t>na </a:t>
            </a:r>
            <a:r>
              <a:rPr lang="pt-BR" sz="1400" dirty="0"/>
              <a:t>época da popularização das linguagens orientadas a objetos, também foi à época do surgimento dos sistemas operacionais de interface gráfica e orientados a eventos. </a:t>
            </a:r>
            <a:endParaRPr lang="pt-BR" sz="1400" dirty="0" smtClean="0"/>
          </a:p>
          <a:p>
            <a:pPr algn="just"/>
            <a:endParaRPr lang="pt-BR" sz="1400" dirty="0"/>
          </a:p>
          <a:p>
            <a:pPr algn="just"/>
            <a:r>
              <a:rPr lang="pt-BR" sz="1400" dirty="0" smtClean="0"/>
              <a:t>Fora </a:t>
            </a:r>
            <a:r>
              <a:rPr lang="pt-BR" sz="1400" dirty="0"/>
              <a:t>isso, não tem nenhuma relação necessária das linguagens orientadas a objetos possuírem interface gráfica. </a:t>
            </a:r>
            <a:endParaRPr lang="pt-BR" sz="1400" dirty="0" smtClean="0"/>
          </a:p>
          <a:p>
            <a:pPr algn="just"/>
            <a:endParaRPr lang="pt-BR" sz="1400" dirty="0"/>
          </a:p>
          <a:p>
            <a:pPr algn="just"/>
            <a:r>
              <a:rPr lang="pt-BR" sz="1400" dirty="0" smtClean="0"/>
              <a:t>Para </a:t>
            </a:r>
            <a:r>
              <a:rPr lang="pt-BR" sz="1400" dirty="0"/>
              <a:t>aumentar essa confusão, Smalltalk, que era bastante representativa, usava interface gráfica. </a:t>
            </a:r>
            <a:endParaRPr lang="pt-BR" sz="1400" dirty="0" smtClean="0"/>
          </a:p>
          <a:p>
            <a:pPr algn="just"/>
            <a:endParaRPr lang="pt-BR" sz="1400" dirty="0"/>
          </a:p>
          <a:p>
            <a:pPr algn="just"/>
            <a:r>
              <a:rPr lang="pt-BR" sz="1400" dirty="0" smtClean="0"/>
              <a:t>Além </a:t>
            </a:r>
            <a:r>
              <a:rPr lang="pt-BR" sz="1400" dirty="0"/>
              <a:t>de Smalltalk, outras linguagens orientadas a objetos têm sido desenvolvidas. </a:t>
            </a:r>
            <a:endParaRPr lang="pt-BR" sz="1400" dirty="0" smtClean="0"/>
          </a:p>
          <a:p>
            <a:pPr algn="just"/>
            <a:endParaRPr lang="pt-BR" sz="1400" dirty="0"/>
          </a:p>
          <a:p>
            <a:pPr algn="just"/>
            <a:r>
              <a:rPr lang="pt-BR" sz="1400" dirty="0" smtClean="0"/>
              <a:t>Notadamente </a:t>
            </a:r>
            <a:r>
              <a:rPr lang="pt-BR" sz="1400" dirty="0"/>
              <a:t>C++, uma extensão de C, Objetive-C, outra extensão de C, menos popular que a anterior, Pascal orientado a objetos, Eiffel e mais recentemente, JAVA e C#. </a:t>
            </a:r>
            <a:endParaRPr lang="pt-BR" sz="1400" dirty="0" smtClean="0"/>
          </a:p>
          <a:p>
            <a:pPr algn="just"/>
            <a:endParaRPr lang="pt-BR" sz="1400" dirty="0"/>
          </a:p>
          <a:p>
            <a:pPr algn="just"/>
            <a:r>
              <a:rPr lang="pt-BR" sz="1400" dirty="0" smtClean="0"/>
              <a:t>Essas </a:t>
            </a:r>
            <a:r>
              <a:rPr lang="pt-BR" sz="1400" dirty="0"/>
              <a:t>linguagens orientadas a objetos, assim como outras linguagens orientadas para objetos, têm sido usadas em aplicações variadas onde a ênfase está na simulação de modelos de sistemas, como automação de escritórios, animação gráfica, informática educativa, instrumentos virtuais, editores de texto e bancos de dados em geral, entre outras</a:t>
            </a:r>
            <a:r>
              <a:rPr lang="pt-BR" sz="1400" dirty="0" smtClean="0"/>
              <a:t>.</a:t>
            </a:r>
          </a:p>
          <a:p>
            <a:pPr algn="just"/>
            <a:endParaRPr lang="pt-BR" sz="1400" dirty="0"/>
          </a:p>
          <a:p>
            <a:pPr algn="just"/>
            <a:r>
              <a:rPr lang="pt-BR" sz="1400" dirty="0" smtClean="0"/>
              <a:t>Praticamente</a:t>
            </a:r>
            <a:r>
              <a:rPr lang="pt-BR" sz="1400" dirty="0"/>
              <a:t>, qualquer tipo de software hoje é desenvolvido usando linguagem orientada a objetos.</a:t>
            </a:r>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LINGUAGENS TÍPICAS ORIENTADAS A OBJETOS </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433120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A linguagem JAVA e um pouco de história: </a:t>
            </a:r>
          </a:p>
          <a:p>
            <a:pPr algn="just"/>
            <a:r>
              <a:rPr lang="pt-BR" sz="1400" dirty="0" smtClean="0"/>
              <a:t>James </a:t>
            </a:r>
            <a:r>
              <a:rPr lang="pt-BR" sz="1400" dirty="0"/>
              <a:t>Gosling, Mike Sheridan, e Patrick Naughton iniciou o projeto da linguagem Java em junho de 1991, na Sun Microsystems. </a:t>
            </a:r>
            <a:endParaRPr lang="pt-BR" sz="1400" dirty="0" smtClean="0"/>
          </a:p>
          <a:p>
            <a:pPr algn="just"/>
            <a:endParaRPr lang="pt-BR" sz="1400" dirty="0"/>
          </a:p>
          <a:p>
            <a:pPr algn="just"/>
            <a:r>
              <a:rPr lang="pt-BR" sz="1400" dirty="0" smtClean="0"/>
              <a:t>Java </a:t>
            </a:r>
            <a:r>
              <a:rPr lang="pt-BR" sz="1400" dirty="0"/>
              <a:t>foi originalmente concebido para a televisão interativa, mas era muito avançada para a indústria de televisão a cabo digital no momento</a:t>
            </a:r>
            <a:r>
              <a:rPr lang="pt-BR" sz="1400" dirty="0" smtClean="0"/>
              <a:t>.</a:t>
            </a:r>
          </a:p>
          <a:p>
            <a:pPr algn="just"/>
            <a:endParaRPr lang="pt-BR" sz="1400" dirty="0" smtClean="0"/>
          </a:p>
          <a:p>
            <a:pPr algn="just"/>
            <a:r>
              <a:rPr lang="pt-BR" sz="1400" dirty="0" smtClean="0"/>
              <a:t>A </a:t>
            </a:r>
            <a:r>
              <a:rPr lang="pt-BR" sz="1400" dirty="0"/>
              <a:t>linguagem era inicialmente chamada Oak depois de Project Green e por fim, foi renomeada para Java. </a:t>
            </a:r>
          </a:p>
          <a:p>
            <a:pPr algn="just"/>
            <a:r>
              <a:rPr lang="pt-BR" sz="1400" dirty="0" smtClean="0"/>
              <a:t>Foi </a:t>
            </a:r>
            <a:r>
              <a:rPr lang="pt-BR" sz="1400" dirty="0"/>
              <a:t>concebida com o estilo e sintaxe semelhantes às linguagens C / C ++, deixando os </a:t>
            </a:r>
            <a:r>
              <a:rPr lang="pt-BR" sz="1400" dirty="0" smtClean="0"/>
              <a:t>programadores </a:t>
            </a:r>
            <a:r>
              <a:rPr lang="pt-BR" sz="1400" dirty="0"/>
              <a:t>dessas linguagens mais familiares com o Java. </a:t>
            </a:r>
            <a:endParaRPr lang="pt-BR" sz="1400" dirty="0" smtClean="0"/>
          </a:p>
          <a:p>
            <a:pPr algn="just"/>
            <a:endParaRPr lang="pt-BR" sz="1400" dirty="0"/>
          </a:p>
          <a:p>
            <a:pPr algn="just"/>
            <a:r>
              <a:rPr lang="pt-BR" sz="1400" dirty="0" smtClean="0"/>
              <a:t>Java </a:t>
            </a:r>
            <a:r>
              <a:rPr lang="pt-BR" sz="1400" dirty="0"/>
              <a:t>é uma linguagem de programação orientada a objetos. Todo programa em Java usa </a:t>
            </a:r>
            <a:r>
              <a:rPr lang="pt-BR" sz="1600" b="1" dirty="0"/>
              <a:t>classes e objetos</a:t>
            </a:r>
            <a:r>
              <a:rPr lang="pt-BR" sz="1400" dirty="0"/>
              <a:t>, e compreender esses conceitos é fundamental para compreender a própria linguagem. </a:t>
            </a:r>
            <a:endParaRPr lang="pt-BR" sz="1400" dirty="0" smtClean="0"/>
          </a:p>
          <a:p>
            <a:pPr algn="just"/>
            <a:endParaRPr lang="pt-BR" sz="1400" dirty="0"/>
          </a:p>
          <a:p>
            <a:pPr algn="just"/>
            <a:r>
              <a:rPr lang="pt-BR" sz="1400" dirty="0" smtClean="0"/>
              <a:t>Na </a:t>
            </a:r>
            <a:r>
              <a:rPr lang="pt-BR" sz="1400" dirty="0"/>
              <a:t>prática, sistemas de software reais são grandes e precisam ser fatorados em partes relativamente independentes para serem viáveis</a:t>
            </a:r>
            <a:r>
              <a:rPr lang="pt-BR" sz="1400" dirty="0" smtClean="0"/>
              <a:t>.</a:t>
            </a:r>
            <a:endParaRPr lang="pt-BR" sz="1400" dirty="0"/>
          </a:p>
          <a:p>
            <a:pPr algn="just"/>
            <a:r>
              <a:rPr lang="pt-BR" sz="1400" dirty="0" smtClean="0"/>
              <a:t>Como </a:t>
            </a:r>
            <a:r>
              <a:rPr lang="pt-BR" sz="1400" dirty="0"/>
              <a:t>em Java isso é feito com classes e objetos. Os objetos são entidades distintas que são usadas para criar os programas. </a:t>
            </a:r>
            <a:endParaRPr lang="pt-BR" sz="1400" dirty="0" smtClean="0"/>
          </a:p>
          <a:p>
            <a:pPr algn="just"/>
            <a:endParaRPr lang="pt-BR" sz="1400" dirty="0"/>
          </a:p>
          <a:p>
            <a:pPr algn="just"/>
            <a:r>
              <a:rPr lang="pt-BR" sz="1400" dirty="0" smtClean="0"/>
              <a:t>Os </a:t>
            </a:r>
            <a:r>
              <a:rPr lang="pt-BR" sz="1400" dirty="0"/>
              <a:t>objetos são completos, comportando dentro deles tanto código como dados, ou seja, as suas funções ou operações e os seus dados que são chamados de atributos. As operações ou funções dos objetos são chamadas de métodos. </a:t>
            </a:r>
            <a:endParaRPr lang="pt-BR" sz="1400" dirty="0" smtClean="0"/>
          </a:p>
          <a:p>
            <a:pPr algn="just"/>
            <a:endParaRPr lang="pt-BR" sz="1400" dirty="0"/>
          </a:p>
          <a:p>
            <a:pPr algn="just"/>
            <a:r>
              <a:rPr lang="pt-BR" sz="1400" dirty="0" smtClean="0"/>
              <a:t>Esses </a:t>
            </a:r>
            <a:r>
              <a:rPr lang="pt-BR" sz="1400" dirty="0"/>
              <a:t>métodos servem para vários propósitos, pode ser usado para modificar atributos do objeto, fornecer funcionalidades para que outros objetos usem esse, etc. Essas operações são chamadas através de mensagens. Os objetos são criados ou instanciados usando a classe que os modelam. </a:t>
            </a:r>
            <a:endParaRPr lang="pt-BR" sz="1400" dirty="0" smtClean="0"/>
          </a:p>
          <a:p>
            <a:pPr algn="just"/>
            <a:endParaRPr lang="pt-BR" sz="1400" dirty="0"/>
          </a:p>
          <a:p>
            <a:pPr algn="just"/>
            <a:r>
              <a:rPr lang="pt-BR" sz="1400" dirty="0" smtClean="0"/>
              <a:t>Essa </a:t>
            </a:r>
            <a:r>
              <a:rPr lang="pt-BR" sz="1400" dirty="0"/>
              <a:t>classe é como o molde para o objeto. Contém as características dos </a:t>
            </a:r>
            <a:r>
              <a:rPr lang="pt-BR" sz="1400" dirty="0" smtClean="0"/>
              <a:t>    atributos </a:t>
            </a:r>
            <a:r>
              <a:rPr lang="pt-BR" sz="1400" dirty="0"/>
              <a:t>e os códigos dos métodos (operações).</a:t>
            </a:r>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PROGRAMAÇÃO ORIENTADA A OBJETO EM </a:t>
              </a:r>
              <a:r>
                <a:rPr lang="pt-BR" dirty="0" smtClean="0"/>
                <a:t>JAVA</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166552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Segundo o site da ferramenta, Java é a base para praticamente todos os tipos de aplicações em rede e é o padrão global para o desenvolvimento e distribuição de aplicações móveis e incorporadas, jogos, conteúdo baseado na Web e softwares corporativos. </a:t>
            </a:r>
            <a:endParaRPr lang="pt-BR" sz="1400" dirty="0" smtClean="0"/>
          </a:p>
          <a:p>
            <a:pPr algn="just"/>
            <a:endParaRPr lang="pt-BR" sz="1400" dirty="0"/>
          </a:p>
          <a:p>
            <a:pPr algn="just"/>
            <a:r>
              <a:rPr lang="pt-BR" sz="1400" dirty="0" smtClean="0"/>
              <a:t>Conforme </a:t>
            </a:r>
            <a:r>
              <a:rPr lang="pt-BR" sz="1400" dirty="0"/>
              <a:t>seus mantenedores, atualmente Java conta com mais de 9 milhões de desenvolvedores em todo o mundo, de forma eficiente, o Java permite que você desenvolva, implante e use aplicações e serviços estimulantes. </a:t>
            </a:r>
            <a:endParaRPr lang="pt-BR" sz="1400" dirty="0" smtClean="0"/>
          </a:p>
          <a:p>
            <a:pPr algn="just"/>
            <a:endParaRPr lang="pt-BR" sz="1400" dirty="0"/>
          </a:p>
          <a:p>
            <a:pPr algn="just"/>
            <a:r>
              <a:rPr lang="pt-BR" sz="1400" dirty="0" smtClean="0"/>
              <a:t>De </a:t>
            </a:r>
            <a:r>
              <a:rPr lang="pt-BR" sz="1400" dirty="0"/>
              <a:t>laptops a datacenters, consoles de games a supercomputadores científicos, telefones celulares a Internet, o Java está em todos os lugares! </a:t>
            </a:r>
            <a:endParaRPr lang="pt-BR" sz="1400" dirty="0" smtClean="0"/>
          </a:p>
          <a:p>
            <a:pPr algn="just"/>
            <a:endParaRPr lang="pt-BR" sz="1400" dirty="0"/>
          </a:p>
          <a:p>
            <a:pPr algn="just"/>
            <a:r>
              <a:rPr lang="pt-BR" sz="1400" dirty="0" smtClean="0"/>
              <a:t>Programação </a:t>
            </a:r>
            <a:r>
              <a:rPr lang="pt-BR" sz="1400" dirty="0"/>
              <a:t>orientada a objetos pode ser feita utilizando várias linguagens de programação disponíveis atualmente. </a:t>
            </a:r>
            <a:endParaRPr lang="pt-BR" sz="1400" dirty="0" smtClean="0"/>
          </a:p>
          <a:p>
            <a:pPr algn="just"/>
            <a:endParaRPr lang="pt-BR" sz="1400" dirty="0"/>
          </a:p>
          <a:p>
            <a:pPr algn="just"/>
            <a:r>
              <a:rPr lang="pt-BR" sz="1400" dirty="0" smtClean="0"/>
              <a:t>Os </a:t>
            </a:r>
            <a:r>
              <a:rPr lang="pt-BR" sz="1400" dirty="0"/>
              <a:t>princípios da orientação a objetos são os mesmos, podendo ser aplicados em várias linguagens. Em nossa disciplina iremos utilizar a linguagem Java. </a:t>
            </a:r>
            <a:endParaRPr lang="pt-BR" sz="1400" dirty="0" smtClean="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PROGRAMAÇÃO ORIENTADA A OBJETO EM </a:t>
              </a:r>
              <a:r>
                <a:rPr lang="pt-BR" dirty="0" smtClean="0"/>
                <a:t>JAVA</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1687934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A linguagem de programação Java se apresenta como uma das mais utilizadas no mundo. </a:t>
            </a:r>
            <a:r>
              <a:rPr lang="pt-BR" sz="1400" dirty="0" smtClean="0"/>
              <a:t>Sua </a:t>
            </a:r>
            <a:r>
              <a:rPr lang="pt-BR" sz="1400" dirty="0"/>
              <a:t>aplicação para o desenvolvimento de sistemas de grande porte e criação de aplicativos para dispositivos de consumo populares é possível graças a algumas características fundamentais de sua concepção. Tais características podem ser observadas em:</a:t>
            </a:r>
          </a:p>
          <a:p>
            <a:r>
              <a:rPr lang="pt-BR" sz="1400" dirty="0"/>
              <a:t>I – portabilidade e orientação a objetos.</a:t>
            </a:r>
          </a:p>
          <a:p>
            <a:r>
              <a:rPr lang="pt-BR" sz="1400" dirty="0"/>
              <a:t>II – pode ser usada para programação Web.</a:t>
            </a:r>
          </a:p>
          <a:p>
            <a:r>
              <a:rPr lang="pt-BR" sz="1400" dirty="0"/>
              <a:t>III – usada para programar dispositivos móveis.</a:t>
            </a:r>
          </a:p>
          <a:p>
            <a:pPr algn="just"/>
            <a:endParaRPr lang="pt-BR" sz="1400" dirty="0"/>
          </a:p>
          <a:p>
            <a:pPr algn="just"/>
            <a:r>
              <a:rPr lang="pt-BR" sz="1400" dirty="0" smtClean="0"/>
              <a:t>Orientação </a:t>
            </a:r>
            <a:r>
              <a:rPr lang="pt-BR" sz="1400" dirty="0"/>
              <a:t>a objetos é um paradigma de programação muito utilizado na computação atual. </a:t>
            </a:r>
            <a:endParaRPr lang="pt-BR" sz="1400" dirty="0" smtClean="0"/>
          </a:p>
          <a:p>
            <a:pPr algn="just"/>
            <a:endParaRPr lang="pt-BR" sz="1400" dirty="0"/>
          </a:p>
          <a:p>
            <a:pPr algn="just"/>
            <a:r>
              <a:rPr lang="pt-BR" sz="1400" dirty="0" smtClean="0"/>
              <a:t>Tal </a:t>
            </a:r>
            <a:r>
              <a:rPr lang="pt-BR" sz="1400" dirty="0"/>
              <a:t>paradigma é inspirado na ideia de ter elementos que possuem certas propriedades (um produto que possui tamanho, forma e outras propriedades que o caracterizam</a:t>
            </a:r>
            <a:r>
              <a:rPr lang="pt-BR" sz="1400" dirty="0" smtClean="0"/>
              <a:t>)(</a:t>
            </a:r>
            <a:r>
              <a:rPr lang="pt-BR" sz="1400" b="1" dirty="0" smtClean="0"/>
              <a:t>Classes</a:t>
            </a:r>
            <a:r>
              <a:rPr lang="pt-BR" sz="1400" dirty="0" smtClean="0"/>
              <a:t>) </a:t>
            </a:r>
            <a:r>
              <a:rPr lang="pt-BR" sz="1400" dirty="0"/>
              <a:t>e algumas funcionalidades específicas (tal produto é feito com algumas </a:t>
            </a:r>
            <a:r>
              <a:rPr lang="pt-BR" sz="1400" dirty="0" smtClean="0"/>
              <a:t>funções(</a:t>
            </a:r>
            <a:r>
              <a:rPr lang="pt-BR" sz="1400" b="1" dirty="0"/>
              <a:t>Métodos</a:t>
            </a:r>
            <a:r>
              <a:rPr lang="pt-BR" sz="1400" dirty="0" smtClean="0"/>
              <a:t>) </a:t>
            </a:r>
            <a:r>
              <a:rPr lang="pt-BR" sz="1400" dirty="0"/>
              <a:t>que ele usa para resolver alguns problemas). </a:t>
            </a:r>
            <a:endParaRPr lang="pt-BR" sz="1400" dirty="0" smtClean="0"/>
          </a:p>
          <a:p>
            <a:pPr algn="just"/>
            <a:endParaRPr lang="pt-BR" sz="1400" dirty="0"/>
          </a:p>
          <a:p>
            <a:pPr algn="just"/>
            <a:r>
              <a:rPr lang="pt-BR" sz="1400" dirty="0" smtClean="0"/>
              <a:t>Na orientação </a:t>
            </a:r>
            <a:r>
              <a:rPr lang="pt-BR" sz="1400" dirty="0"/>
              <a:t>a objetos, um procedimento de chamada dentro de um objeto </a:t>
            </a:r>
            <a:r>
              <a:rPr lang="pt-BR" sz="1400" dirty="0" smtClean="0"/>
              <a:t>é chamado de: </a:t>
            </a:r>
            <a:r>
              <a:rPr lang="pt-BR" sz="1400" b="1" dirty="0" smtClean="0"/>
              <a:t>uma operação</a:t>
            </a:r>
            <a:r>
              <a:rPr lang="pt-BR" sz="1400" dirty="0" smtClean="0"/>
              <a:t>.</a:t>
            </a:r>
          </a:p>
          <a:p>
            <a:pPr algn="just"/>
            <a:endParaRPr lang="pt-BR" sz="1400" dirty="0"/>
          </a:p>
          <a:p>
            <a:pPr algn="just"/>
            <a:r>
              <a:rPr lang="pt-BR" sz="1400" dirty="0" smtClean="0"/>
              <a:t>Vantagens </a:t>
            </a:r>
            <a:r>
              <a:rPr lang="pt-BR" sz="1400" dirty="0"/>
              <a:t>da linguagem de programação </a:t>
            </a:r>
            <a:r>
              <a:rPr lang="pt-BR" sz="1400" dirty="0" smtClean="0"/>
              <a:t>Java:</a:t>
            </a:r>
          </a:p>
          <a:p>
            <a:r>
              <a:rPr lang="pt-BR" sz="1400" dirty="0" smtClean="0"/>
              <a:t>1 - Java </a:t>
            </a:r>
            <a:r>
              <a:rPr lang="pt-BR" sz="1400" dirty="0"/>
              <a:t>conta com um grande número de desenvolvedores em todo </a:t>
            </a:r>
            <a:r>
              <a:rPr lang="pt-BR" sz="1400" dirty="0" smtClean="0"/>
              <a:t>o mundo</a:t>
            </a:r>
            <a:r>
              <a:rPr lang="pt-BR" sz="1400" dirty="0"/>
              <a:t>.</a:t>
            </a:r>
          </a:p>
          <a:p>
            <a:r>
              <a:rPr lang="pt-BR" sz="1400" dirty="0" smtClean="0"/>
              <a:t>2 - É </a:t>
            </a:r>
            <a:r>
              <a:rPr lang="pt-BR" sz="1400" dirty="0"/>
              <a:t>uma linguagem orientada a objetos.</a:t>
            </a:r>
          </a:p>
          <a:p>
            <a:r>
              <a:rPr lang="pt-BR" sz="1400" dirty="0" smtClean="0"/>
              <a:t>3 - É </a:t>
            </a:r>
            <a:r>
              <a:rPr lang="pt-BR" sz="1400" dirty="0"/>
              <a:t>muito usada para o desenvolvimento e distribuição de aplicações móveis.</a:t>
            </a:r>
          </a:p>
          <a:p>
            <a:r>
              <a:rPr lang="pt-BR" sz="1400" dirty="0" smtClean="0"/>
              <a:t>4 - Possui </a:t>
            </a:r>
            <a:r>
              <a:rPr lang="pt-BR" sz="1400" dirty="0"/>
              <a:t>um conjunto de bibliotecas que torna fácil o desenvolvimento de aplicações internet (Web</a:t>
            </a:r>
            <a:r>
              <a:rPr lang="pt-BR" sz="1400" dirty="0" smtClean="0"/>
              <a:t>).</a:t>
            </a:r>
          </a:p>
          <a:p>
            <a:endParaRPr lang="pt-BR" sz="1400" dirty="0"/>
          </a:p>
          <a:p>
            <a:r>
              <a:rPr lang="pt-BR" sz="1400" dirty="0" smtClean="0"/>
              <a:t>Uma </a:t>
            </a:r>
            <a:r>
              <a:rPr lang="pt-BR" sz="1400" dirty="0"/>
              <a:t>habilidade fundamental para a programação orientada a objetos é a correta identificação das classes, variáveis (atributos) e objetos</a:t>
            </a:r>
            <a:r>
              <a:rPr lang="pt-BR" sz="1400" dirty="0" smtClean="0"/>
              <a:t>.</a:t>
            </a:r>
          </a:p>
          <a:p>
            <a:endParaRPr lang="pt-BR" sz="1400" dirty="0"/>
          </a:p>
          <a:p>
            <a:r>
              <a:rPr lang="pt-BR" sz="1400" dirty="0"/>
              <a:t/>
            </a:r>
            <a:br>
              <a:rPr lang="pt-BR" sz="1400" dirty="0"/>
            </a:br>
            <a:endParaRPr lang="pt-BR" sz="1400" dirty="0"/>
          </a:p>
          <a:p>
            <a:r>
              <a:rPr lang="pt-BR" sz="1400" dirty="0"/>
              <a:t/>
            </a:r>
            <a:br>
              <a:rPr lang="pt-BR" sz="1400" dirty="0"/>
            </a:br>
            <a:r>
              <a:rPr lang="pt-BR" sz="1400" dirty="0"/>
              <a:t/>
            </a:r>
            <a:br>
              <a:rPr lang="pt-BR" sz="1400" dirty="0"/>
            </a:br>
            <a:endParaRPr lang="pt-BR" sz="1400" dirty="0"/>
          </a:p>
          <a:p>
            <a:pPr algn="just"/>
            <a:endParaRPr lang="pt-BR" sz="1400" dirty="0" smtClean="0"/>
          </a:p>
          <a:p>
            <a:pPr algn="just"/>
            <a:endParaRPr lang="pt-BR" sz="1400" dirty="0"/>
          </a:p>
          <a:p>
            <a:pPr algn="just"/>
            <a:endParaRPr lang="pt-BR" sz="1400" dirty="0"/>
          </a:p>
          <a:p>
            <a:pPr algn="just"/>
            <a:endParaRPr lang="pt-BR" sz="1400" dirty="0" smtClean="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Resumo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2895739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A linguagem Java pode </a:t>
            </a:r>
            <a:r>
              <a:rPr lang="pt-BR" sz="1400" dirty="0"/>
              <a:t>ser utilizada para definir classes e subclasses.</a:t>
            </a:r>
          </a:p>
          <a:p>
            <a:endParaRPr lang="pt-BR" sz="1400" dirty="0"/>
          </a:p>
          <a:p>
            <a:r>
              <a:rPr lang="pt-BR" sz="1400" dirty="0" smtClean="0"/>
              <a:t>Os </a:t>
            </a:r>
            <a:r>
              <a:rPr lang="pt-BR" sz="1400" dirty="0"/>
              <a:t>métodos Java que não retornam valores devem possuir no parâmetro tipo-de-retorno a palavra: Void.</a:t>
            </a:r>
          </a:p>
          <a:p>
            <a:endParaRPr lang="pt-BR" sz="1400" dirty="0"/>
          </a:p>
          <a:p>
            <a:r>
              <a:rPr lang="pt-BR" sz="1400" dirty="0"/>
              <a:t>O encapsulamento, protege as funcionalidades, liberando apenas para uso.</a:t>
            </a:r>
          </a:p>
          <a:p>
            <a:endParaRPr lang="pt-BR" sz="1400" dirty="0"/>
          </a:p>
          <a:p>
            <a:r>
              <a:rPr lang="pt-BR" sz="1400" dirty="0"/>
              <a:t>O polimorfismo caracteriza-se pela possibilidade de objetos distintos possuírem métodos com nomes idênticos, mas com implementações distintas</a:t>
            </a:r>
            <a:r>
              <a:rPr lang="pt-BR" sz="1400" dirty="0" smtClean="0"/>
              <a:t>.</a:t>
            </a:r>
          </a:p>
          <a:p>
            <a:endParaRPr lang="pt-BR" sz="1400" dirty="0"/>
          </a:p>
          <a:p>
            <a:r>
              <a:rPr lang="pt-BR" sz="1400" dirty="0"/>
              <a:t>A orientação a objetos é uma forma abstrata de pensar um problema utilizando-se conceitos do mundo real e não, apenas, conceitos computacionais. </a:t>
            </a:r>
            <a:endParaRPr lang="pt-BR" sz="1400" dirty="0" smtClean="0"/>
          </a:p>
          <a:p>
            <a:endParaRPr lang="pt-BR" sz="1400" dirty="0"/>
          </a:p>
          <a:p>
            <a:r>
              <a:rPr lang="pt-BR" sz="1400" dirty="0" smtClean="0"/>
              <a:t>A </a:t>
            </a:r>
            <a:r>
              <a:rPr lang="pt-BR" sz="1400" dirty="0"/>
              <a:t>adoção do paradigma orientado a objetos implica necessariamente que</a:t>
            </a:r>
            <a:r>
              <a:rPr lang="pt-BR" sz="1400" dirty="0" smtClean="0"/>
              <a:t>: </a:t>
            </a:r>
            <a:r>
              <a:rPr lang="pt-BR" sz="1400" dirty="0"/>
              <a:t> </a:t>
            </a:r>
            <a:r>
              <a:rPr lang="pt-BR" sz="1400" dirty="0" smtClean="0"/>
              <a:t>a </a:t>
            </a:r>
            <a:r>
              <a:rPr lang="pt-BR" sz="1400" dirty="0"/>
              <a:t>computação seja acionada por troca de mensagens entre objetos</a:t>
            </a:r>
            <a:r>
              <a:rPr lang="pt-BR" sz="1400" dirty="0" smtClean="0"/>
              <a:t>.</a:t>
            </a:r>
          </a:p>
          <a:p>
            <a:endParaRPr lang="pt-BR" sz="1400" dirty="0"/>
          </a:p>
          <a:p>
            <a:r>
              <a:rPr lang="pt-BR" sz="1400" dirty="0" smtClean="0"/>
              <a:t>Subclasse </a:t>
            </a:r>
            <a:r>
              <a:rPr lang="pt-BR" sz="1400" dirty="0"/>
              <a:t>ou classe derivada é uma classe que é definida através da herança a partir de outra classe</a:t>
            </a:r>
            <a:r>
              <a:rPr lang="pt-BR" sz="1400" dirty="0" smtClean="0"/>
              <a:t>.</a:t>
            </a:r>
          </a:p>
          <a:p>
            <a:endParaRPr lang="pt-BR" sz="1400" dirty="0"/>
          </a:p>
          <a:p>
            <a:r>
              <a:rPr lang="pt-BR" sz="1400" dirty="0" smtClean="0"/>
              <a:t>Na </a:t>
            </a:r>
            <a:r>
              <a:rPr lang="pt-BR" sz="1400" dirty="0"/>
              <a:t>orientação a objetos existe o construtor de uma classe, mas é um conceito vinculado a métodos e não ao tipo de classe</a:t>
            </a:r>
            <a:r>
              <a:rPr lang="pt-BR" sz="1400" dirty="0" smtClean="0"/>
              <a:t>.</a:t>
            </a:r>
          </a:p>
          <a:p>
            <a:endParaRPr lang="pt-BR" sz="1400" dirty="0"/>
          </a:p>
          <a:p>
            <a:r>
              <a:rPr lang="pt-BR" sz="1400" dirty="0"/>
              <a:t>C</a:t>
            </a:r>
            <a:r>
              <a:rPr lang="pt-BR" sz="1400" dirty="0" smtClean="0"/>
              <a:t>lasses </a:t>
            </a:r>
            <a:r>
              <a:rPr lang="pt-BR" sz="1400" dirty="0"/>
              <a:t>abstratas servem como modelos para as classes derivadas ou subclasses. As classes abstratas somente podem ser estendidas e não instanciadas e caso ela possua métodos abstratos as classes derivadas devem implementar tais métodos</a:t>
            </a:r>
            <a:r>
              <a:rPr lang="pt-BR" sz="1400" dirty="0" smtClean="0"/>
              <a:t>.</a:t>
            </a:r>
          </a:p>
          <a:p>
            <a:endParaRPr lang="pt-BR" sz="1400" dirty="0"/>
          </a:p>
          <a:p>
            <a:r>
              <a:rPr lang="pt-BR" sz="1400" dirty="0" smtClean="0"/>
              <a:t>Na </a:t>
            </a:r>
            <a:r>
              <a:rPr lang="pt-BR" sz="1400" dirty="0"/>
              <a:t>orientação a objetos existe o conceito de sobrescrita de métodos e não de classe sobrescrita.</a:t>
            </a:r>
          </a:p>
          <a:p>
            <a:r>
              <a:rPr lang="pt-BR" sz="1400" dirty="0"/>
              <a:t/>
            </a:r>
            <a:br>
              <a:rPr lang="pt-BR" sz="1400" dirty="0"/>
            </a:br>
            <a:endParaRPr lang="pt-BR" sz="1400" dirty="0"/>
          </a:p>
          <a:p>
            <a:r>
              <a:rPr lang="pt-BR" sz="1400" dirty="0"/>
              <a:t/>
            </a:r>
            <a:br>
              <a:rPr lang="pt-BR" sz="1400" dirty="0"/>
            </a:br>
            <a:endParaRPr lang="pt-BR" sz="1400" dirty="0"/>
          </a:p>
          <a:p>
            <a:r>
              <a:rPr lang="pt-BR" sz="1400" dirty="0"/>
              <a:t/>
            </a:r>
            <a:br>
              <a:rPr lang="pt-BR" sz="1400" dirty="0"/>
            </a:br>
            <a:r>
              <a:rPr lang="pt-BR" sz="1400" dirty="0"/>
              <a:t/>
            </a:r>
            <a:br>
              <a:rPr lang="pt-BR" sz="1400" dirty="0"/>
            </a:br>
            <a:endParaRPr lang="pt-BR" sz="1400" dirty="0"/>
          </a:p>
          <a:p>
            <a:pPr algn="just"/>
            <a:endParaRPr lang="pt-BR" sz="1400" dirty="0" smtClean="0"/>
          </a:p>
          <a:p>
            <a:pPr algn="just"/>
            <a:endParaRPr lang="pt-BR" sz="1400" dirty="0"/>
          </a:p>
          <a:p>
            <a:pPr algn="just"/>
            <a:endParaRPr lang="pt-BR" sz="1400" dirty="0"/>
          </a:p>
          <a:p>
            <a:pPr algn="just"/>
            <a:endParaRPr lang="pt-BR" sz="1400" dirty="0" smtClean="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Resumo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1388240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O termo polimorfismo é originário do grego e significa "muitas formas". Polimorfismo é o princípio pela qual duas classes derivam de uma mesma superclasse, podendo invocar métodos que tenham a mesma assintura, mas comportamentos distintos</a:t>
            </a:r>
            <a:r>
              <a:rPr lang="pt-BR" sz="1400" dirty="0" smtClean="0"/>
              <a:t>.</a:t>
            </a:r>
          </a:p>
          <a:p>
            <a:endParaRPr lang="pt-BR" sz="1400" dirty="0"/>
          </a:p>
          <a:p>
            <a:r>
              <a:rPr lang="pt-BR" sz="1400" dirty="0"/>
              <a:t>Os quatro pilares do paradigma de Orientação a Objetos são</a:t>
            </a:r>
            <a:r>
              <a:rPr lang="pt-BR" sz="1400" dirty="0" smtClean="0"/>
              <a:t>:</a:t>
            </a:r>
          </a:p>
          <a:p>
            <a:pPr lvl="0"/>
            <a:r>
              <a:rPr lang="pt-BR" sz="1400" dirty="0"/>
              <a:t>Abstração, Encapsulamento, Herança e Polimorfismo</a:t>
            </a:r>
            <a:r>
              <a:rPr lang="pt-BR" sz="1400" dirty="0" smtClean="0"/>
              <a:t>.</a:t>
            </a:r>
          </a:p>
          <a:p>
            <a:pPr lvl="0"/>
            <a:endParaRPr lang="pt-BR" sz="1400" dirty="0">
              <a:solidFill>
                <a:schemeClr val="tx1"/>
              </a:solidFill>
            </a:endParaRPr>
          </a:p>
          <a:p>
            <a:pPr lvl="0"/>
            <a:r>
              <a:rPr lang="pt-BR" sz="1400" dirty="0" smtClean="0"/>
              <a:t>Em </a:t>
            </a:r>
            <a:r>
              <a:rPr lang="pt-BR" sz="1400" dirty="0"/>
              <a:t>uma Interface definimos comportamentos (métodos) sem os implementar. Por meio da Interface podemos definir o que um objeto obrigatoriamente deve fazer e não como ele faz.</a:t>
            </a:r>
            <a:endParaRPr lang="pt-BR" sz="1400" dirty="0">
              <a:solidFill>
                <a:schemeClr val="tx1"/>
              </a:solidFill>
            </a:endParaRPr>
          </a:p>
          <a:p>
            <a:endParaRPr lang="pt-BR" sz="1400" dirty="0" smtClean="0"/>
          </a:p>
          <a:p>
            <a:endParaRPr lang="pt-BR" sz="1400" dirty="0"/>
          </a:p>
          <a:p>
            <a:endParaRPr lang="pt-BR" sz="1400" dirty="0" smtClean="0"/>
          </a:p>
          <a:p>
            <a:endParaRPr lang="pt-BR" sz="1400" i="1" dirty="0"/>
          </a:p>
          <a:p>
            <a:r>
              <a:rPr lang="pt-BR" sz="1400" dirty="0"/>
              <a:t/>
            </a:r>
            <a:br>
              <a:rPr lang="pt-BR" sz="1400" dirty="0"/>
            </a:br>
            <a:endParaRPr lang="pt-BR" sz="1400" dirty="0"/>
          </a:p>
          <a:p>
            <a:r>
              <a:rPr lang="pt-BR" sz="1400" dirty="0"/>
              <a:t/>
            </a:r>
            <a:br>
              <a:rPr lang="pt-BR" sz="1400" dirty="0"/>
            </a:br>
            <a:endParaRPr lang="pt-BR" sz="1400" dirty="0"/>
          </a:p>
          <a:p>
            <a:r>
              <a:rPr lang="pt-BR" sz="1400" dirty="0"/>
              <a:t/>
            </a:r>
            <a:br>
              <a:rPr lang="pt-BR" sz="1400" dirty="0"/>
            </a:br>
            <a:r>
              <a:rPr lang="pt-BR" sz="1400" dirty="0"/>
              <a:t/>
            </a:r>
            <a:br>
              <a:rPr lang="pt-BR" sz="1400" dirty="0"/>
            </a:br>
            <a:endParaRPr lang="pt-BR" sz="1400" dirty="0"/>
          </a:p>
          <a:p>
            <a:pPr algn="just"/>
            <a:endParaRPr lang="pt-BR" sz="1400" dirty="0" smtClean="0"/>
          </a:p>
          <a:p>
            <a:pPr algn="just"/>
            <a:endParaRPr lang="pt-BR" sz="1400" dirty="0"/>
          </a:p>
          <a:p>
            <a:pPr algn="just"/>
            <a:endParaRPr lang="pt-BR" sz="1400" dirty="0"/>
          </a:p>
          <a:p>
            <a:pPr algn="just"/>
            <a:endParaRPr lang="pt-BR" sz="1400" dirty="0" smtClean="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Resumo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2087413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969224"/>
            <a:ext cx="6023590" cy="258659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A)</a:t>
            </a:r>
          </a:p>
          <a:p>
            <a:endParaRPr lang="pt-BR" sz="1400" dirty="0"/>
          </a:p>
          <a:p>
            <a:pPr lvl="0"/>
            <a:r>
              <a:rPr lang="pt-BR" sz="1400" dirty="0"/>
              <a:t>F, V, F, V, V.</a:t>
            </a:r>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2018634"/>
            <a:ext cx="6023591" cy="4590550"/>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Ano: 2019 Banca: IDECAN Órgão: </a:t>
            </a:r>
            <a:r>
              <a:rPr lang="pt-BR" sz="1400" dirty="0" smtClean="0"/>
              <a:t>IF-PB</a:t>
            </a:r>
          </a:p>
          <a:p>
            <a:r>
              <a:rPr lang="pt-BR" sz="1400" dirty="0"/>
              <a:t>Sobre os conceitos de Orientação a Objetos, identifique com “V” caso verdadeiro ou “F” caso falso as assertivas a seguir</a:t>
            </a:r>
            <a:r>
              <a:rPr lang="pt-BR" sz="1400" dirty="0" smtClean="0"/>
              <a:t>.</a:t>
            </a:r>
            <a:endParaRPr lang="pt-BR" sz="1400" dirty="0"/>
          </a:p>
          <a:p>
            <a:r>
              <a:rPr lang="pt-BR" sz="1400" dirty="0"/>
              <a:t>( ) A Sobrescrita permite que, em uma mesma classe, tenhamos vários métodos com o mesmo nome, mas com a assinatura diferente.</a:t>
            </a:r>
          </a:p>
          <a:p>
            <a:r>
              <a:rPr lang="pt-BR" sz="1400" dirty="0"/>
              <a:t>( ) Objetos são instâncias de uma classe que possui os atributos e as operações definidos na classe.</a:t>
            </a:r>
          </a:p>
          <a:p>
            <a:r>
              <a:rPr lang="pt-BR" sz="1400" dirty="0"/>
              <a:t>( ) Superclasse é uma especialização de um conjunto de classes através de herança.</a:t>
            </a:r>
          </a:p>
          <a:p>
            <a:r>
              <a:rPr lang="pt-BR" sz="1400" dirty="0"/>
              <a:t>( ) A Sobrecarga possibilita que o mesmo nome possa ser utilizado em diferentes métodos em uma mesma classe, desde que, por exemplo, as quantidades de parâmetros sejam diferentes.</a:t>
            </a:r>
          </a:p>
          <a:p>
            <a:r>
              <a:rPr lang="pt-BR" sz="1400" dirty="0"/>
              <a:t>( ) Classe encapsula dados para descrever o conteúdo de alguma entidade do mundo real.</a:t>
            </a:r>
          </a:p>
          <a:p>
            <a:r>
              <a:rPr lang="pt-BR" sz="1400" dirty="0"/>
              <a:t>A sequência correta obtida, no sentido de cima para baixo, é</a:t>
            </a:r>
          </a:p>
          <a:p>
            <a:endParaRPr lang="pt-BR" sz="1400" dirty="0"/>
          </a:p>
          <a:p>
            <a:endParaRPr lang="pt-BR" sz="14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sp>
        <p:nvSpPr>
          <p:cNvPr id="46" name="Rectangle 3"/>
          <p:cNvSpPr>
            <a:spLocks noChangeArrowheads="1"/>
          </p:cNvSpPr>
          <p:nvPr/>
        </p:nvSpPr>
        <p:spPr bwMode="auto">
          <a:xfrm>
            <a:off x="501864" y="5523765"/>
            <a:ext cx="54388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Tx/>
              <a:buAutoNum type="alphaLcParenR"/>
            </a:pPr>
            <a:r>
              <a:rPr lang="pt-BR" sz="1400" dirty="0"/>
              <a:t>F, V, F, V, V</a:t>
            </a:r>
            <a:r>
              <a:rPr lang="pt-BR" sz="1400" dirty="0" smtClean="0"/>
              <a:t>.</a:t>
            </a:r>
            <a:r>
              <a:rPr lang="pt-BR" sz="1400" dirty="0" smtClean="0">
                <a:latin typeface="+mn-lt"/>
              </a:rPr>
              <a:t>       </a:t>
            </a:r>
          </a:p>
          <a:p>
            <a:pPr marL="342900" lvl="0" indent="-342900">
              <a:buAutoNum type="alphaLcParenR"/>
            </a:pPr>
            <a:r>
              <a:rPr lang="pt-BR" sz="1400" dirty="0"/>
              <a:t>V</a:t>
            </a:r>
            <a:r>
              <a:rPr lang="pt-BR" sz="1400" dirty="0" smtClean="0"/>
              <a:t>, </a:t>
            </a:r>
            <a:r>
              <a:rPr lang="pt-BR" sz="1400" dirty="0"/>
              <a:t>F</a:t>
            </a:r>
            <a:r>
              <a:rPr lang="pt-BR" sz="1400" dirty="0" smtClean="0"/>
              <a:t>, </a:t>
            </a:r>
            <a:r>
              <a:rPr lang="pt-BR" sz="1400" dirty="0"/>
              <a:t>F, V, F</a:t>
            </a:r>
            <a:r>
              <a:rPr lang="pt-BR" sz="1400" dirty="0" smtClean="0"/>
              <a:t>.</a:t>
            </a:r>
            <a:endParaRPr lang="pt-BR" sz="1400" dirty="0" smtClean="0">
              <a:latin typeface="+mn-lt"/>
            </a:endParaRPr>
          </a:p>
          <a:p>
            <a:pPr marL="342900" indent="-342900">
              <a:buFontTx/>
              <a:buAutoNum type="alphaLcParenR"/>
            </a:pPr>
            <a:r>
              <a:rPr lang="pt-BR" sz="1400" dirty="0"/>
              <a:t>F</a:t>
            </a:r>
            <a:r>
              <a:rPr lang="pt-BR" sz="1400" dirty="0" smtClean="0"/>
              <a:t>, </a:t>
            </a:r>
            <a:r>
              <a:rPr lang="pt-BR" sz="1400" dirty="0"/>
              <a:t>V, F</a:t>
            </a:r>
            <a:r>
              <a:rPr lang="pt-BR" sz="1400" dirty="0" smtClean="0"/>
              <a:t>, </a:t>
            </a:r>
            <a:r>
              <a:rPr lang="pt-BR" sz="1400" dirty="0"/>
              <a:t>V, F</a:t>
            </a:r>
            <a:r>
              <a:rPr lang="pt-BR" sz="1400" dirty="0" smtClean="0"/>
              <a:t>.</a:t>
            </a:r>
            <a:r>
              <a:rPr kumimoji="0" lang="pt-BR" sz="1400" b="0" i="0" u="none" strike="noStrike" cap="none" normalizeH="0" dirty="0" smtClean="0">
                <a:ln>
                  <a:noFill/>
                </a:ln>
                <a:solidFill>
                  <a:srgbClr val="000000"/>
                </a:solidFill>
                <a:effectLst/>
                <a:latin typeface="+mn-lt"/>
                <a:cs typeface="Arial" panose="020B0604020202020204" pitchFamily="34" charset="0"/>
              </a:rPr>
              <a:t>     </a:t>
            </a:r>
          </a:p>
          <a:p>
            <a:pPr marL="342900" lvl="0" indent="-342900">
              <a:buAutoNum type="alphaLcParenR"/>
            </a:pPr>
            <a:r>
              <a:rPr lang="pt-BR" sz="1400" dirty="0"/>
              <a:t>V</a:t>
            </a:r>
            <a:r>
              <a:rPr lang="pt-BR" sz="1400" dirty="0" smtClean="0"/>
              <a:t>, </a:t>
            </a:r>
            <a:r>
              <a:rPr lang="pt-BR" sz="1400" dirty="0"/>
              <a:t>V, F</a:t>
            </a:r>
            <a:r>
              <a:rPr lang="pt-BR" sz="1400" dirty="0" smtClean="0"/>
              <a:t>, </a:t>
            </a:r>
            <a:r>
              <a:rPr lang="pt-BR" sz="1400" dirty="0"/>
              <a:t>V, F</a:t>
            </a:r>
            <a:r>
              <a:rPr lang="pt-BR" sz="1400" dirty="0" smtClean="0"/>
              <a:t>.</a:t>
            </a:r>
            <a:endParaRPr kumimoji="0" lang="pt-BR" sz="1400" b="0" i="0" u="none" strike="noStrike" cap="none" normalizeH="0" baseline="0" dirty="0" smtClean="0">
              <a:ln>
                <a:noFill/>
              </a:ln>
              <a:solidFill>
                <a:schemeClr val="tx1"/>
              </a:solidFill>
              <a:effectLst/>
              <a:latin typeface="+mn-lt"/>
            </a:endParaRPr>
          </a:p>
        </p:txBody>
      </p:sp>
      <p:grpSp>
        <p:nvGrpSpPr>
          <p:cNvPr id="47" name="Grupo 46"/>
          <p:cNvGrpSpPr/>
          <p:nvPr/>
        </p:nvGrpSpPr>
        <p:grpSpPr>
          <a:xfrm>
            <a:off x="303101" y="1051243"/>
            <a:ext cx="2909875" cy="380115"/>
            <a:chOff x="345069" y="7031145"/>
            <a:chExt cx="3011924" cy="560962"/>
          </a:xfrm>
        </p:grpSpPr>
        <p:sp>
          <p:nvSpPr>
            <p:cNvPr id="48" name="Retângulo de cantos arredondados 4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9" name="Retângulo de cantos arredondados 4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50" name="Imagem 49"/>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334737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txBox="1">
            <a:spLocks/>
          </p:cNvSpPr>
          <p:nvPr/>
        </p:nvSpPr>
        <p:spPr>
          <a:xfrm>
            <a:off x="428604" y="1023910"/>
            <a:ext cx="6286544" cy="8681618"/>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pt-BR" sz="2800" dirty="0" smtClean="0">
                <a:latin typeface="+mj-lt"/>
                <a:ea typeface="+mj-ea"/>
                <a:cs typeface="+mj-cs"/>
              </a:rPr>
              <a:t>Prefácio</a:t>
            </a:r>
            <a:endParaRPr kumimoji="0" lang="pt-BR" sz="28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pt-BR" sz="2400" b="1" dirty="0" smtClean="0">
                <a:latin typeface="+mj-lt"/>
                <a:ea typeface="+mj-ea"/>
                <a:cs typeface="+mj-cs"/>
              </a:rPr>
              <a:t>A informação e a sobrevivência</a:t>
            </a:r>
            <a:endParaRPr kumimoji="0" lang="pt-BR" sz="2400" b="1" i="0" u="none" strike="noStrike" kern="1200" cap="none" spc="0" normalizeH="0" baseline="0" noProof="0" dirty="0">
              <a:ln>
                <a:noFill/>
              </a:ln>
              <a:solidFill>
                <a:schemeClr val="tx1"/>
              </a:solidFill>
              <a:effectLst/>
              <a:uLnTx/>
              <a:uFillTx/>
              <a:latin typeface="+mj-lt"/>
              <a:ea typeface="+mj-ea"/>
              <a:cs typeface="+mj-cs"/>
            </a:endParaRPr>
          </a:p>
        </p:txBody>
      </p:sp>
      <p:sp>
        <p:nvSpPr>
          <p:cNvPr id="8" name="Título 1"/>
          <p:cNvSpPr txBox="1">
            <a:spLocks/>
          </p:cNvSpPr>
          <p:nvPr/>
        </p:nvSpPr>
        <p:spPr>
          <a:xfrm>
            <a:off x="571480" y="1905906"/>
            <a:ext cx="6000792" cy="7799622"/>
          </a:xfrm>
          <a:prstGeom prst="rect">
            <a:avLst/>
          </a:prstGeom>
        </p:spPr>
        <p:txBody>
          <a:bodyPr vert="horz" lIns="91440" tIns="45720" rIns="91440" bIns="45720" rtlCol="0" anchor="t" anchorCtr="0">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pt-BR" sz="1400" dirty="0" smtClean="0">
                <a:latin typeface="+mj-lt"/>
                <a:ea typeface="+mj-ea"/>
                <a:cs typeface="+mj-cs"/>
              </a:rPr>
              <a:t>O aprendizado atual está como sempre foi: manipulado, desde sua criação.</a:t>
            </a:r>
            <a:endParaRPr kumimoji="0" lang="pt-BR" sz="140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pt-BR" sz="1400" i="0" u="none" strike="noStrike" kern="1200" cap="none" spc="0" normalizeH="0" baseline="0" noProof="0" dirty="0" smtClean="0">
                <a:ln>
                  <a:noFill/>
                </a:ln>
                <a:solidFill>
                  <a:schemeClr val="tx1"/>
                </a:solidFill>
                <a:effectLst/>
                <a:uLnTx/>
                <a:uFillTx/>
                <a:latin typeface="+mj-lt"/>
                <a:ea typeface="+mj-ea"/>
                <a:cs typeface="+mj-cs"/>
              </a:rPr>
              <a:t>Desde o</a:t>
            </a:r>
            <a:r>
              <a:rPr kumimoji="0" lang="pt-BR" sz="1400" i="0" u="none" strike="noStrike" kern="1200" cap="none" spc="0" normalizeH="0" noProof="0" dirty="0" smtClean="0">
                <a:ln>
                  <a:noFill/>
                </a:ln>
                <a:solidFill>
                  <a:schemeClr val="tx1"/>
                </a:solidFill>
                <a:effectLst/>
                <a:uLnTx/>
                <a:uFillTx/>
                <a:latin typeface="+mj-lt"/>
                <a:ea typeface="+mj-ea"/>
                <a:cs typeface="+mj-cs"/>
              </a:rPr>
              <a:t> tempo dos homens e mulheres das cavernas a informação é sobrevivência. </a:t>
            </a:r>
            <a:r>
              <a:rPr lang="pt-BR" sz="1400" dirty="0" smtClean="0">
                <a:latin typeface="+mj-lt"/>
                <a:ea typeface="+mj-ea"/>
                <a:cs typeface="+mj-cs"/>
              </a:rPr>
              <a:t>Quando o ser humano passou da fase de utilizar a informação para apenas sobreviver, ele começou a utilizá-la como meio de controle e repressão a sua própria tribo/sociedade/meio em que vive/natureza.</a:t>
            </a:r>
          </a:p>
          <a:p>
            <a:pPr marL="0" marR="0" lvl="0" indent="0" algn="just" defTabSz="914400" rtl="0" eaLnBrk="1" fontAlgn="auto" latinLnBrk="0" hangingPunct="1">
              <a:lnSpc>
                <a:spcPct val="100000"/>
              </a:lnSpc>
              <a:spcBef>
                <a:spcPct val="0"/>
              </a:spcBef>
              <a:spcAft>
                <a:spcPts val="0"/>
              </a:spcAft>
              <a:buClrTx/>
              <a:buSzTx/>
              <a:buFontTx/>
              <a:buNone/>
              <a:tabLst/>
              <a:defRPr/>
            </a:pPr>
            <a:endParaRPr lang="pt-BR" sz="1400" dirty="0" smtClean="0">
              <a:latin typeface="+mj-lt"/>
              <a:ea typeface="+mj-ea"/>
              <a:cs typeface="+mj-cs"/>
            </a:endParaRPr>
          </a:p>
          <a:p>
            <a:pPr lvl="0" algn="just">
              <a:spcBef>
                <a:spcPct val="0"/>
              </a:spcBef>
              <a:defRPr/>
            </a:pPr>
            <a:r>
              <a:rPr lang="pt-BR" sz="1400" dirty="0" smtClean="0">
                <a:latin typeface="+mj-lt"/>
                <a:ea typeface="+mj-ea"/>
                <a:cs typeface="+mj-cs"/>
              </a:rPr>
              <a:t>Desde então temos tribos contra tribos, civilizações contra civilizações, impérios contra </a:t>
            </a:r>
            <a:r>
              <a:rPr lang="pt-BR" sz="1400" dirty="0" smtClean="0"/>
              <a:t>impérios...</a:t>
            </a:r>
            <a:endParaRPr lang="pt-BR" sz="1400" dirty="0" smtClean="0">
              <a:latin typeface="+mj-lt"/>
              <a:ea typeface="+mj-ea"/>
              <a:cs typeface="+mj-cs"/>
            </a:endParaRPr>
          </a:p>
          <a:p>
            <a:pPr lvl="0" algn="just">
              <a:spcBef>
                <a:spcPct val="0"/>
              </a:spcBef>
              <a:defRPr/>
            </a:pPr>
            <a:r>
              <a:rPr lang="pt-BR" sz="1400" dirty="0" smtClean="0">
                <a:latin typeface="+mj-lt"/>
                <a:ea typeface="+mj-ea"/>
                <a:cs typeface="+mj-cs"/>
              </a:rPr>
              <a:t>Sendo que o que determina o vencedor desde o tempo das cavernas até hoje é a informação.</a:t>
            </a:r>
          </a:p>
          <a:p>
            <a:pPr lvl="0" algn="just">
              <a:spcBef>
                <a:spcPct val="0"/>
              </a:spcBef>
              <a:defRPr/>
            </a:pPr>
            <a:endParaRPr lang="pt-BR" sz="1400" dirty="0" smtClean="0">
              <a:latin typeface="+mj-lt"/>
              <a:ea typeface="+mj-ea"/>
              <a:cs typeface="+mj-cs"/>
            </a:endParaRPr>
          </a:p>
          <a:p>
            <a:pPr lvl="0" algn="just">
              <a:spcBef>
                <a:spcPct val="0"/>
              </a:spcBef>
              <a:defRPr/>
            </a:pPr>
            <a:r>
              <a:rPr lang="pt-BR" sz="1400" dirty="0" smtClean="0">
                <a:latin typeface="+mj-lt"/>
                <a:ea typeface="+mj-ea"/>
                <a:cs typeface="+mj-cs"/>
              </a:rPr>
              <a:t>Quando o ser humano começou a utilizar a primeira grande informação que foi a utilização do fogo, </a:t>
            </a:r>
            <a:r>
              <a:rPr lang="pt-BR" b="1" dirty="0" smtClean="0">
                <a:latin typeface="+mj-lt"/>
                <a:ea typeface="+mj-ea"/>
                <a:cs typeface="+mj-cs"/>
              </a:rPr>
              <a:t>a natureza </a:t>
            </a:r>
            <a:r>
              <a:rPr lang="pt-BR" sz="1400" dirty="0" smtClean="0">
                <a:latin typeface="+mj-lt"/>
                <a:ea typeface="+mj-ea"/>
                <a:cs typeface="+mj-cs"/>
              </a:rPr>
              <a:t>e as outras tribos atacadas não tinham chance alguma e foram derrotadas.</a:t>
            </a:r>
          </a:p>
          <a:p>
            <a:pPr lvl="0" algn="just">
              <a:spcBef>
                <a:spcPct val="0"/>
              </a:spcBef>
              <a:defRPr/>
            </a:pPr>
            <a:endParaRPr lang="pt-BR" sz="1400" dirty="0" smtClean="0">
              <a:latin typeface="+mj-lt"/>
              <a:ea typeface="+mj-ea"/>
              <a:cs typeface="+mj-cs"/>
            </a:endParaRPr>
          </a:p>
          <a:p>
            <a:pPr algn="just">
              <a:spcBef>
                <a:spcPct val="0"/>
              </a:spcBef>
              <a:defRPr/>
            </a:pPr>
            <a:r>
              <a:rPr lang="pt-BR" sz="1400" dirty="0" smtClean="0"/>
              <a:t>Quando o ser humano começou a utilizar armas primitivas do tempo da pedra lascada de fabricação humana, as outras tribos atacadas não tinham chance alguma e foram derrotadas.</a:t>
            </a:r>
          </a:p>
          <a:p>
            <a:pPr algn="just">
              <a:spcBef>
                <a:spcPct val="0"/>
              </a:spcBef>
              <a:defRPr/>
            </a:pPr>
            <a:endParaRPr lang="pt-BR" sz="1400" dirty="0" smtClean="0"/>
          </a:p>
          <a:p>
            <a:pPr algn="just">
              <a:spcBef>
                <a:spcPct val="0"/>
              </a:spcBef>
              <a:defRPr/>
            </a:pPr>
            <a:r>
              <a:rPr lang="pt-BR" sz="1400" dirty="0" smtClean="0"/>
              <a:t>Quando o ser humano começou a utilizar armas, utilizando o minério de ferro entre outros, posteriormente manipulando-os até se chegar as espadas lanças..., as outras tribos atacadas não tinham chance alguma e foram derrotadas.</a:t>
            </a:r>
          </a:p>
          <a:p>
            <a:pPr algn="just">
              <a:spcBef>
                <a:spcPct val="0"/>
              </a:spcBef>
              <a:defRPr/>
            </a:pPr>
            <a:endParaRPr lang="pt-BR" sz="1400" dirty="0" smtClean="0"/>
          </a:p>
          <a:p>
            <a:pPr algn="just">
              <a:spcBef>
                <a:spcPct val="0"/>
              </a:spcBef>
              <a:defRPr/>
            </a:pPr>
            <a:r>
              <a:rPr lang="pt-BR" sz="1400" dirty="0" smtClean="0"/>
              <a:t>Quando o império chinês criou e utilizou a pólvora e o seu uso em combates/guerras se espalhou as sociedades que utilizavam apenas espadas lanças... foram derrotadas. E chegamos a criação da bomba atômica e nuclear, como saber se o aprendizado é manipulado?</a:t>
            </a:r>
          </a:p>
          <a:p>
            <a:pPr algn="just">
              <a:spcBef>
                <a:spcPct val="0"/>
              </a:spcBef>
              <a:defRPr/>
            </a:pPr>
            <a:r>
              <a:rPr lang="pt-BR" sz="1400" dirty="0" smtClean="0"/>
              <a:t>Tente você(uma sociedade/grupo/indivíduo) criar uma bomba atômica ou nuclear.</a:t>
            </a:r>
          </a:p>
          <a:p>
            <a:pPr algn="just">
              <a:spcBef>
                <a:spcPct val="0"/>
              </a:spcBef>
              <a:defRPr/>
            </a:pPr>
            <a:endParaRPr lang="pt-BR" sz="1400" dirty="0" smtClean="0"/>
          </a:p>
          <a:p>
            <a:pPr algn="just">
              <a:spcBef>
                <a:spcPct val="0"/>
              </a:spcBef>
              <a:defRPr/>
            </a:pPr>
            <a:r>
              <a:rPr lang="pt-BR" sz="1400" dirty="0" smtClean="0"/>
              <a:t>Nas nossas aulas, não vou lhe ensinar a criar uma bomba </a:t>
            </a:r>
            <a:r>
              <a:rPr lang="pt-BR" sz="1400" dirty="0"/>
              <a:t>atômica ou </a:t>
            </a:r>
            <a:r>
              <a:rPr lang="pt-BR" sz="1400" dirty="0" smtClean="0"/>
              <a:t>nuclear. Irei repassar as informações acumuladas das gerações anteriores para a sobrevivência das futuras gerações.  </a:t>
            </a:r>
          </a:p>
          <a:p>
            <a:pPr algn="just">
              <a:spcBef>
                <a:spcPct val="0"/>
              </a:spcBef>
              <a:defRPr/>
            </a:pPr>
            <a:endParaRPr lang="pt-BR" sz="1400" dirty="0" smtClean="0"/>
          </a:p>
          <a:p>
            <a:pPr algn="just">
              <a:spcBef>
                <a:spcPct val="0"/>
              </a:spcBef>
              <a:defRPr/>
            </a:pPr>
            <a:r>
              <a:rPr lang="pt-BR" sz="1400" dirty="0" smtClean="0"/>
              <a:t>Conforme o nosso histórico, a geração ou gerações que irão sobreviver serão as que mais bem utilizarem a informação.</a:t>
            </a:r>
          </a:p>
          <a:p>
            <a:pPr algn="just">
              <a:spcBef>
                <a:spcPct val="0"/>
              </a:spcBef>
              <a:defRPr/>
            </a:pPr>
            <a:endParaRPr lang="pt-BR" sz="1400" dirty="0" smtClean="0"/>
          </a:p>
          <a:p>
            <a:pPr algn="just">
              <a:spcBef>
                <a:spcPct val="0"/>
              </a:spcBef>
              <a:defRPr/>
            </a:pPr>
            <a:endParaRPr lang="pt-BR" sz="1400" dirty="0" smtClean="0"/>
          </a:p>
          <a:p>
            <a:pPr algn="just">
              <a:spcBef>
                <a:spcPct val="0"/>
              </a:spcBef>
              <a:defRPr/>
            </a:pPr>
            <a:endParaRPr lang="pt-BR" sz="1400" dirty="0" smtClean="0"/>
          </a:p>
          <a:p>
            <a:pPr algn="just">
              <a:spcBef>
                <a:spcPct val="0"/>
              </a:spcBef>
              <a:defRPr/>
            </a:pPr>
            <a:endParaRPr lang="pt-BR" sz="1400" dirty="0" smtClean="0"/>
          </a:p>
          <a:p>
            <a:pPr lvl="0" algn="just">
              <a:spcBef>
                <a:spcPct val="0"/>
              </a:spcBef>
              <a:defRPr/>
            </a:pPr>
            <a:endParaRPr lang="pt-BR" sz="1400" dirty="0" smtClean="0">
              <a:latin typeface="+mj-lt"/>
              <a:ea typeface="+mj-ea"/>
              <a:cs typeface="+mj-cs"/>
            </a:endParaRPr>
          </a:p>
          <a:p>
            <a:pPr lvl="0" algn="just">
              <a:spcBef>
                <a:spcPct val="0"/>
              </a:spcBef>
              <a:defRPr/>
            </a:pPr>
            <a:endParaRPr lang="pt-BR" sz="1400" dirty="0" smtClean="0">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pt-BR" sz="1400" i="0" u="none" strike="noStrike" kern="1200" cap="none" spc="0" normalizeH="0" noProof="0" dirty="0" smtClean="0">
              <a:ln>
                <a:noFill/>
              </a:ln>
              <a:solidFill>
                <a:schemeClr val="tx1"/>
              </a:solidFill>
              <a:effectLst/>
              <a:uLnTx/>
              <a:uFillTx/>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Conector reto 10"/>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15" name="Cruz 14"/>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ruz 15"/>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9" name="Retângulo 18"/>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14"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1737947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7185247"/>
            <a:ext cx="6023590" cy="23705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B)</a:t>
            </a:r>
          </a:p>
          <a:p>
            <a:endParaRPr lang="pt-BR" sz="1400" dirty="0"/>
          </a:p>
          <a:p>
            <a:r>
              <a:rPr lang="pt-BR" sz="1400" dirty="0" smtClean="0"/>
              <a:t>Classes e Métodos.</a:t>
            </a:r>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6" name="Imagem 5"/>
          <p:cNvPicPr>
            <a:picLocks noChangeAspect="1"/>
          </p:cNvPicPr>
          <p:nvPr/>
        </p:nvPicPr>
        <p:blipFill>
          <a:blip r:embed="rId7"/>
          <a:stretch>
            <a:fillRect/>
          </a:stretch>
        </p:blipFill>
        <p:spPr>
          <a:xfrm>
            <a:off x="214469" y="2064863"/>
            <a:ext cx="5857875" cy="4352925"/>
          </a:xfrm>
          <a:prstGeom prst="rect">
            <a:avLst/>
          </a:prstGeom>
        </p:spPr>
      </p:pic>
    </p:spTree>
    <p:extLst>
      <p:ext uri="{BB962C8B-B14F-4D97-AF65-F5344CB8AC3E}">
        <p14:creationId xmlns:p14="http://schemas.microsoft.com/office/powerpoint/2010/main" val="1941078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969224"/>
            <a:ext cx="6023590" cy="258659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a:t>
            </a:r>
            <a:r>
              <a:rPr lang="pt-BR" sz="1400" dirty="0" smtClean="0"/>
              <a:t>D)</a:t>
            </a:r>
            <a:endParaRPr lang="pt-BR" sz="1400" dirty="0" smtClean="0"/>
          </a:p>
          <a:p>
            <a:endParaRPr lang="pt-BR" sz="1400" dirty="0"/>
          </a:p>
          <a:p>
            <a:pPr lvl="0"/>
            <a:r>
              <a:rPr lang="pt-BR" sz="1400" dirty="0"/>
              <a:t>Abstração, Encapsulamento, Herança e Polimorfismo.</a:t>
            </a:r>
            <a:endParaRPr lang="pt-BR" sz="1400" dirty="0">
              <a:solidFill>
                <a:schemeClr val="tx1"/>
              </a:solidFill>
            </a:endParaRPr>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2018634"/>
            <a:ext cx="6023591" cy="2646334"/>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Ano: 2019 Banca: UFMG Órgão: </a:t>
            </a:r>
            <a:r>
              <a:rPr lang="pt-BR" sz="1400" dirty="0" smtClean="0"/>
              <a:t>UFMG</a:t>
            </a:r>
          </a:p>
          <a:p>
            <a:endParaRPr lang="pt-BR" sz="1400" dirty="0" smtClean="0"/>
          </a:p>
          <a:p>
            <a:r>
              <a:rPr lang="pt-BR" sz="1400" dirty="0"/>
              <a:t>Os quatro pilares do paradigma de Orientação a Objetos são:</a:t>
            </a:r>
            <a:endParaRPr lang="pt-BR" sz="1400" dirty="0" smtClean="0"/>
          </a:p>
          <a:p>
            <a:endParaRPr lang="pt-BR" sz="1400" dirty="0"/>
          </a:p>
          <a:p>
            <a:endParaRPr lang="pt-BR" sz="14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sp>
        <p:nvSpPr>
          <p:cNvPr id="46" name="Rectangle 3"/>
          <p:cNvSpPr>
            <a:spLocks noChangeArrowheads="1"/>
          </p:cNvSpPr>
          <p:nvPr/>
        </p:nvSpPr>
        <p:spPr bwMode="auto">
          <a:xfrm>
            <a:off x="423991" y="3121003"/>
            <a:ext cx="54388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Tx/>
              <a:buAutoNum type="alphaLcParenR"/>
            </a:pPr>
            <a:r>
              <a:rPr lang="pt-BR" sz="1400" dirty="0"/>
              <a:t>Sequenciamento, Procedimentos, Bibliotecas e Herança</a:t>
            </a:r>
            <a:r>
              <a:rPr lang="pt-BR" sz="1400" dirty="0" smtClean="0"/>
              <a:t>.</a:t>
            </a:r>
            <a:r>
              <a:rPr lang="pt-BR" sz="1400" dirty="0" smtClean="0">
                <a:latin typeface="+mn-lt"/>
              </a:rPr>
              <a:t>       </a:t>
            </a:r>
          </a:p>
          <a:p>
            <a:pPr marL="342900" lvl="0" indent="-342900">
              <a:buAutoNum type="alphaLcParenR"/>
            </a:pPr>
            <a:r>
              <a:rPr lang="pt-BR" sz="1400" dirty="0"/>
              <a:t>Herança, Polimorfismo, Classes e Objetos</a:t>
            </a:r>
            <a:r>
              <a:rPr lang="pt-BR" sz="1400" dirty="0" smtClean="0"/>
              <a:t>.</a:t>
            </a:r>
            <a:endParaRPr lang="pt-BR" sz="1400" dirty="0" smtClean="0">
              <a:latin typeface="+mn-lt"/>
            </a:endParaRPr>
          </a:p>
          <a:p>
            <a:pPr marL="342900" indent="-342900">
              <a:buFontTx/>
              <a:buAutoNum type="alphaLcParenR"/>
            </a:pPr>
            <a:r>
              <a:rPr lang="pt-BR" sz="1400" dirty="0"/>
              <a:t>Classes, Atributos, Métodos e Abstração</a:t>
            </a:r>
            <a:r>
              <a:rPr lang="pt-BR" sz="1400" dirty="0" smtClean="0"/>
              <a:t>.</a:t>
            </a:r>
            <a:r>
              <a:rPr kumimoji="0" lang="pt-BR" sz="1400" b="0" i="0" u="none" strike="noStrike" cap="none" normalizeH="0" dirty="0" smtClean="0">
                <a:ln>
                  <a:noFill/>
                </a:ln>
                <a:solidFill>
                  <a:srgbClr val="000000"/>
                </a:solidFill>
                <a:effectLst/>
                <a:latin typeface="+mn-lt"/>
                <a:cs typeface="Arial" panose="020B0604020202020204" pitchFamily="34" charset="0"/>
              </a:rPr>
              <a:t>     </a:t>
            </a:r>
          </a:p>
          <a:p>
            <a:pPr marL="342900" lvl="0" indent="-342900">
              <a:buAutoNum type="alphaLcParenR"/>
            </a:pPr>
            <a:r>
              <a:rPr lang="pt-BR" sz="1400" dirty="0"/>
              <a:t>Abstração, Encapsulamento, Herança e Polimorfismo</a:t>
            </a:r>
            <a:r>
              <a:rPr lang="pt-BR" sz="1400" dirty="0" smtClean="0"/>
              <a:t>.</a:t>
            </a:r>
            <a:endParaRPr kumimoji="0" lang="pt-BR" sz="1400" b="0" i="0" u="none" strike="noStrike" cap="none" normalizeH="0" baseline="0" dirty="0" smtClean="0">
              <a:ln>
                <a:noFill/>
              </a:ln>
              <a:solidFill>
                <a:schemeClr val="tx1"/>
              </a:solidFill>
              <a:effectLst/>
              <a:latin typeface="+mn-lt"/>
            </a:endParaRPr>
          </a:p>
        </p:txBody>
      </p:sp>
      <p:grpSp>
        <p:nvGrpSpPr>
          <p:cNvPr id="47" name="Grupo 46"/>
          <p:cNvGrpSpPr/>
          <p:nvPr/>
        </p:nvGrpSpPr>
        <p:grpSpPr>
          <a:xfrm>
            <a:off x="303101" y="1051243"/>
            <a:ext cx="2909875" cy="380115"/>
            <a:chOff x="345069" y="7031145"/>
            <a:chExt cx="3011924" cy="560962"/>
          </a:xfrm>
        </p:grpSpPr>
        <p:sp>
          <p:nvSpPr>
            <p:cNvPr id="48" name="Retângulo de cantos arredondados 4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9" name="Retângulo de cantos arredondados 4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50" name="Imagem 49"/>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311427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7185247"/>
            <a:ext cx="6023590" cy="23705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C)</a:t>
            </a:r>
          </a:p>
          <a:p>
            <a:endParaRPr lang="pt-BR" sz="1400" dirty="0"/>
          </a:p>
          <a:p>
            <a:r>
              <a:rPr lang="pt-BR" sz="1400" dirty="0" smtClean="0"/>
              <a:t>Uma operação.</a:t>
            </a:r>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3" name="Imagem 2"/>
          <p:cNvPicPr>
            <a:picLocks noChangeAspect="1"/>
          </p:cNvPicPr>
          <p:nvPr/>
        </p:nvPicPr>
        <p:blipFill>
          <a:blip r:embed="rId7"/>
          <a:stretch>
            <a:fillRect/>
          </a:stretch>
        </p:blipFill>
        <p:spPr>
          <a:xfrm>
            <a:off x="205313" y="2049703"/>
            <a:ext cx="6067425" cy="3267075"/>
          </a:xfrm>
          <a:prstGeom prst="rect">
            <a:avLst/>
          </a:prstGeom>
        </p:spPr>
      </p:pic>
    </p:spTree>
    <p:extLst>
      <p:ext uri="{BB962C8B-B14F-4D97-AF65-F5344CB8AC3E}">
        <p14:creationId xmlns:p14="http://schemas.microsoft.com/office/powerpoint/2010/main" val="2404912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7185247"/>
            <a:ext cx="6023590" cy="23705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D)</a:t>
            </a:r>
          </a:p>
          <a:p>
            <a:endParaRPr lang="pt-BR" sz="1400" dirty="0"/>
          </a:p>
          <a:p>
            <a:r>
              <a:rPr lang="pt-BR" sz="1400" b="1" dirty="0"/>
              <a:t>Desenvolvida com o objetivo de ser uma linguagem estruturada e não orientada a objetos.</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4" name="Imagem 3"/>
          <p:cNvPicPr>
            <a:picLocks noChangeAspect="1"/>
          </p:cNvPicPr>
          <p:nvPr/>
        </p:nvPicPr>
        <p:blipFill>
          <a:blip r:embed="rId7"/>
          <a:stretch>
            <a:fillRect/>
          </a:stretch>
        </p:blipFill>
        <p:spPr>
          <a:xfrm>
            <a:off x="219232" y="2086424"/>
            <a:ext cx="5848350" cy="3905250"/>
          </a:xfrm>
          <a:prstGeom prst="rect">
            <a:avLst/>
          </a:prstGeom>
        </p:spPr>
      </p:pic>
    </p:spTree>
    <p:extLst>
      <p:ext uri="{BB962C8B-B14F-4D97-AF65-F5344CB8AC3E}">
        <p14:creationId xmlns:p14="http://schemas.microsoft.com/office/powerpoint/2010/main" val="30834968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7185247"/>
            <a:ext cx="6023590" cy="23705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a:t>
            </a:r>
          </a:p>
          <a:p>
            <a:endParaRPr lang="pt-BR" sz="1400" dirty="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3" name="Imagem 2"/>
          <p:cNvPicPr>
            <a:picLocks noChangeAspect="1"/>
          </p:cNvPicPr>
          <p:nvPr/>
        </p:nvPicPr>
        <p:blipFill>
          <a:blip r:embed="rId7"/>
          <a:stretch>
            <a:fillRect/>
          </a:stretch>
        </p:blipFill>
        <p:spPr>
          <a:xfrm>
            <a:off x="235781" y="2116466"/>
            <a:ext cx="5953125" cy="3952875"/>
          </a:xfrm>
          <a:prstGeom prst="rect">
            <a:avLst/>
          </a:prstGeom>
        </p:spPr>
      </p:pic>
    </p:spTree>
    <p:extLst>
      <p:ext uri="{BB962C8B-B14F-4D97-AF65-F5344CB8AC3E}">
        <p14:creationId xmlns:p14="http://schemas.microsoft.com/office/powerpoint/2010/main" val="107352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7185247"/>
            <a:ext cx="6023590" cy="23705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D)</a:t>
            </a:r>
          </a:p>
          <a:p>
            <a:endParaRPr lang="pt-BR" sz="1400" dirty="0"/>
          </a:p>
          <a:p>
            <a:r>
              <a:rPr lang="pt-BR" sz="1400" dirty="0" smtClean="0"/>
              <a:t>Public Void Nome_Do_Metodo(){</a:t>
            </a:r>
          </a:p>
          <a:p>
            <a:endParaRPr lang="pt-BR" sz="1400" dirty="0"/>
          </a:p>
          <a:p>
            <a:r>
              <a:rPr lang="pt-BR" sz="1400" dirty="0" smtClean="0"/>
              <a:t>}</a:t>
            </a:r>
          </a:p>
          <a:p>
            <a:endParaRPr lang="pt-BR" sz="1400" dirty="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4" name="Imagem 3"/>
          <p:cNvPicPr>
            <a:picLocks noChangeAspect="1"/>
          </p:cNvPicPr>
          <p:nvPr/>
        </p:nvPicPr>
        <p:blipFill>
          <a:blip r:embed="rId7"/>
          <a:stretch>
            <a:fillRect/>
          </a:stretch>
        </p:blipFill>
        <p:spPr>
          <a:xfrm>
            <a:off x="204944" y="2071624"/>
            <a:ext cx="5876925" cy="3162300"/>
          </a:xfrm>
          <a:prstGeom prst="rect">
            <a:avLst/>
          </a:prstGeom>
        </p:spPr>
      </p:pic>
    </p:spTree>
    <p:extLst>
      <p:ext uri="{BB962C8B-B14F-4D97-AF65-F5344CB8AC3E}">
        <p14:creationId xmlns:p14="http://schemas.microsoft.com/office/powerpoint/2010/main" val="2122722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7185247"/>
            <a:ext cx="6023590" cy="23705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a:t>
            </a:r>
          </a:p>
          <a:p>
            <a:endParaRPr lang="pt-BR" sz="1400" dirty="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3" name="Imagem 2"/>
          <p:cNvPicPr>
            <a:picLocks noChangeAspect="1"/>
          </p:cNvPicPr>
          <p:nvPr/>
        </p:nvPicPr>
        <p:blipFill>
          <a:blip r:embed="rId7"/>
          <a:stretch>
            <a:fillRect/>
          </a:stretch>
        </p:blipFill>
        <p:spPr>
          <a:xfrm>
            <a:off x="246098" y="2190012"/>
            <a:ext cx="5838825" cy="3343275"/>
          </a:xfrm>
          <a:prstGeom prst="rect">
            <a:avLst/>
          </a:prstGeom>
        </p:spPr>
      </p:pic>
    </p:spTree>
    <p:extLst>
      <p:ext uri="{BB962C8B-B14F-4D97-AF65-F5344CB8AC3E}">
        <p14:creationId xmlns:p14="http://schemas.microsoft.com/office/powerpoint/2010/main" val="3033976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7185247"/>
            <a:ext cx="6023590" cy="23705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E)</a:t>
            </a:r>
          </a:p>
          <a:p>
            <a:endParaRPr lang="pt-BR" sz="1400" dirty="0"/>
          </a:p>
          <a:p>
            <a:r>
              <a:rPr lang="pt-BR" sz="1400" dirty="0"/>
              <a:t>Uma classe é uma descrição de um ou mais objetos por meio de um conjunto uniforme de atributos e serviços. Além disso, pode conter uma descrição de como criar novos objetos na classe.</a:t>
            </a:r>
            <a:endParaRPr lang="pt-BR" sz="1400" dirty="0" smtClean="0"/>
          </a:p>
          <a:p>
            <a:endParaRPr lang="pt-BR" sz="1400" dirty="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2" name="Imagem 1"/>
          <p:cNvPicPr>
            <a:picLocks noChangeAspect="1"/>
          </p:cNvPicPr>
          <p:nvPr/>
        </p:nvPicPr>
        <p:blipFill>
          <a:blip r:embed="rId7"/>
          <a:stretch>
            <a:fillRect/>
          </a:stretch>
        </p:blipFill>
        <p:spPr>
          <a:xfrm>
            <a:off x="297233" y="2063076"/>
            <a:ext cx="5867400" cy="5038725"/>
          </a:xfrm>
          <a:prstGeom prst="rect">
            <a:avLst/>
          </a:prstGeom>
        </p:spPr>
      </p:pic>
    </p:spTree>
    <p:extLst>
      <p:ext uri="{BB962C8B-B14F-4D97-AF65-F5344CB8AC3E}">
        <p14:creationId xmlns:p14="http://schemas.microsoft.com/office/powerpoint/2010/main" val="27315903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7185247"/>
            <a:ext cx="6023590" cy="23705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C)</a:t>
            </a:r>
          </a:p>
          <a:p>
            <a:endParaRPr lang="pt-BR" sz="1400" dirty="0"/>
          </a:p>
          <a:p>
            <a:r>
              <a:rPr lang="pt-BR" sz="1400" dirty="0"/>
              <a:t>Todas as afirmativas estão corretas.</a:t>
            </a:r>
            <a:endParaRPr lang="pt-BR" sz="1400" dirty="0" smtClean="0"/>
          </a:p>
          <a:p>
            <a:endParaRPr lang="pt-BR" sz="1400" dirty="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3" name="Imagem 2"/>
          <p:cNvPicPr>
            <a:picLocks noChangeAspect="1"/>
          </p:cNvPicPr>
          <p:nvPr/>
        </p:nvPicPr>
        <p:blipFill>
          <a:blip r:embed="rId7"/>
          <a:stretch>
            <a:fillRect/>
          </a:stretch>
        </p:blipFill>
        <p:spPr>
          <a:xfrm>
            <a:off x="224412" y="2096338"/>
            <a:ext cx="5972175" cy="4648200"/>
          </a:xfrm>
          <a:prstGeom prst="rect">
            <a:avLst/>
          </a:prstGeom>
        </p:spPr>
      </p:pic>
    </p:spTree>
    <p:extLst>
      <p:ext uri="{BB962C8B-B14F-4D97-AF65-F5344CB8AC3E}">
        <p14:creationId xmlns:p14="http://schemas.microsoft.com/office/powerpoint/2010/main" val="4050192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7185247"/>
            <a:ext cx="6023590" cy="23705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C)</a:t>
            </a:r>
          </a:p>
          <a:p>
            <a:endParaRPr lang="pt-BR" sz="1400" dirty="0"/>
          </a:p>
          <a:p>
            <a:r>
              <a:rPr lang="pt-BR" sz="1400" dirty="0"/>
              <a:t>Java pode ser utilizada para definir classes e subclasses.</a:t>
            </a:r>
          </a:p>
          <a:p>
            <a:r>
              <a:rPr lang="pt-BR" sz="1400" dirty="0"/>
              <a:t/>
            </a:r>
            <a:br>
              <a:rPr lang="pt-BR" sz="1400" dirty="0"/>
            </a:br>
            <a:r>
              <a:rPr lang="pt-BR" sz="1400" dirty="0" smtClean="0"/>
              <a:t> </a:t>
            </a:r>
          </a:p>
          <a:p>
            <a:endParaRPr lang="pt-BR" sz="1400" dirty="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2" name="Imagem 1"/>
          <p:cNvPicPr>
            <a:picLocks noChangeAspect="1"/>
          </p:cNvPicPr>
          <p:nvPr/>
        </p:nvPicPr>
        <p:blipFill>
          <a:blip r:embed="rId7"/>
          <a:stretch>
            <a:fillRect/>
          </a:stretch>
        </p:blipFill>
        <p:spPr>
          <a:xfrm>
            <a:off x="139970" y="2190012"/>
            <a:ext cx="5800725" cy="3028950"/>
          </a:xfrm>
          <a:prstGeom prst="rect">
            <a:avLst/>
          </a:prstGeom>
        </p:spPr>
      </p:pic>
    </p:spTree>
    <p:extLst>
      <p:ext uri="{BB962C8B-B14F-4D97-AF65-F5344CB8AC3E}">
        <p14:creationId xmlns:p14="http://schemas.microsoft.com/office/powerpoint/2010/main" val="1836547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71612" y="0"/>
            <a:ext cx="3857652" cy="1000561"/>
          </a:xfrm>
        </p:spPr>
        <p:txBody>
          <a:bodyPr>
            <a:noAutofit/>
          </a:bodyPr>
          <a:lstStyle/>
          <a:p>
            <a:r>
              <a:rPr lang="pt-BR" sz="5700" dirty="0" smtClean="0"/>
              <a:t>Livro/Vídeo</a:t>
            </a:r>
            <a:endParaRPr lang="pt-BR" sz="57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428604" y="1023910"/>
            <a:ext cx="6072230" cy="8358246"/>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pt-BR" sz="28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lvl="0">
              <a:spcBef>
                <a:spcPct val="0"/>
              </a:spcBef>
              <a:defRPr/>
            </a:pPr>
            <a:endParaRPr lang="pt-BR" sz="2400" b="1" dirty="0"/>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p:txBody>
      </p:sp>
      <p:sp>
        <p:nvSpPr>
          <p:cNvPr id="8" name="Título 1"/>
          <p:cNvSpPr txBox="1">
            <a:spLocks/>
          </p:cNvSpPr>
          <p:nvPr/>
        </p:nvSpPr>
        <p:spPr>
          <a:xfrm>
            <a:off x="1378835" y="1928214"/>
            <a:ext cx="5121999" cy="515624"/>
          </a:xfrm>
          <a:prstGeom prst="rect">
            <a:avLst/>
          </a:prstGeom>
        </p:spPr>
        <p:txBody>
          <a:bodyPr vert="horz" lIns="91440" tIns="45720" rIns="91440" bIns="45720" rtlCol="0" anchor="ctr" anchorCtr="0">
            <a:noAutofit/>
          </a:bodyPr>
          <a:lstStyle/>
          <a:p>
            <a:pPr lvl="0" algn="just">
              <a:spcBef>
                <a:spcPct val="0"/>
              </a:spcBef>
              <a:defRPr/>
            </a:pPr>
            <a:endParaRPr lang="pt-BR" sz="1400" dirty="0" smtClean="0">
              <a:latin typeface="+mj-lt"/>
              <a:ea typeface="+mj-ea"/>
              <a:cs typeface="+mj-cs"/>
              <a:hlinkClick r:id="rId3"/>
            </a:endParaRPr>
          </a:p>
          <a:p>
            <a:pPr lvl="0" algn="just">
              <a:spcBef>
                <a:spcPct val="0"/>
              </a:spcBef>
              <a:defRPr/>
            </a:pPr>
            <a:endParaRPr lang="pt-BR" sz="1400" dirty="0">
              <a:latin typeface="+mj-lt"/>
              <a:ea typeface="+mj-ea"/>
              <a:cs typeface="+mj-cs"/>
              <a:hlinkClick r:id="rId3"/>
            </a:endParaRPr>
          </a:p>
          <a:p>
            <a:pPr lvl="0" algn="just">
              <a:spcBef>
                <a:spcPct val="0"/>
              </a:spcBef>
              <a:defRPr/>
            </a:pPr>
            <a:r>
              <a:rPr lang="pt-BR" sz="1400" dirty="0" smtClean="0">
                <a:latin typeface="+mj-lt"/>
                <a:ea typeface="+mj-ea"/>
                <a:cs typeface="+mj-cs"/>
                <a:hlinkClick r:id="rId3"/>
              </a:rPr>
              <a:t>www.youtube.com/c/JMarySystems/playlists?view_as=subscriber</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smtClean="0">
              <a:ln>
                <a:noFill/>
              </a:ln>
              <a:solidFill>
                <a:schemeClr val="tx1"/>
              </a:solidFill>
              <a:effectLst/>
              <a:uLnTx/>
              <a:uFillTx/>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sp>
        <p:nvSpPr>
          <p:cNvPr id="9" name="Título 1"/>
          <p:cNvSpPr txBox="1">
            <a:spLocks/>
          </p:cNvSpPr>
          <p:nvPr/>
        </p:nvSpPr>
        <p:spPr>
          <a:xfrm>
            <a:off x="1311685" y="3211577"/>
            <a:ext cx="5146509" cy="516837"/>
          </a:xfrm>
          <a:prstGeom prst="rect">
            <a:avLst/>
          </a:prstGeom>
        </p:spPr>
        <p:txBody>
          <a:bodyPr vert="horz" lIns="91440" tIns="45720" rIns="91440" bIns="45720" rtlCol="0" anchor="ctr" anchorCtr="0">
            <a:noAutofit/>
          </a:bodyPr>
          <a:lstStyle/>
          <a:p>
            <a:pPr lvl="0" algn="just">
              <a:spcBef>
                <a:spcPct val="0"/>
              </a:spcBef>
              <a:defRPr/>
            </a:pPr>
            <a:r>
              <a:rPr lang="pt-BR" sz="1400" dirty="0" smtClean="0">
                <a:latin typeface="+mj-lt"/>
                <a:ea typeface="+mj-ea"/>
                <a:cs typeface="+mj-cs"/>
                <a:hlinkClick r:id="rId4"/>
              </a:rPr>
              <a:t>http://www.jmarysystems.com.br/Leitura_e_Aprendizagem/Leitura_e_Aprendizagem.html</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sp>
        <p:nvSpPr>
          <p:cNvPr id="10" name="Título 1"/>
          <p:cNvSpPr txBox="1">
            <a:spLocks/>
          </p:cNvSpPr>
          <p:nvPr/>
        </p:nvSpPr>
        <p:spPr>
          <a:xfrm>
            <a:off x="1465083" y="6663352"/>
            <a:ext cx="4757028" cy="665462"/>
          </a:xfrm>
          <a:prstGeom prst="rect">
            <a:avLst/>
          </a:prstGeom>
        </p:spPr>
        <p:txBody>
          <a:bodyPr vert="horz" lIns="91440" tIns="45720" rIns="91440" bIns="45720" rtlCol="0" anchor="ctr" anchorCtr="0">
            <a:noAutofit/>
          </a:bodyPr>
          <a:lstStyle/>
          <a:p>
            <a:pPr lvl="0" algn="just">
              <a:spcBef>
                <a:spcPct val="0"/>
              </a:spcBef>
              <a:defRPr/>
            </a:pPr>
            <a:r>
              <a:rPr lang="pt-BR" sz="1600" dirty="0">
                <a:latin typeface="+mj-lt"/>
                <a:ea typeface="+mj-ea"/>
                <a:cs typeface="+mj-cs"/>
                <a:hlinkClick r:id="rId5"/>
              </a:rPr>
              <a:t>https://</a:t>
            </a:r>
            <a:r>
              <a:rPr lang="pt-BR" sz="1600" dirty="0" smtClean="0">
                <a:latin typeface="+mj-lt"/>
                <a:ea typeface="+mj-ea"/>
                <a:cs typeface="+mj-cs"/>
                <a:hlinkClick r:id="rId5"/>
              </a:rPr>
              <a:t>github.com/jmarysystems?tab=repositories</a:t>
            </a:r>
            <a:endParaRPr lang="pt-BR" sz="16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sp>
        <p:nvSpPr>
          <p:cNvPr id="11" name="Retângulo de cantos arredondados 10"/>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Picture 2" descr="Resultado de imagem para java"/>
          <p:cNvPicPr>
            <a:picLocks noChangeAspect="1" noChangeArrowheads="1"/>
          </p:cNvPicPr>
          <p:nvPr/>
        </p:nvPicPr>
        <p:blipFill>
          <a:blip r:embed="rId6"/>
          <a:srcRect/>
          <a:stretch>
            <a:fillRect/>
          </a:stretch>
        </p:blipFill>
        <p:spPr bwMode="auto">
          <a:xfrm>
            <a:off x="6100217" y="177494"/>
            <a:ext cx="660016" cy="918283"/>
          </a:xfrm>
          <a:prstGeom prst="rect">
            <a:avLst/>
          </a:prstGeom>
          <a:noFill/>
        </p:spPr>
      </p:pic>
      <p:pic>
        <p:nvPicPr>
          <p:cNvPr id="4098" name="Picture 2" descr="GitHub lança aplicativo oficial para Android e permite acesso antecipado -  TudoCelular.com"/>
          <p:cNvPicPr>
            <a:picLocks noChangeAspect="1" noChangeArrowheads="1"/>
          </p:cNvPicPr>
          <p:nvPr/>
        </p:nvPicPr>
        <p:blipFill rotWithShape="1">
          <a:blip r:embed="rId7">
            <a:extLst>
              <a:ext uri="{28A0092B-C50C-407E-A947-70E740481C1C}">
                <a14:useLocalDpi xmlns:a14="http://schemas.microsoft.com/office/drawing/2010/main" val="0"/>
              </a:ext>
            </a:extLst>
          </a:blip>
          <a:srcRect l="28991" t="5073" r="28638" b="3599"/>
          <a:stretch/>
        </p:blipFill>
        <p:spPr bwMode="auto">
          <a:xfrm>
            <a:off x="555421" y="6587172"/>
            <a:ext cx="782845" cy="741642"/>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p:cNvPicPr>
            <a:picLocks noChangeAspect="1"/>
          </p:cNvPicPr>
          <p:nvPr/>
        </p:nvPicPr>
        <p:blipFill rotWithShape="1">
          <a:blip r:embed="rId8"/>
          <a:srcRect l="13420" t="8001" r="13420" b="12667"/>
          <a:stretch/>
        </p:blipFill>
        <p:spPr>
          <a:xfrm>
            <a:off x="557335" y="1928214"/>
            <a:ext cx="796990" cy="515623"/>
          </a:xfrm>
          <a:prstGeom prst="rect">
            <a:avLst/>
          </a:prstGeom>
        </p:spPr>
      </p:pic>
      <p:pic>
        <p:nvPicPr>
          <p:cNvPr id="4102" name="Picture 6" descr="Criação de sites | Desenvolvimento de sites - Agência Superi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6290" y="3027543"/>
            <a:ext cx="700871" cy="700871"/>
          </a:xfrm>
          <a:prstGeom prst="rect">
            <a:avLst/>
          </a:prstGeom>
          <a:noFill/>
          <a:extLst>
            <a:ext uri="{909E8E84-426E-40DD-AFC4-6F175D3DCCD1}">
              <a14:hiddenFill xmlns:a14="http://schemas.microsoft.com/office/drawing/2010/main">
                <a:solidFill>
                  <a:srgbClr val="FFFFFF"/>
                </a:solidFill>
              </a14:hiddenFill>
            </a:ext>
          </a:extLst>
        </p:spPr>
      </p:pic>
      <p:sp>
        <p:nvSpPr>
          <p:cNvPr id="17" name="Cruz 1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Cruz 1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0" name="Retângulo 1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1" name="Título 1"/>
          <p:cNvSpPr txBox="1">
            <a:spLocks/>
          </p:cNvSpPr>
          <p:nvPr/>
        </p:nvSpPr>
        <p:spPr>
          <a:xfrm>
            <a:off x="1338266" y="4435713"/>
            <a:ext cx="5146509" cy="516837"/>
          </a:xfrm>
          <a:prstGeom prst="rect">
            <a:avLst/>
          </a:prstGeom>
        </p:spPr>
        <p:txBody>
          <a:bodyPr vert="horz" lIns="91440" tIns="45720" rIns="91440" bIns="45720" rtlCol="0" anchor="ctr" anchorCtr="0">
            <a:noAutofit/>
          </a:bodyPr>
          <a:lstStyle/>
          <a:p>
            <a:pPr lvl="0" algn="just">
              <a:spcBef>
                <a:spcPct val="0"/>
              </a:spcBef>
              <a:defRPr/>
            </a:pPr>
            <a:r>
              <a:rPr lang="pt-BR" sz="1400" dirty="0" smtClean="0">
                <a:latin typeface="+mj-lt"/>
                <a:ea typeface="+mj-ea"/>
                <a:cs typeface="+mj-cs"/>
                <a:hlinkClick r:id="rId10"/>
              </a:rPr>
              <a:t>http://www.jmarysystems.com.br/Perguntas_e_Respostas/Perguntas_e_Respostas.html</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pic>
        <p:nvPicPr>
          <p:cNvPr id="22" name="Picture 6" descr="Criação de sites | Desenvolvimento de sites - Agência Superi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2871" y="4218533"/>
            <a:ext cx="700871" cy="700871"/>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428604" y="1496616"/>
            <a:ext cx="3801682" cy="461665"/>
          </a:xfrm>
          <a:prstGeom prst="rect">
            <a:avLst/>
          </a:prstGeom>
        </p:spPr>
        <p:txBody>
          <a:bodyPr wrap="none">
            <a:spAutoFit/>
          </a:bodyPr>
          <a:lstStyle/>
          <a:p>
            <a:pPr lvl="0">
              <a:spcBef>
                <a:spcPct val="0"/>
              </a:spcBef>
              <a:defRPr/>
            </a:pPr>
            <a:r>
              <a:rPr lang="pt-BR" sz="2400" b="1" dirty="0">
                <a:latin typeface="+mj-lt"/>
              </a:rPr>
              <a:t>Links das vídeo aulas online:</a:t>
            </a:r>
          </a:p>
        </p:txBody>
      </p:sp>
      <p:sp>
        <p:nvSpPr>
          <p:cNvPr id="24" name="Retângulo 23"/>
          <p:cNvSpPr/>
          <p:nvPr/>
        </p:nvSpPr>
        <p:spPr>
          <a:xfrm>
            <a:off x="433995" y="2615222"/>
            <a:ext cx="4560094" cy="461665"/>
          </a:xfrm>
          <a:prstGeom prst="rect">
            <a:avLst/>
          </a:prstGeom>
        </p:spPr>
        <p:txBody>
          <a:bodyPr wrap="none">
            <a:spAutoFit/>
          </a:bodyPr>
          <a:lstStyle/>
          <a:p>
            <a:pPr lvl="0">
              <a:spcBef>
                <a:spcPct val="0"/>
              </a:spcBef>
              <a:defRPr/>
            </a:pPr>
            <a:r>
              <a:rPr lang="pt-BR" sz="2400" b="1" dirty="0"/>
              <a:t>Dos conteúdos deste livro na web:</a:t>
            </a:r>
          </a:p>
        </p:txBody>
      </p:sp>
      <p:sp>
        <p:nvSpPr>
          <p:cNvPr id="25" name="Retângulo 24"/>
          <p:cNvSpPr/>
          <p:nvPr/>
        </p:nvSpPr>
        <p:spPr>
          <a:xfrm>
            <a:off x="428604" y="3842117"/>
            <a:ext cx="6002734" cy="461665"/>
          </a:xfrm>
          <a:prstGeom prst="rect">
            <a:avLst/>
          </a:prstGeom>
        </p:spPr>
        <p:txBody>
          <a:bodyPr wrap="none">
            <a:spAutoFit/>
          </a:bodyPr>
          <a:lstStyle/>
          <a:p>
            <a:pPr lvl="0">
              <a:spcBef>
                <a:spcPct val="0"/>
              </a:spcBef>
              <a:defRPr/>
            </a:pPr>
            <a:r>
              <a:rPr lang="pt-BR" sz="2400" b="1" dirty="0"/>
              <a:t>Das perguntas e respostas deste livro na web:</a:t>
            </a:r>
          </a:p>
        </p:txBody>
      </p:sp>
      <p:sp>
        <p:nvSpPr>
          <p:cNvPr id="26" name="Retângulo 25"/>
          <p:cNvSpPr/>
          <p:nvPr/>
        </p:nvSpPr>
        <p:spPr>
          <a:xfrm>
            <a:off x="427491" y="5041515"/>
            <a:ext cx="6003847" cy="1569660"/>
          </a:xfrm>
          <a:prstGeom prst="rect">
            <a:avLst/>
          </a:prstGeom>
        </p:spPr>
        <p:txBody>
          <a:bodyPr wrap="square">
            <a:spAutoFit/>
          </a:bodyPr>
          <a:lstStyle/>
          <a:p>
            <a:pPr>
              <a:spcBef>
                <a:spcPct val="0"/>
              </a:spcBef>
              <a:defRPr/>
            </a:pPr>
            <a:r>
              <a:rPr lang="pt-BR" sz="2400" b="1" dirty="0"/>
              <a:t>Do programa em Java e outros projetos que  além do conteúdo do livro, tem uma bateria de exercícios que complementam a totalidade da aprendizagem</a:t>
            </a:r>
            <a:r>
              <a:rPr lang="pt-BR" sz="2400" b="1" dirty="0" smtClean="0"/>
              <a:t>:</a:t>
            </a:r>
            <a:endParaRPr lang="pt-BR" sz="2400" b="1" dirty="0"/>
          </a:p>
        </p:txBody>
      </p:sp>
      <p:sp>
        <p:nvSpPr>
          <p:cNvPr id="27" name="Título 1"/>
          <p:cNvSpPr txBox="1">
            <a:spLocks/>
          </p:cNvSpPr>
          <p:nvPr/>
        </p:nvSpPr>
        <p:spPr>
          <a:xfrm>
            <a:off x="1347489" y="8036113"/>
            <a:ext cx="5146509" cy="516837"/>
          </a:xfrm>
          <a:prstGeom prst="rect">
            <a:avLst/>
          </a:prstGeom>
        </p:spPr>
        <p:txBody>
          <a:bodyPr vert="horz" lIns="91440" tIns="45720" rIns="91440" bIns="45720" rtlCol="0" anchor="ctr" anchorCtr="0">
            <a:noAutofit/>
          </a:bodyPr>
          <a:lstStyle/>
          <a:p>
            <a:pPr lvl="0" algn="just">
              <a:spcBef>
                <a:spcPct val="0"/>
              </a:spcBef>
              <a:defRPr/>
            </a:pPr>
            <a:r>
              <a:rPr lang="pt-BR" sz="1400" dirty="0" smtClean="0">
                <a:latin typeface="+mj-lt"/>
                <a:ea typeface="+mj-ea"/>
                <a:cs typeface="+mj-cs"/>
                <a:hlinkClick r:id="rId11"/>
              </a:rPr>
              <a:t>http://www.jmarysystems.com.br</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pic>
        <p:nvPicPr>
          <p:cNvPr id="28" name="Picture 6" descr="Criação de sites | Desenvolvimento de sites - Agência Superi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094" y="7818933"/>
            <a:ext cx="700871" cy="700871"/>
          </a:xfrm>
          <a:prstGeom prst="rect">
            <a:avLst/>
          </a:prstGeom>
          <a:noFill/>
          <a:extLst>
            <a:ext uri="{909E8E84-426E-40DD-AFC4-6F175D3DCCD1}">
              <a14:hiddenFill xmlns:a14="http://schemas.microsoft.com/office/drawing/2010/main">
                <a:solidFill>
                  <a:srgbClr val="FFFFFF"/>
                </a:solidFill>
              </a14:hiddenFill>
            </a:ext>
          </a:extLst>
        </p:spPr>
      </p:pic>
      <p:sp>
        <p:nvSpPr>
          <p:cNvPr id="29" name="Retângulo 28"/>
          <p:cNvSpPr/>
          <p:nvPr/>
        </p:nvSpPr>
        <p:spPr>
          <a:xfrm>
            <a:off x="437827" y="7442517"/>
            <a:ext cx="2536464" cy="461665"/>
          </a:xfrm>
          <a:prstGeom prst="rect">
            <a:avLst/>
          </a:prstGeom>
        </p:spPr>
        <p:txBody>
          <a:bodyPr wrap="none">
            <a:spAutoFit/>
          </a:bodyPr>
          <a:lstStyle/>
          <a:p>
            <a:pPr lvl="0">
              <a:spcBef>
                <a:spcPct val="0"/>
              </a:spcBef>
              <a:defRPr/>
            </a:pPr>
            <a:r>
              <a:rPr lang="pt-BR" sz="2400" b="1" dirty="0" smtClean="0"/>
              <a:t>Visite-nos na web:</a:t>
            </a:r>
            <a:endParaRPr lang="pt-BR" sz="2400" b="1" dirty="0"/>
          </a:p>
        </p:txBody>
      </p:sp>
      <p:sp>
        <p:nvSpPr>
          <p:cNvPr id="3" name="Retângulo 2"/>
          <p:cNvSpPr/>
          <p:nvPr/>
        </p:nvSpPr>
        <p:spPr>
          <a:xfrm>
            <a:off x="263078" y="1022495"/>
            <a:ext cx="3967208" cy="461665"/>
          </a:xfrm>
          <a:prstGeom prst="rect">
            <a:avLst/>
          </a:prstGeom>
        </p:spPr>
        <p:txBody>
          <a:bodyPr wrap="square">
            <a:spAutoFit/>
          </a:bodyPr>
          <a:lstStyle/>
          <a:p>
            <a:pPr lvl="0">
              <a:spcBef>
                <a:spcPct val="0"/>
              </a:spcBef>
              <a:defRPr/>
            </a:pPr>
            <a:r>
              <a:rPr lang="pt-BR" sz="2400" dirty="0"/>
              <a:t>Informações complementares</a:t>
            </a:r>
          </a:p>
        </p:txBody>
      </p:sp>
      <p:sp>
        <p:nvSpPr>
          <p:cNvPr id="30" name="Retângulo 29"/>
          <p:cNvSpPr/>
          <p:nvPr/>
        </p:nvSpPr>
        <p:spPr>
          <a:xfrm>
            <a:off x="1378835" y="8735524"/>
            <a:ext cx="2007409" cy="307777"/>
          </a:xfrm>
          <a:prstGeom prst="rect">
            <a:avLst/>
          </a:prstGeom>
        </p:spPr>
        <p:txBody>
          <a:bodyPr wrap="none">
            <a:spAutoFit/>
          </a:bodyPr>
          <a:lstStyle/>
          <a:p>
            <a:pPr lvl="0">
              <a:spcBef>
                <a:spcPct val="0"/>
              </a:spcBef>
              <a:defRPr/>
            </a:pPr>
            <a:r>
              <a:rPr lang="pt-BR" sz="1400" dirty="0" smtClean="0">
                <a:latin typeface="+mj-lt"/>
                <a:hlinkClick r:id="rId12"/>
              </a:rPr>
              <a:t>jmarysystems@mail.com</a:t>
            </a:r>
            <a:endParaRPr lang="pt-BR" dirty="0">
              <a:latin typeface="+mj-lt"/>
            </a:endParaRPr>
          </a:p>
        </p:txBody>
      </p:sp>
      <p:pic>
        <p:nvPicPr>
          <p:cNvPr id="14" name="Imagem 13"/>
          <p:cNvPicPr>
            <a:picLocks noChangeAspect="1"/>
          </p:cNvPicPr>
          <p:nvPr/>
        </p:nvPicPr>
        <p:blipFill rotWithShape="1">
          <a:blip r:embed="rId13"/>
          <a:srcRect l="9587" t="9653" r="16493" b="13068"/>
          <a:stretch/>
        </p:blipFill>
        <p:spPr>
          <a:xfrm>
            <a:off x="548680" y="8614509"/>
            <a:ext cx="756605" cy="790996"/>
          </a:xfrm>
          <a:prstGeom prst="rect">
            <a:avLst/>
          </a:prstGeom>
        </p:spPr>
      </p:pic>
      <p:pic>
        <p:nvPicPr>
          <p:cNvPr id="1026" name="Picture 2" descr="http://www.jmarysystems.com.br/arquivos/imagens/001_topo/fone2.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30286" y="8735524"/>
            <a:ext cx="567628" cy="567628"/>
          </a:xfrm>
          <a:prstGeom prst="rect">
            <a:avLst/>
          </a:prstGeom>
          <a:noFill/>
          <a:extLst>
            <a:ext uri="{909E8E84-426E-40DD-AFC4-6F175D3DCCD1}">
              <a14:hiddenFill xmlns:a14="http://schemas.microsoft.com/office/drawing/2010/main">
                <a:solidFill>
                  <a:srgbClr val="FFFFFF"/>
                </a:solidFill>
              </a14:hiddenFill>
            </a:ext>
          </a:extLst>
        </p:spPr>
      </p:pic>
      <p:sp>
        <p:nvSpPr>
          <p:cNvPr id="31" name="Retângulo 30"/>
          <p:cNvSpPr/>
          <p:nvPr/>
        </p:nvSpPr>
        <p:spPr>
          <a:xfrm>
            <a:off x="4712154" y="8793981"/>
            <a:ext cx="1741182" cy="400110"/>
          </a:xfrm>
          <a:prstGeom prst="rect">
            <a:avLst/>
          </a:prstGeom>
        </p:spPr>
        <p:txBody>
          <a:bodyPr wrap="none">
            <a:spAutoFit/>
          </a:bodyPr>
          <a:lstStyle/>
          <a:p>
            <a:pPr lvl="0">
              <a:spcBef>
                <a:spcPct val="0"/>
              </a:spcBef>
              <a:defRPr/>
            </a:pPr>
            <a:r>
              <a:rPr lang="pt-BR" sz="2000" dirty="0" smtClean="0"/>
              <a:t>85.98193.1133</a:t>
            </a:r>
            <a:endParaRPr lang="pt-BR" sz="2400" dirty="0"/>
          </a:p>
        </p:txBody>
      </p:sp>
    </p:spTree>
    <p:extLst>
      <p:ext uri="{BB962C8B-B14F-4D97-AF65-F5344CB8AC3E}">
        <p14:creationId xmlns:p14="http://schemas.microsoft.com/office/powerpoint/2010/main" val="1737947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7185247"/>
            <a:ext cx="6023590" cy="23705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A)</a:t>
            </a:r>
          </a:p>
          <a:p>
            <a:endParaRPr lang="pt-BR" sz="1400" dirty="0"/>
          </a:p>
          <a:p>
            <a:r>
              <a:rPr lang="pt-BR" sz="1400" dirty="0"/>
              <a:t>A computação seja acionada por troca de mensagens entre objetos.</a:t>
            </a:r>
            <a:endParaRPr lang="pt-BR" sz="1400" dirty="0" smtClean="0"/>
          </a:p>
          <a:p>
            <a:endParaRPr lang="pt-BR" sz="1400" dirty="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3" name="Imagem 2"/>
          <p:cNvPicPr>
            <a:picLocks noChangeAspect="1"/>
          </p:cNvPicPr>
          <p:nvPr/>
        </p:nvPicPr>
        <p:blipFill>
          <a:blip r:embed="rId7"/>
          <a:stretch>
            <a:fillRect/>
          </a:stretch>
        </p:blipFill>
        <p:spPr>
          <a:xfrm>
            <a:off x="185777" y="2180496"/>
            <a:ext cx="5962650" cy="3676650"/>
          </a:xfrm>
          <a:prstGeom prst="rect">
            <a:avLst/>
          </a:prstGeom>
        </p:spPr>
      </p:pic>
    </p:spTree>
    <p:extLst>
      <p:ext uri="{BB962C8B-B14F-4D97-AF65-F5344CB8AC3E}">
        <p14:creationId xmlns:p14="http://schemas.microsoft.com/office/powerpoint/2010/main" val="28449523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969224"/>
            <a:ext cx="6023590" cy="258659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C)</a:t>
            </a:r>
          </a:p>
          <a:p>
            <a:endParaRPr lang="pt-BR" sz="1400" dirty="0"/>
          </a:p>
          <a:p>
            <a:r>
              <a:rPr lang="pt-BR" sz="1400" dirty="0">
                <a:solidFill>
                  <a:srgbClr val="000000"/>
                </a:solidFill>
                <a:cs typeface="Arial" panose="020B0604020202020204" pitchFamily="34" charset="0"/>
              </a:rPr>
              <a:t>Classe abstrata.   </a:t>
            </a:r>
            <a:endParaRPr lang="pt-BR" sz="1400" dirty="0" smtClean="0">
              <a:solidFill>
                <a:srgbClr val="000000"/>
              </a:solidFill>
              <a:cs typeface="Arial" panose="020B0604020202020204" pitchFamily="34" charset="0"/>
            </a:endParaRPr>
          </a:p>
          <a:p>
            <a:endParaRPr lang="pt-BR" sz="1400" dirty="0">
              <a:solidFill>
                <a:srgbClr val="000000"/>
              </a:solidFill>
              <a:cs typeface="Arial" panose="020B0604020202020204" pitchFamily="34" charset="0"/>
            </a:endParaRPr>
          </a:p>
          <a:p>
            <a:r>
              <a:rPr lang="pt-BR" sz="1400" dirty="0" smtClean="0"/>
              <a:t>Classes </a:t>
            </a:r>
            <a:r>
              <a:rPr lang="pt-BR" sz="1400" dirty="0"/>
              <a:t>abstratas servem como modelos para as classes derivadas ou subclasses. </a:t>
            </a:r>
            <a:endParaRPr lang="pt-BR" sz="1400" dirty="0" smtClean="0"/>
          </a:p>
          <a:p>
            <a:endParaRPr lang="pt-BR" sz="1400" dirty="0"/>
          </a:p>
          <a:p>
            <a:r>
              <a:rPr lang="pt-BR" sz="1400" dirty="0" smtClean="0"/>
              <a:t>As </a:t>
            </a:r>
            <a:r>
              <a:rPr lang="pt-BR" sz="1400" dirty="0"/>
              <a:t>classes abstratas somente podem ser estendidas e não instanciadas e caso ela possua métodos abstratos as classes derivadas devem implementar tais métodos.</a:t>
            </a:r>
            <a:r>
              <a:rPr lang="pt-BR" sz="1400" dirty="0" smtClean="0">
                <a:solidFill>
                  <a:srgbClr val="000000"/>
                </a:solidFill>
                <a:cs typeface="Arial" panose="020B0604020202020204" pitchFamily="34" charset="0"/>
              </a:rPr>
              <a:t>  </a:t>
            </a:r>
            <a:endParaRPr lang="pt-BR" sz="1400" dirty="0">
              <a:solidFill>
                <a:srgbClr val="000000"/>
              </a:solidFill>
              <a:cs typeface="Arial" panose="020B0604020202020204" pitchFamily="34" charset="0"/>
            </a:endParaRPr>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2018634"/>
            <a:ext cx="6023591" cy="437162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b="1" dirty="0"/>
              <a:t>Ano:</a:t>
            </a:r>
            <a:r>
              <a:rPr lang="pt-BR" sz="1400" dirty="0"/>
              <a:t> 2019 </a:t>
            </a:r>
            <a:r>
              <a:rPr lang="pt-BR" sz="1400" b="1" dirty="0"/>
              <a:t>Banca:</a:t>
            </a:r>
            <a:r>
              <a:rPr lang="pt-BR" sz="1400" dirty="0"/>
              <a:t> FCC </a:t>
            </a:r>
            <a:r>
              <a:rPr lang="pt-BR" sz="1400" b="1" dirty="0"/>
              <a:t>Órgão:</a:t>
            </a:r>
            <a:r>
              <a:rPr lang="pt-BR" sz="1400" dirty="0"/>
              <a:t> SANASA </a:t>
            </a:r>
            <a:r>
              <a:rPr lang="pt-BR" sz="1400" dirty="0" smtClean="0"/>
              <a:t>Campinas</a:t>
            </a:r>
          </a:p>
          <a:p>
            <a:r>
              <a:rPr lang="pt-BR" sz="1400" dirty="0"/>
              <a:t>Considere que um Analista de TI sabe que uma classe Pessoa Física e uma classe Pessoa Jurídica possuem o atributo nome como uma informação em comum e que o CPF é um atributo específico para a Pessoa Física e o CNPJ é um atributo específico para Pessoa Jurídica. </a:t>
            </a:r>
            <a:endParaRPr lang="pt-BR" sz="1400" dirty="0" smtClean="0"/>
          </a:p>
          <a:p>
            <a:endParaRPr lang="pt-BR" sz="1400" dirty="0"/>
          </a:p>
          <a:p>
            <a:r>
              <a:rPr lang="pt-BR" sz="1400" dirty="0" smtClean="0"/>
              <a:t>Então </a:t>
            </a:r>
            <a:r>
              <a:rPr lang="pt-BR" sz="1400" dirty="0"/>
              <a:t>o Analista criou uma outra classe com o atributo nome e seu objetivo é que haja herança deste e, eventualmente, outros métodos e atributos, para as classes filhas, Pessoa Física e Pessoa Jurídica, que já existiam.</a:t>
            </a:r>
          </a:p>
          <a:p>
            <a:r>
              <a:rPr lang="pt-BR" sz="1400" dirty="0"/>
              <a:t>Essa classe criada não é instanciada, apenas fornece um modelo para geração de outras classes, e é </a:t>
            </a:r>
            <a:r>
              <a:rPr lang="pt-BR" sz="1400" dirty="0" smtClean="0"/>
              <a:t>denominada:</a:t>
            </a:r>
            <a:endParaRPr lang="pt-BR" sz="1400" dirty="0"/>
          </a:p>
          <a:p>
            <a:endParaRPr lang="pt-BR" sz="14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sp>
        <p:nvSpPr>
          <p:cNvPr id="46" name="Rectangle 3"/>
          <p:cNvSpPr>
            <a:spLocks noChangeArrowheads="1"/>
          </p:cNvSpPr>
          <p:nvPr/>
        </p:nvSpPr>
        <p:spPr bwMode="auto">
          <a:xfrm>
            <a:off x="501864" y="5070146"/>
            <a:ext cx="54388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Tx/>
              <a:buAutoNum type="alphaLcParenR"/>
            </a:pPr>
            <a:r>
              <a:rPr lang="pt-BR" sz="1400" dirty="0" smtClean="0">
                <a:latin typeface="+mn-lt"/>
              </a:rPr>
              <a:t>Subclasse.       </a:t>
            </a:r>
          </a:p>
          <a:p>
            <a:pPr marL="342900" lvl="0" indent="-342900">
              <a:buAutoNum type="alphaLcParenR"/>
            </a:pPr>
            <a:r>
              <a:rPr kumimoji="0" lang="pt-BR" sz="1400" b="0" i="0" u="none" strike="noStrike" cap="none" normalizeH="0" baseline="0" dirty="0" smtClean="0">
                <a:ln>
                  <a:noFill/>
                </a:ln>
                <a:solidFill>
                  <a:srgbClr val="000000"/>
                </a:solidFill>
                <a:effectLst/>
                <a:latin typeface="+mn-lt"/>
                <a:cs typeface="Arial" panose="020B0604020202020204" pitchFamily="34" charset="0"/>
              </a:rPr>
              <a:t>Classe construtora.</a:t>
            </a:r>
            <a:endParaRPr lang="pt-BR" sz="1400" dirty="0" smtClean="0">
              <a:latin typeface="+mn-lt"/>
            </a:endParaRPr>
          </a:p>
          <a:p>
            <a:pPr marL="342900" indent="-342900">
              <a:buFontTx/>
              <a:buAutoNum type="alphaLcParenR"/>
            </a:pPr>
            <a:r>
              <a:rPr lang="pt-BR" sz="1400" dirty="0" smtClean="0">
                <a:solidFill>
                  <a:srgbClr val="000000"/>
                </a:solidFill>
                <a:cs typeface="Arial" panose="020B0604020202020204" pitchFamily="34" charset="0"/>
              </a:rPr>
              <a:t>Classe abstrata.</a:t>
            </a:r>
            <a:r>
              <a:rPr kumimoji="0" lang="pt-BR" sz="1400" b="0" i="0" u="none" strike="noStrike" cap="none" normalizeH="0" dirty="0" smtClean="0">
                <a:ln>
                  <a:noFill/>
                </a:ln>
                <a:solidFill>
                  <a:srgbClr val="000000"/>
                </a:solidFill>
                <a:effectLst/>
                <a:latin typeface="+mn-lt"/>
                <a:cs typeface="Arial" panose="020B0604020202020204" pitchFamily="34" charset="0"/>
              </a:rPr>
              <a:t>     </a:t>
            </a:r>
          </a:p>
          <a:p>
            <a:pPr marL="342900" lvl="0" indent="-342900">
              <a:buAutoNum type="alphaLcParenR"/>
            </a:pPr>
            <a:r>
              <a:rPr lang="pt-BR" sz="1400" dirty="0" smtClean="0">
                <a:solidFill>
                  <a:srgbClr val="000000"/>
                </a:solidFill>
                <a:cs typeface="Arial" panose="020B0604020202020204" pitchFamily="34" charset="0"/>
              </a:rPr>
              <a:t>Classe sobrescrita.</a:t>
            </a:r>
            <a:endParaRPr kumimoji="0" lang="pt-BR" sz="1400" b="0" i="0" u="none" strike="noStrike" cap="none" normalizeH="0" baseline="0" dirty="0" smtClean="0">
              <a:ln>
                <a:noFill/>
              </a:ln>
              <a:solidFill>
                <a:schemeClr val="tx1"/>
              </a:solidFill>
              <a:effectLst/>
              <a:latin typeface="+mn-lt"/>
            </a:endParaRPr>
          </a:p>
        </p:txBody>
      </p:sp>
      <p:grpSp>
        <p:nvGrpSpPr>
          <p:cNvPr id="47" name="Grupo 46"/>
          <p:cNvGrpSpPr/>
          <p:nvPr/>
        </p:nvGrpSpPr>
        <p:grpSpPr>
          <a:xfrm>
            <a:off x="303101" y="1051243"/>
            <a:ext cx="2909875" cy="380115"/>
            <a:chOff x="345069" y="7031145"/>
            <a:chExt cx="3011924" cy="560962"/>
          </a:xfrm>
        </p:grpSpPr>
        <p:sp>
          <p:nvSpPr>
            <p:cNvPr id="48" name="Retângulo de cantos arredondados 4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9" name="Retângulo de cantos arredondados 4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50" name="Imagem 49"/>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36992513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m 16"/>
          <p:cNvPicPr>
            <a:picLocks noChangeAspect="1"/>
          </p:cNvPicPr>
          <p:nvPr/>
        </p:nvPicPr>
        <p:blipFill>
          <a:blip r:embed="rId2"/>
          <a:stretch>
            <a:fillRect/>
          </a:stretch>
        </p:blipFill>
        <p:spPr>
          <a:xfrm>
            <a:off x="1268760" y="911963"/>
            <a:ext cx="4175298" cy="3175480"/>
          </a:xfrm>
          <a:prstGeom prst="rect">
            <a:avLst/>
          </a:prstGeom>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428604" y="1023910"/>
            <a:ext cx="6286544" cy="83582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7200" b="1" i="0" u="none" strike="noStrike" kern="1200" cap="none" spc="0" normalizeH="0" baseline="0" noProof="0" dirty="0" smtClean="0">
                <a:ln>
                  <a:noFill/>
                </a:ln>
                <a:solidFill>
                  <a:schemeClr val="tx1"/>
                </a:solidFill>
                <a:effectLst/>
                <a:uLnTx/>
                <a:uFillTx/>
                <a:latin typeface="+mj-lt"/>
                <a:ea typeface="+mj-ea"/>
                <a:cs typeface="+mj-cs"/>
              </a:rPr>
              <a:t>Fim</a:t>
            </a:r>
            <a:endParaRPr kumimoji="0" lang="pt-BR" sz="7200" b="1" i="0" u="none" strike="noStrike" kern="1200" cap="none" spc="0" normalizeH="0" baseline="0" noProof="0" dirty="0">
              <a:ln>
                <a:noFill/>
              </a:ln>
              <a:solidFill>
                <a:schemeClr val="tx1"/>
              </a:solidFill>
              <a:effectLst/>
              <a:uLnTx/>
              <a:uFillTx/>
              <a:latin typeface="+mj-lt"/>
              <a:ea typeface="+mj-ea"/>
              <a:cs typeface="+mj-cs"/>
            </a:endParaRPr>
          </a:p>
        </p:txBody>
      </p:sp>
      <p:pic>
        <p:nvPicPr>
          <p:cNvPr id="21" name="Picture 2" descr="Resultado de imagem para java"/>
          <p:cNvPicPr>
            <a:picLocks noChangeAspect="1" noChangeArrowheads="1"/>
          </p:cNvPicPr>
          <p:nvPr/>
        </p:nvPicPr>
        <p:blipFill>
          <a:blip r:embed="rId3"/>
          <a:srcRect/>
          <a:stretch>
            <a:fillRect/>
          </a:stretch>
        </p:blipFill>
        <p:spPr bwMode="auto">
          <a:xfrm>
            <a:off x="4725144" y="6321152"/>
            <a:ext cx="1643074" cy="2286016"/>
          </a:xfrm>
          <a:prstGeom prst="rect">
            <a:avLst/>
          </a:prstGeom>
          <a:noFill/>
        </p:spPr>
      </p:pic>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3" y="72430"/>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12" name="Cruz 1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Cruz 1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0" name="Retângulo 1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2" name="Cruz 21"/>
          <p:cNvSpPr/>
          <p:nvPr/>
        </p:nvSpPr>
        <p:spPr>
          <a:xfrm>
            <a:off x="4378214"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3794740"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3283136" y="6321152"/>
            <a:ext cx="708661" cy="1169551"/>
          </a:xfrm>
          <a:prstGeom prst="rect">
            <a:avLst/>
          </a:prstGeom>
        </p:spPr>
        <p:txBody>
          <a:bodyPr wrap="square">
            <a:spAutoFit/>
          </a:bodyPr>
          <a:lstStyle/>
          <a:p>
            <a:r>
              <a:rPr lang="pt-BR" sz="7000" b="1" dirty="0" smtClean="0"/>
              <a:t>&lt;</a:t>
            </a:r>
            <a:r>
              <a:rPr lang="pt-BR" sz="6000" b="1" dirty="0" smtClean="0"/>
              <a:t>       </a:t>
            </a:r>
            <a:endParaRPr lang="pt-BR" sz="6000" dirty="0"/>
          </a:p>
        </p:txBody>
      </p:sp>
      <p:sp>
        <p:nvSpPr>
          <p:cNvPr id="25" name="Retângulo 24"/>
          <p:cNvSpPr/>
          <p:nvPr/>
        </p:nvSpPr>
        <p:spPr>
          <a:xfrm>
            <a:off x="4789317" y="6321152"/>
            <a:ext cx="700228" cy="1169551"/>
          </a:xfrm>
          <a:prstGeom prst="rect">
            <a:avLst/>
          </a:prstGeom>
        </p:spPr>
        <p:txBody>
          <a:bodyPr wrap="square">
            <a:spAutoFit/>
          </a:bodyPr>
          <a:lstStyle/>
          <a:p>
            <a:r>
              <a:rPr lang="pt-BR" sz="7000" b="1" dirty="0" smtClean="0"/>
              <a:t>&gt;</a:t>
            </a:r>
            <a:r>
              <a:rPr lang="pt-BR" sz="6000" b="1" dirty="0" smtClean="0"/>
              <a:t>       </a:t>
            </a:r>
            <a:endParaRPr lang="pt-BR" sz="6000" dirty="0"/>
          </a:p>
        </p:txBody>
      </p:sp>
      <p:sp>
        <p:nvSpPr>
          <p:cNvPr id="16"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26" name="Picture 2" descr="GitHub lança aplicativo oficial para Android e permite acesso antecipado -  TudoCelular.com"/>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8991" t="5073" r="28638" b="3599"/>
          <a:stretch/>
        </p:blipFill>
        <p:spPr bwMode="auto">
          <a:xfrm>
            <a:off x="4031248" y="1350721"/>
            <a:ext cx="306017" cy="289911"/>
          </a:xfrm>
          <a:prstGeom prst="rect">
            <a:avLst/>
          </a:prstGeom>
          <a:noFill/>
          <a:extLst>
            <a:ext uri="{909E8E84-426E-40DD-AFC4-6F175D3DCCD1}">
              <a14:hiddenFill xmlns:a14="http://schemas.microsoft.com/office/drawing/2010/main">
                <a:solidFill>
                  <a:srgbClr val="FFFFFF"/>
                </a:solidFill>
              </a14:hiddenFill>
            </a:ext>
          </a:extLst>
        </p:spPr>
      </p:pic>
      <p:sp>
        <p:nvSpPr>
          <p:cNvPr id="27" name="Retângulo 26"/>
          <p:cNvSpPr/>
          <p:nvPr/>
        </p:nvSpPr>
        <p:spPr>
          <a:xfrm>
            <a:off x="4264977" y="1264585"/>
            <a:ext cx="1720368" cy="492443"/>
          </a:xfrm>
          <a:prstGeom prst="rect">
            <a:avLst/>
          </a:prstGeom>
        </p:spPr>
        <p:txBody>
          <a:bodyPr wrap="square">
            <a:spAutoFit/>
          </a:bodyPr>
          <a:lstStyle/>
          <a:p>
            <a:r>
              <a:rPr lang="pt-BR" sz="1300" dirty="0" smtClean="0"/>
              <a:t>Baixe este projeto em Java no Github.</a:t>
            </a:r>
            <a:endParaRPr lang="pt-BR" sz="1300" dirty="0"/>
          </a:p>
        </p:txBody>
      </p:sp>
    </p:spTree>
    <p:extLst>
      <p:ext uri="{BB962C8B-B14F-4D97-AF65-F5344CB8AC3E}">
        <p14:creationId xmlns:p14="http://schemas.microsoft.com/office/powerpoint/2010/main" val="26824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tângulo de cantos arredondados 7"/>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aphicFrame>
        <p:nvGraphicFramePr>
          <p:cNvPr id="3" name="Tabela 2"/>
          <p:cNvGraphicFramePr>
            <a:graphicFrameLocks noGrp="1"/>
          </p:cNvGraphicFramePr>
          <p:nvPr>
            <p:extLst>
              <p:ext uri="{D42A27DB-BD31-4B8C-83A1-F6EECF244321}">
                <p14:modId xmlns:p14="http://schemas.microsoft.com/office/powerpoint/2010/main" val="2767304472"/>
              </p:ext>
            </p:extLst>
          </p:nvPr>
        </p:nvGraphicFramePr>
        <p:xfrm>
          <a:off x="404664" y="1208580"/>
          <a:ext cx="6048672" cy="8194424"/>
        </p:xfrm>
        <a:graphic>
          <a:graphicData uri="http://schemas.openxmlformats.org/drawingml/2006/table">
            <a:tbl>
              <a:tblPr firstRow="1" bandRow="1">
                <a:tableStyleId>{5C22544A-7EE6-4342-B048-85BDC9FD1C3A}</a:tableStyleId>
              </a:tblPr>
              <a:tblGrid>
                <a:gridCol w="5472608"/>
                <a:gridCol w="576064"/>
              </a:tblGrid>
              <a:tr h="583273">
                <a:tc>
                  <a:txBody>
                    <a:bodyPr/>
                    <a:lstStyle/>
                    <a:p>
                      <a:pPr algn="l"/>
                      <a:r>
                        <a:rPr lang="pt-BR" sz="2800" b="1" i="0" kern="1200" baseline="0" dirty="0" smtClean="0">
                          <a:solidFill>
                            <a:schemeClr val="tx1"/>
                          </a:solidFill>
                          <a:latin typeface="Arial" panose="020B0604020202020204" pitchFamily="34" charset="0"/>
                          <a:ea typeface="+mn-ea"/>
                          <a:cs typeface="+mn-cs"/>
                        </a:rPr>
                        <a:t>Índice</a:t>
                      </a:r>
                      <a:endParaRPr lang="pt-BR" sz="2800" b="1" i="0" baseline="0" dirty="0">
                        <a:solidFill>
                          <a:schemeClr val="tx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800" b="0" i="0" baseline="0" dirty="0">
                        <a:solidFill>
                          <a:schemeClr val="tx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14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400" b="1" i="0" kern="1200" baseline="0" dirty="0" smtClean="0">
                          <a:solidFill>
                            <a:schemeClr val="dk1"/>
                          </a:solidFill>
                          <a:latin typeface="Arial" panose="020B0604020202020204" pitchFamily="34" charset="0"/>
                          <a:ea typeface="+mn-ea"/>
                          <a:cs typeface="+mn-cs"/>
                        </a:rPr>
                        <a:t>Unidade 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4" action="ppaction://hlinksldjump"/>
                        </a:rPr>
                        <a:t>Introdução à</a:t>
                      </a:r>
                      <a:r>
                        <a:rPr lang="pt-BR" baseline="0" dirty="0" smtClean="0">
                          <a:hlinkClick r:id="rId4" action="ppaction://hlinksldjump"/>
                        </a:rPr>
                        <a:t> orientação a objetos</a:t>
                      </a:r>
                      <a:r>
                        <a:rPr lang="pt-BR" baseline="0" dirty="0" smtClean="0"/>
                        <a:t>............</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pt-BR" sz="1800" b="0" i="0" baseline="0" dirty="0" smtClean="0">
                          <a:latin typeface="Arial" panose="020B0604020202020204" pitchFamily="34" charset="0"/>
                        </a:rPr>
                        <a:t>011</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algn="l"/>
                      <a:r>
                        <a:rPr lang="pt-BR" dirty="0" smtClean="0">
                          <a:hlinkClick r:id="rId5" action="ppaction://hlinksldjump"/>
                        </a:rPr>
                        <a:t>Linguagens típicas orientadas a objetos</a:t>
                      </a:r>
                      <a:r>
                        <a:rPr lang="pt-BR" dirty="0" smtClean="0"/>
                        <a:t>............................ </a:t>
                      </a:r>
                      <a:endParaRPr lang="pt-BR"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031</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smtClean="0">
                          <a:hlinkClick r:id="rId6" action="ppaction://hlinksldjump"/>
                        </a:rPr>
                        <a:t>Programação orientada a objetos em Java</a:t>
                      </a:r>
                      <a:r>
                        <a:rPr lang="pt-BR" sz="1800"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035</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7" action="ppaction://hlinksldjump"/>
                        </a:rPr>
                        <a:t>Resumo</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036</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8" action="ppaction://hlinksldjump"/>
                        </a:rPr>
                        <a:t>Exercícios</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039</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sz="1800"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Cruz 1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ruz 1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5" name="Retângulo 14"/>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16"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173794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aphicFrame>
        <p:nvGraphicFramePr>
          <p:cNvPr id="16" name="Diagrama 15"/>
          <p:cNvGraphicFramePr/>
          <p:nvPr>
            <p:extLst>
              <p:ext uri="{D42A27DB-BD31-4B8C-83A1-F6EECF244321}">
                <p14:modId xmlns:p14="http://schemas.microsoft.com/office/powerpoint/2010/main" val="4163980531"/>
              </p:ext>
            </p:extLst>
          </p:nvPr>
        </p:nvGraphicFramePr>
        <p:xfrm>
          <a:off x="352873" y="1041002"/>
          <a:ext cx="3076127" cy="782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4" name="Grupo 23"/>
          <p:cNvGrpSpPr/>
          <p:nvPr/>
        </p:nvGrpSpPr>
        <p:grpSpPr>
          <a:xfrm>
            <a:off x="345068" y="1804022"/>
            <a:ext cx="6063113" cy="548692"/>
            <a:chOff x="348267" y="1928692"/>
            <a:chExt cx="6063113" cy="548692"/>
          </a:xfrm>
        </p:grpSpPr>
        <p:sp>
          <p:nvSpPr>
            <p:cNvPr id="29" name="Retângulo de cantos arredondados 28"/>
            <p:cNvSpPr/>
            <p:nvPr/>
          </p:nvSpPr>
          <p:spPr>
            <a:xfrm>
              <a:off x="348267" y="19286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Para início de conversa</a:t>
              </a:r>
            </a:p>
          </p:txBody>
        </p:sp>
        <p:pic>
          <p:nvPicPr>
            <p:cNvPr id="19" name="Imagem 18"/>
            <p:cNvPicPr>
              <a:picLocks noChangeAspect="1"/>
            </p:cNvPicPr>
            <p:nvPr/>
          </p:nvPicPr>
          <p:blipFill>
            <a:blip r:embed="rId9"/>
            <a:stretch>
              <a:fillRect/>
            </a:stretch>
          </p:blipFill>
          <p:spPr>
            <a:xfrm>
              <a:off x="425771" y="1977444"/>
              <a:ext cx="482949" cy="446489"/>
            </a:xfrm>
            <a:prstGeom prst="rect">
              <a:avLst/>
            </a:prstGeom>
          </p:spPr>
        </p:pic>
      </p:grpSp>
      <p:grpSp>
        <p:nvGrpSpPr>
          <p:cNvPr id="25" name="Grupo 24"/>
          <p:cNvGrpSpPr/>
          <p:nvPr/>
        </p:nvGrpSpPr>
        <p:grpSpPr>
          <a:xfrm>
            <a:off x="345067" y="2451039"/>
            <a:ext cx="6063113" cy="548692"/>
            <a:chOff x="348266" y="2575709"/>
            <a:chExt cx="6063113" cy="548692"/>
          </a:xfrm>
        </p:grpSpPr>
        <p:sp>
          <p:nvSpPr>
            <p:cNvPr id="30" name="Retângulo de cantos arredondados 29"/>
            <p:cNvSpPr/>
            <p:nvPr/>
          </p:nvSpPr>
          <p:spPr>
            <a:xfrm>
              <a:off x="348266" y="25757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Orientação da disciplina</a:t>
              </a:r>
              <a:endParaRPr lang="pt-BR" dirty="0"/>
            </a:p>
          </p:txBody>
        </p:sp>
        <p:pic>
          <p:nvPicPr>
            <p:cNvPr id="22" name="Imagem 21"/>
            <p:cNvPicPr>
              <a:picLocks noChangeAspect="1"/>
            </p:cNvPicPr>
            <p:nvPr/>
          </p:nvPicPr>
          <p:blipFill rotWithShape="1">
            <a:blip r:embed="rId10"/>
            <a:srcRect l="6321" t="6321" r="6320" b="6320"/>
            <a:stretch/>
          </p:blipFill>
          <p:spPr>
            <a:xfrm>
              <a:off x="401489" y="2597505"/>
              <a:ext cx="579239" cy="505099"/>
            </a:xfrm>
            <a:prstGeom prst="rect">
              <a:avLst/>
            </a:prstGeom>
          </p:spPr>
        </p:pic>
      </p:grpSp>
      <p:grpSp>
        <p:nvGrpSpPr>
          <p:cNvPr id="26" name="Grupo 25"/>
          <p:cNvGrpSpPr/>
          <p:nvPr/>
        </p:nvGrpSpPr>
        <p:grpSpPr>
          <a:xfrm>
            <a:off x="352291" y="3098822"/>
            <a:ext cx="6063113" cy="548692"/>
            <a:chOff x="355490" y="3223492"/>
            <a:chExt cx="6063113" cy="548692"/>
          </a:xfrm>
        </p:grpSpPr>
        <p:sp>
          <p:nvSpPr>
            <p:cNvPr id="31" name="Retângulo de cantos arredondados 30"/>
            <p:cNvSpPr/>
            <p:nvPr/>
          </p:nvSpPr>
          <p:spPr>
            <a:xfrm>
              <a:off x="355490" y="32234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Fique atento</a:t>
              </a:r>
              <a:endParaRPr lang="pt-BR" dirty="0"/>
            </a:p>
          </p:txBody>
        </p:sp>
        <p:pic>
          <p:nvPicPr>
            <p:cNvPr id="20" name="Imagem 19"/>
            <p:cNvPicPr>
              <a:picLocks noChangeAspect="1"/>
            </p:cNvPicPr>
            <p:nvPr/>
          </p:nvPicPr>
          <p:blipFill rotWithShape="1">
            <a:blip r:embed="rId11"/>
            <a:srcRect l="9375" t="7251" r="12500" b="8375"/>
            <a:stretch/>
          </p:blipFill>
          <p:spPr>
            <a:xfrm>
              <a:off x="395371" y="3242417"/>
              <a:ext cx="585357" cy="515040"/>
            </a:xfrm>
            <a:prstGeom prst="rect">
              <a:avLst/>
            </a:prstGeom>
          </p:spPr>
        </p:pic>
      </p:grpSp>
      <p:grpSp>
        <p:nvGrpSpPr>
          <p:cNvPr id="35" name="Grupo 34"/>
          <p:cNvGrpSpPr/>
          <p:nvPr/>
        </p:nvGrpSpPr>
        <p:grpSpPr>
          <a:xfrm>
            <a:off x="360026" y="3745839"/>
            <a:ext cx="6063113" cy="548692"/>
            <a:chOff x="363225" y="3870509"/>
            <a:chExt cx="6063113" cy="548692"/>
          </a:xfrm>
        </p:grpSpPr>
        <p:sp>
          <p:nvSpPr>
            <p:cNvPr id="32" name="Retângulo de cantos arredondados 31"/>
            <p:cNvSpPr/>
            <p:nvPr/>
          </p:nvSpPr>
          <p:spPr>
            <a:xfrm>
              <a:off x="363225" y="38705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Indicação de livro</a:t>
              </a:r>
              <a:endParaRPr lang="pt-BR" dirty="0"/>
            </a:p>
          </p:txBody>
        </p:sp>
        <p:pic>
          <p:nvPicPr>
            <p:cNvPr id="1030" name="Picture 6" descr="ícone Livros Livre de Ravenna 3D Icons"/>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0276" y="3919956"/>
              <a:ext cx="560452" cy="4768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upo 35"/>
          <p:cNvGrpSpPr/>
          <p:nvPr/>
        </p:nvGrpSpPr>
        <p:grpSpPr>
          <a:xfrm>
            <a:off x="360026" y="4389010"/>
            <a:ext cx="6063113" cy="548692"/>
            <a:chOff x="363225" y="4513680"/>
            <a:chExt cx="6063113" cy="548692"/>
          </a:xfrm>
        </p:grpSpPr>
        <p:sp>
          <p:nvSpPr>
            <p:cNvPr id="33" name="Retângulo de cantos arredondados 32"/>
            <p:cNvSpPr/>
            <p:nvPr/>
          </p:nvSpPr>
          <p:spPr>
            <a:xfrm>
              <a:off x="363225" y="4513680"/>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Palavras do professor</a:t>
              </a:r>
              <a:endParaRPr lang="pt-BR" dirty="0"/>
            </a:p>
          </p:txBody>
        </p:sp>
        <p:pic>
          <p:nvPicPr>
            <p:cNvPr id="8" name="Imagem 7"/>
            <p:cNvPicPr>
              <a:picLocks noChangeAspect="1"/>
            </p:cNvPicPr>
            <p:nvPr/>
          </p:nvPicPr>
          <p:blipFill rotWithShape="1">
            <a:blip r:embed="rId13"/>
            <a:srcRect t="17852" b="15482"/>
            <a:stretch/>
          </p:blipFill>
          <p:spPr>
            <a:xfrm>
              <a:off x="444154" y="4532664"/>
              <a:ext cx="608582" cy="510724"/>
            </a:xfrm>
            <a:prstGeom prst="rect">
              <a:avLst/>
            </a:prstGeom>
          </p:spPr>
        </p:pic>
      </p:grpSp>
      <p:grpSp>
        <p:nvGrpSpPr>
          <p:cNvPr id="37" name="Grupo 36"/>
          <p:cNvGrpSpPr/>
          <p:nvPr/>
        </p:nvGrpSpPr>
        <p:grpSpPr>
          <a:xfrm>
            <a:off x="360027" y="5023908"/>
            <a:ext cx="6048154" cy="548692"/>
            <a:chOff x="363225" y="5148578"/>
            <a:chExt cx="6063113" cy="548692"/>
          </a:xfrm>
        </p:grpSpPr>
        <p:sp>
          <p:nvSpPr>
            <p:cNvPr id="34" name="Retângulo de cantos arredondados 33"/>
            <p:cNvSpPr/>
            <p:nvPr/>
          </p:nvSpPr>
          <p:spPr>
            <a:xfrm>
              <a:off x="363225" y="5148578"/>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Veja o vídeo!</a:t>
              </a:r>
            </a:p>
          </p:txBody>
        </p:sp>
        <p:pic>
          <p:nvPicPr>
            <p:cNvPr id="1036" name="Picture 12" descr="Blue Video Play Icon PNG Transparent Background, Free Download #8030 -  FreeIconsPN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3835" t="5496" r="4274" b="2612"/>
            <a:stretch/>
          </p:blipFill>
          <p:spPr bwMode="auto">
            <a:xfrm>
              <a:off x="420276" y="5165512"/>
              <a:ext cx="632460" cy="5317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upo 56"/>
          <p:cNvGrpSpPr/>
          <p:nvPr/>
        </p:nvGrpSpPr>
        <p:grpSpPr>
          <a:xfrm>
            <a:off x="371491" y="5659707"/>
            <a:ext cx="6036690" cy="548692"/>
            <a:chOff x="348266" y="5783476"/>
            <a:chExt cx="6063113" cy="548692"/>
          </a:xfrm>
        </p:grpSpPr>
        <p:sp>
          <p:nvSpPr>
            <p:cNvPr id="45" name="Retângulo de cantos arredondados 44"/>
            <p:cNvSpPr/>
            <p:nvPr/>
          </p:nvSpPr>
          <p:spPr>
            <a:xfrm>
              <a:off x="348266" y="5783476"/>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Subcategoria</a:t>
              </a:r>
            </a:p>
          </p:txBody>
        </p:sp>
        <p:pic>
          <p:nvPicPr>
            <p:cNvPr id="38" name="Imagem 37"/>
            <p:cNvPicPr>
              <a:picLocks noChangeAspect="1"/>
            </p:cNvPicPr>
            <p:nvPr/>
          </p:nvPicPr>
          <p:blipFill>
            <a:blip r:embed="rId15"/>
            <a:stretch>
              <a:fillRect/>
            </a:stretch>
          </p:blipFill>
          <p:spPr>
            <a:xfrm>
              <a:off x="409966" y="5815842"/>
              <a:ext cx="657365" cy="504056"/>
            </a:xfrm>
            <a:prstGeom prst="rect">
              <a:avLst/>
            </a:prstGeom>
          </p:spPr>
        </p:pic>
      </p:grpSp>
      <p:pic>
        <p:nvPicPr>
          <p:cNvPr id="41" name="Imagem 40"/>
          <p:cNvPicPr>
            <a:picLocks noChangeAspect="1"/>
          </p:cNvPicPr>
          <p:nvPr/>
        </p:nvPicPr>
        <p:blipFill>
          <a:blip r:embed="rId16"/>
          <a:stretch>
            <a:fillRect/>
          </a:stretch>
        </p:blipFill>
        <p:spPr>
          <a:xfrm>
            <a:off x="4569209" y="1063745"/>
            <a:ext cx="515975" cy="522741"/>
          </a:xfrm>
          <a:prstGeom prst="rect">
            <a:avLst/>
          </a:prstGeom>
        </p:spPr>
      </p:pic>
      <p:grpSp>
        <p:nvGrpSpPr>
          <p:cNvPr id="48" name="Grupo 47"/>
          <p:cNvGrpSpPr/>
          <p:nvPr/>
        </p:nvGrpSpPr>
        <p:grpSpPr>
          <a:xfrm>
            <a:off x="371491" y="6277092"/>
            <a:ext cx="6036690" cy="548692"/>
            <a:chOff x="348266" y="6407663"/>
            <a:chExt cx="6063113" cy="548692"/>
          </a:xfrm>
        </p:grpSpPr>
        <p:sp>
          <p:nvSpPr>
            <p:cNvPr id="53" name="Retângulo de cantos arredondados 52"/>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Assunto</a:t>
              </a:r>
              <a:endParaRPr lang="pt-BR" dirty="0"/>
            </a:p>
          </p:txBody>
        </p:sp>
        <p:pic>
          <p:nvPicPr>
            <p:cNvPr id="47" name="Imagem 46"/>
            <p:cNvPicPr>
              <a:picLocks noChangeAspect="1"/>
            </p:cNvPicPr>
            <p:nvPr/>
          </p:nvPicPr>
          <p:blipFill>
            <a:blip r:embed="rId17"/>
            <a:stretch>
              <a:fillRect/>
            </a:stretch>
          </p:blipFill>
          <p:spPr>
            <a:xfrm>
              <a:off x="420276" y="6427862"/>
              <a:ext cx="848484" cy="513707"/>
            </a:xfrm>
            <a:prstGeom prst="rect">
              <a:avLst/>
            </a:prstGeom>
          </p:spPr>
        </p:pic>
      </p:grpSp>
      <p:pic>
        <p:nvPicPr>
          <p:cNvPr id="51" name="Imagem 50"/>
          <p:cNvPicPr>
            <a:picLocks noChangeAspect="1"/>
          </p:cNvPicPr>
          <p:nvPr/>
        </p:nvPicPr>
        <p:blipFill>
          <a:blip r:embed="rId18"/>
          <a:stretch>
            <a:fillRect/>
          </a:stretch>
        </p:blipFill>
        <p:spPr>
          <a:xfrm>
            <a:off x="3680883" y="1063745"/>
            <a:ext cx="524519" cy="522741"/>
          </a:xfrm>
          <a:prstGeom prst="rect">
            <a:avLst/>
          </a:prstGeom>
        </p:spPr>
      </p:pic>
      <p:grpSp>
        <p:nvGrpSpPr>
          <p:cNvPr id="73" name="Grupo 72"/>
          <p:cNvGrpSpPr/>
          <p:nvPr/>
        </p:nvGrpSpPr>
        <p:grpSpPr>
          <a:xfrm>
            <a:off x="389625" y="8197808"/>
            <a:ext cx="2808917" cy="380115"/>
            <a:chOff x="345069" y="7031145"/>
            <a:chExt cx="3011924" cy="560962"/>
          </a:xfrm>
        </p:grpSpPr>
        <p:sp>
          <p:nvSpPr>
            <p:cNvPr id="74" name="Retângulo de cantos arredondados 73"/>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75" name="Retângulo de cantos arredondados 74"/>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Categoria</a:t>
              </a:r>
            </a:p>
          </p:txBody>
        </p:sp>
        <p:pic>
          <p:nvPicPr>
            <p:cNvPr id="76" name="Imagem 75"/>
            <p:cNvPicPr>
              <a:picLocks noChangeAspect="1"/>
            </p:cNvPicPr>
            <p:nvPr/>
          </p:nvPicPr>
          <p:blipFill>
            <a:blip r:embed="rId19"/>
            <a:stretch>
              <a:fillRect/>
            </a:stretch>
          </p:blipFill>
          <p:spPr>
            <a:xfrm>
              <a:off x="403795" y="7051410"/>
              <a:ext cx="512026" cy="528427"/>
            </a:xfrm>
            <a:prstGeom prst="rect">
              <a:avLst/>
            </a:prstGeom>
          </p:spPr>
        </p:pic>
      </p:grpSp>
      <p:grpSp>
        <p:nvGrpSpPr>
          <p:cNvPr id="77" name="Grupo 76"/>
          <p:cNvGrpSpPr/>
          <p:nvPr/>
        </p:nvGrpSpPr>
        <p:grpSpPr>
          <a:xfrm>
            <a:off x="3238461" y="8198600"/>
            <a:ext cx="3062325" cy="371010"/>
            <a:chOff x="294667" y="1095777"/>
            <a:chExt cx="3206342" cy="560962"/>
          </a:xfrm>
        </p:grpSpPr>
        <p:sp>
          <p:nvSpPr>
            <p:cNvPr id="78" name="Retângulo de cantos arredondados 77"/>
            <p:cNvSpPr/>
            <p:nvPr/>
          </p:nvSpPr>
          <p:spPr>
            <a:xfrm>
              <a:off x="294667" y="1108047"/>
              <a:ext cx="3206342"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79" name="Retângulo de cantos arredondados 78"/>
            <p:cNvSpPr/>
            <p:nvPr/>
          </p:nvSpPr>
          <p:spPr>
            <a:xfrm>
              <a:off x="1062116" y="1095777"/>
              <a:ext cx="2366884"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Subcategoria</a:t>
              </a:r>
              <a:endParaRPr lang="pt-BR" dirty="0"/>
            </a:p>
          </p:txBody>
        </p:sp>
        <p:pic>
          <p:nvPicPr>
            <p:cNvPr id="80" name="Imagem 79"/>
            <p:cNvPicPr>
              <a:picLocks noChangeAspect="1"/>
            </p:cNvPicPr>
            <p:nvPr/>
          </p:nvPicPr>
          <p:blipFill>
            <a:blip r:embed="rId15"/>
            <a:stretch>
              <a:fillRect/>
            </a:stretch>
          </p:blipFill>
          <p:spPr>
            <a:xfrm>
              <a:off x="349709" y="1123843"/>
              <a:ext cx="657365" cy="504056"/>
            </a:xfrm>
            <a:prstGeom prst="rect">
              <a:avLst/>
            </a:prstGeom>
          </p:spPr>
        </p:pic>
      </p:grpSp>
      <p:grpSp>
        <p:nvGrpSpPr>
          <p:cNvPr id="3" name="Grupo 2"/>
          <p:cNvGrpSpPr/>
          <p:nvPr/>
        </p:nvGrpSpPr>
        <p:grpSpPr>
          <a:xfrm>
            <a:off x="355739" y="6931573"/>
            <a:ext cx="6052441" cy="548692"/>
            <a:chOff x="345068" y="8108785"/>
            <a:chExt cx="6063113" cy="548692"/>
          </a:xfrm>
        </p:grpSpPr>
        <p:sp>
          <p:nvSpPr>
            <p:cNvPr id="58" name="Retângulo de cantos arredondados 57"/>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42" name="Imagem 41"/>
            <p:cNvPicPr>
              <a:picLocks noChangeAspect="1"/>
            </p:cNvPicPr>
            <p:nvPr/>
          </p:nvPicPr>
          <p:blipFill>
            <a:blip r:embed="rId20"/>
            <a:stretch>
              <a:fillRect/>
            </a:stretch>
          </p:blipFill>
          <p:spPr>
            <a:xfrm>
              <a:off x="420276" y="8121353"/>
              <a:ext cx="662014" cy="504056"/>
            </a:xfrm>
            <a:prstGeom prst="rect">
              <a:avLst/>
            </a:prstGeom>
          </p:spPr>
        </p:pic>
      </p:grpSp>
      <p:grpSp>
        <p:nvGrpSpPr>
          <p:cNvPr id="2" name="Grupo 1"/>
          <p:cNvGrpSpPr/>
          <p:nvPr/>
        </p:nvGrpSpPr>
        <p:grpSpPr>
          <a:xfrm>
            <a:off x="378577" y="7574744"/>
            <a:ext cx="6029604" cy="548692"/>
            <a:chOff x="378577" y="7574744"/>
            <a:chExt cx="6029604" cy="548692"/>
          </a:xfrm>
        </p:grpSpPr>
        <p:sp>
          <p:nvSpPr>
            <p:cNvPr id="63" name="Retângulo de cantos arredondados 62"/>
            <p:cNvSpPr/>
            <p:nvPr/>
          </p:nvSpPr>
          <p:spPr>
            <a:xfrm>
              <a:off x="378577" y="7574744"/>
              <a:ext cx="602960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Fica a dica</a:t>
              </a:r>
              <a:endParaRPr lang="pt-BR" dirty="0"/>
            </a:p>
          </p:txBody>
        </p:sp>
        <p:pic>
          <p:nvPicPr>
            <p:cNvPr id="55" name="Imagem 54"/>
            <p:cNvPicPr>
              <a:picLocks noChangeAspect="1"/>
            </p:cNvPicPr>
            <p:nvPr/>
          </p:nvPicPr>
          <p:blipFill>
            <a:blip r:embed="rId21"/>
            <a:stretch>
              <a:fillRect/>
            </a:stretch>
          </p:blipFill>
          <p:spPr>
            <a:xfrm>
              <a:off x="452700" y="7586053"/>
              <a:ext cx="806181" cy="525499"/>
            </a:xfrm>
            <a:prstGeom prst="rect">
              <a:avLst/>
            </a:prstGeom>
          </p:spPr>
        </p:pic>
      </p:grpSp>
      <p:grpSp>
        <p:nvGrpSpPr>
          <p:cNvPr id="50" name="Grupo 49"/>
          <p:cNvGrpSpPr/>
          <p:nvPr/>
        </p:nvGrpSpPr>
        <p:grpSpPr>
          <a:xfrm>
            <a:off x="369109" y="8660609"/>
            <a:ext cx="6054030" cy="569643"/>
            <a:chOff x="285728" y="1518382"/>
            <a:chExt cx="6239616" cy="569643"/>
          </a:xfrm>
        </p:grpSpPr>
        <p:sp>
          <p:nvSpPr>
            <p:cNvPr id="52" name="Retângulo de cantos arredondados 51"/>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54" name="Picture 6" descr="Examination And Approval Management Svg - Approval Management Icon Png ,  Transparent Cartoon - Jing.fm"/>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56" name="Cruz 55"/>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Cruz 58"/>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Retângulo 59"/>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61" name="Retângulo 60"/>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62"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1679013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1" name="Retângulo de cantos arredondados 20"/>
          <p:cNvSpPr/>
          <p:nvPr/>
        </p:nvSpPr>
        <p:spPr>
          <a:xfrm>
            <a:off x="384070" y="2373489"/>
            <a:ext cx="6063113" cy="5315815"/>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endParaRPr lang="pt-BR" sz="1400" dirty="0"/>
          </a:p>
        </p:txBody>
      </p:sp>
      <p:sp>
        <p:nvSpPr>
          <p:cNvPr id="28" name="Cruz 27"/>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ruz 28"/>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1" name="Retângulo 30"/>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32" name="Diagrama 31"/>
          <p:cNvGraphicFramePr/>
          <p:nvPr>
            <p:extLst>
              <p:ext uri="{D42A27DB-BD31-4B8C-83A1-F6EECF244321}">
                <p14:modId xmlns:p14="http://schemas.microsoft.com/office/powerpoint/2010/main" val="4146114474"/>
              </p:ext>
            </p:extLst>
          </p:nvPr>
        </p:nvGraphicFramePr>
        <p:xfrm>
          <a:off x="352873" y="1041002"/>
          <a:ext cx="3076127" cy="782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3"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grpSp>
        <p:nvGrpSpPr>
          <p:cNvPr id="34" name="Grupo 33"/>
          <p:cNvGrpSpPr/>
          <p:nvPr/>
        </p:nvGrpSpPr>
        <p:grpSpPr>
          <a:xfrm>
            <a:off x="384069" y="1820113"/>
            <a:ext cx="6063113" cy="548692"/>
            <a:chOff x="363225" y="3870509"/>
            <a:chExt cx="6063113" cy="548692"/>
          </a:xfrm>
        </p:grpSpPr>
        <p:sp>
          <p:nvSpPr>
            <p:cNvPr id="35" name="Retângulo de cantos arredondados 34"/>
            <p:cNvSpPr/>
            <p:nvPr/>
          </p:nvSpPr>
          <p:spPr>
            <a:xfrm>
              <a:off x="363225" y="38705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Indicação de livro</a:t>
              </a:r>
              <a:endParaRPr lang="pt-BR" dirty="0"/>
            </a:p>
          </p:txBody>
        </p:sp>
        <p:pic>
          <p:nvPicPr>
            <p:cNvPr id="36" name="Picture 6" descr="ícone Livros Livre de Ravenna 3D Ico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0276" y="3919956"/>
              <a:ext cx="560452" cy="476883"/>
            </a:xfrm>
            <a:prstGeom prst="rect">
              <a:avLst/>
            </a:prstGeom>
            <a:noFill/>
            <a:extLst>
              <a:ext uri="{909E8E84-426E-40DD-AFC4-6F175D3DCCD1}">
                <a14:hiddenFill xmlns:a14="http://schemas.microsoft.com/office/drawing/2010/main">
                  <a:solidFill>
                    <a:srgbClr val="FFFFFF"/>
                  </a:solidFill>
                </a14:hiddenFill>
              </a:ext>
            </a:extLst>
          </p:spPr>
        </p:pic>
      </p:grpSp>
      <p:pic>
        <p:nvPicPr>
          <p:cNvPr id="2" name="Imagem 1"/>
          <p:cNvPicPr>
            <a:picLocks noChangeAspect="1"/>
          </p:cNvPicPr>
          <p:nvPr/>
        </p:nvPicPr>
        <p:blipFill>
          <a:blip r:embed="rId10"/>
          <a:stretch>
            <a:fillRect/>
          </a:stretch>
        </p:blipFill>
        <p:spPr>
          <a:xfrm>
            <a:off x="603128" y="2879562"/>
            <a:ext cx="3198638" cy="4360010"/>
          </a:xfrm>
          <a:prstGeom prst="rect">
            <a:avLst/>
          </a:prstGeom>
        </p:spPr>
      </p:pic>
      <p:sp>
        <p:nvSpPr>
          <p:cNvPr id="3" name="Retângulo 2"/>
          <p:cNvSpPr/>
          <p:nvPr/>
        </p:nvSpPr>
        <p:spPr>
          <a:xfrm>
            <a:off x="934489" y="2426471"/>
            <a:ext cx="5045069" cy="400110"/>
          </a:xfrm>
          <a:prstGeom prst="rect">
            <a:avLst/>
          </a:prstGeom>
        </p:spPr>
        <p:txBody>
          <a:bodyPr wrap="square">
            <a:spAutoFit/>
          </a:bodyPr>
          <a:lstStyle/>
          <a:p>
            <a:pPr fontAlgn="base"/>
            <a:r>
              <a:rPr lang="pt-BR" sz="2000" b="1" dirty="0">
                <a:solidFill>
                  <a:srgbClr val="333333"/>
                </a:solidFill>
                <a:latin typeface="inherit"/>
              </a:rPr>
              <a:t>Título:</a:t>
            </a:r>
            <a:r>
              <a:rPr lang="pt-BR" dirty="0">
                <a:solidFill>
                  <a:srgbClr val="333333"/>
                </a:solidFill>
                <a:latin typeface="Poppins"/>
              </a:rPr>
              <a:t> </a:t>
            </a:r>
            <a:r>
              <a:rPr lang="pt-BR" sz="2000" dirty="0">
                <a:solidFill>
                  <a:srgbClr val="333333"/>
                </a:solidFill>
                <a:latin typeface="Poppins"/>
              </a:rPr>
              <a:t>Java Básico e Orientação a Objeto</a:t>
            </a:r>
            <a:endParaRPr lang="pt-BR" sz="2000" b="0" i="0" dirty="0">
              <a:solidFill>
                <a:srgbClr val="333333"/>
              </a:solidFill>
              <a:effectLst/>
              <a:latin typeface="Poppins"/>
            </a:endParaRPr>
          </a:p>
        </p:txBody>
      </p:sp>
      <p:sp>
        <p:nvSpPr>
          <p:cNvPr id="4" name="Retângulo 3"/>
          <p:cNvSpPr/>
          <p:nvPr/>
        </p:nvSpPr>
        <p:spPr>
          <a:xfrm>
            <a:off x="3801766" y="3004099"/>
            <a:ext cx="2606415" cy="954107"/>
          </a:xfrm>
          <a:prstGeom prst="rect">
            <a:avLst/>
          </a:prstGeom>
        </p:spPr>
        <p:txBody>
          <a:bodyPr wrap="square">
            <a:spAutoFit/>
          </a:bodyPr>
          <a:lstStyle/>
          <a:p>
            <a:pPr fontAlgn="base"/>
            <a:r>
              <a:rPr lang="pt-BR" sz="1400" b="1" dirty="0">
                <a:solidFill>
                  <a:srgbClr val="333333"/>
                </a:solidFill>
                <a:latin typeface="inherit"/>
              </a:rPr>
              <a:t>Autor(es):</a:t>
            </a:r>
            <a:r>
              <a:rPr lang="pt-BR" sz="1400" dirty="0">
                <a:solidFill>
                  <a:srgbClr val="333333"/>
                </a:solidFill>
                <a:latin typeface="Poppins"/>
              </a:rPr>
              <a:t> Clayton Escouper das Chagas; Cássia Blondet Baruque; Lúcia Blondet Baruque</a:t>
            </a:r>
            <a:endParaRPr lang="pt-BR" sz="1400" b="0" i="0" dirty="0">
              <a:solidFill>
                <a:srgbClr val="333333"/>
              </a:solidFill>
              <a:effectLst/>
              <a:latin typeface="Poppins"/>
            </a:endParaRPr>
          </a:p>
        </p:txBody>
      </p:sp>
      <p:sp>
        <p:nvSpPr>
          <p:cNvPr id="6" name="Retângulo 5"/>
          <p:cNvSpPr/>
          <p:nvPr/>
        </p:nvSpPr>
        <p:spPr>
          <a:xfrm>
            <a:off x="3802750" y="4138790"/>
            <a:ext cx="1562735" cy="307777"/>
          </a:xfrm>
          <a:prstGeom prst="rect">
            <a:avLst/>
          </a:prstGeom>
        </p:spPr>
        <p:txBody>
          <a:bodyPr wrap="none">
            <a:spAutoFit/>
          </a:bodyPr>
          <a:lstStyle/>
          <a:p>
            <a:pPr fontAlgn="base"/>
            <a:r>
              <a:rPr lang="pt-BR" sz="1400" b="1" dirty="0">
                <a:solidFill>
                  <a:srgbClr val="333333"/>
                </a:solidFill>
                <a:latin typeface="inherit"/>
              </a:rPr>
              <a:t>Data:</a:t>
            </a:r>
            <a:r>
              <a:rPr lang="pt-BR" sz="1400" dirty="0">
                <a:solidFill>
                  <a:srgbClr val="333333"/>
                </a:solidFill>
                <a:latin typeface="Poppins"/>
              </a:rPr>
              <a:t> 17/03/2011</a:t>
            </a:r>
            <a:endParaRPr lang="pt-BR" sz="1400" b="0" i="0" dirty="0">
              <a:solidFill>
                <a:srgbClr val="333333"/>
              </a:solidFill>
              <a:effectLst/>
              <a:latin typeface="Poppins"/>
            </a:endParaRPr>
          </a:p>
        </p:txBody>
      </p:sp>
      <p:sp>
        <p:nvSpPr>
          <p:cNvPr id="7" name="Retângulo 6"/>
          <p:cNvSpPr/>
          <p:nvPr/>
        </p:nvSpPr>
        <p:spPr>
          <a:xfrm>
            <a:off x="3797151" y="4634834"/>
            <a:ext cx="1632113" cy="307777"/>
          </a:xfrm>
          <a:prstGeom prst="rect">
            <a:avLst/>
          </a:prstGeom>
        </p:spPr>
        <p:txBody>
          <a:bodyPr wrap="none">
            <a:spAutoFit/>
          </a:bodyPr>
          <a:lstStyle/>
          <a:p>
            <a:r>
              <a:rPr lang="pt-BR" sz="1400" b="1" dirty="0">
                <a:solidFill>
                  <a:srgbClr val="333333"/>
                </a:solidFill>
                <a:latin typeface="Poppins"/>
              </a:rPr>
              <a:t>Tipo:</a:t>
            </a:r>
            <a:r>
              <a:rPr lang="pt-BR" sz="1400" dirty="0">
                <a:solidFill>
                  <a:srgbClr val="333333"/>
                </a:solidFill>
                <a:latin typeface="Poppins"/>
              </a:rPr>
              <a:t> Documento </a:t>
            </a:r>
            <a:endParaRPr lang="pt-BR" sz="1400" dirty="0"/>
          </a:p>
        </p:txBody>
      </p:sp>
      <p:sp>
        <p:nvSpPr>
          <p:cNvPr id="8" name="Retângulo 7"/>
          <p:cNvSpPr/>
          <p:nvPr/>
        </p:nvSpPr>
        <p:spPr>
          <a:xfrm>
            <a:off x="1364386" y="7290773"/>
            <a:ext cx="4926423" cy="307777"/>
          </a:xfrm>
          <a:prstGeom prst="rect">
            <a:avLst/>
          </a:prstGeom>
        </p:spPr>
        <p:txBody>
          <a:bodyPr wrap="square">
            <a:spAutoFit/>
          </a:bodyPr>
          <a:lstStyle/>
          <a:p>
            <a:r>
              <a:rPr lang="pt-BR" sz="1400" dirty="0" smtClean="0">
                <a:latin typeface="Poppins"/>
              </a:rPr>
              <a:t>Baixar PDF: https</a:t>
            </a:r>
            <a:r>
              <a:rPr lang="pt-BR" sz="1400" dirty="0">
                <a:latin typeface="Poppins"/>
              </a:rPr>
              <a:t>://canal.cecierj.edu.br/recurso/7007</a:t>
            </a:r>
            <a:endParaRPr lang="pt-BR" sz="1400" dirty="0"/>
          </a:p>
        </p:txBody>
      </p:sp>
    </p:spTree>
    <p:extLst>
      <p:ext uri="{BB962C8B-B14F-4D97-AF65-F5344CB8AC3E}">
        <p14:creationId xmlns:p14="http://schemas.microsoft.com/office/powerpoint/2010/main" val="82940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pSp>
        <p:nvGrpSpPr>
          <p:cNvPr id="2" name="Grupo 1"/>
          <p:cNvGrpSpPr/>
          <p:nvPr/>
        </p:nvGrpSpPr>
        <p:grpSpPr>
          <a:xfrm>
            <a:off x="377263" y="1784648"/>
            <a:ext cx="6083295" cy="548692"/>
            <a:chOff x="348267" y="1928692"/>
            <a:chExt cx="6063113" cy="548692"/>
          </a:xfrm>
        </p:grpSpPr>
        <p:sp>
          <p:nvSpPr>
            <p:cNvPr id="14" name="Retângulo de cantos arredondados 13"/>
            <p:cNvSpPr/>
            <p:nvPr/>
          </p:nvSpPr>
          <p:spPr>
            <a:xfrm>
              <a:off x="348267" y="19286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Para início de conversa</a:t>
              </a:r>
            </a:p>
          </p:txBody>
        </p:sp>
        <p:pic>
          <p:nvPicPr>
            <p:cNvPr id="19" name="Imagem 18"/>
            <p:cNvPicPr>
              <a:picLocks noChangeAspect="1"/>
            </p:cNvPicPr>
            <p:nvPr/>
          </p:nvPicPr>
          <p:blipFill>
            <a:blip r:embed="rId4"/>
            <a:stretch>
              <a:fillRect/>
            </a:stretch>
          </p:blipFill>
          <p:spPr>
            <a:xfrm>
              <a:off x="425771" y="1977444"/>
              <a:ext cx="482949" cy="446489"/>
            </a:xfrm>
            <a:prstGeom prst="rect">
              <a:avLst/>
            </a:prstGeom>
          </p:spPr>
        </p:pic>
      </p:grpSp>
      <p:sp>
        <p:nvSpPr>
          <p:cNvPr id="21" name="Retângulo de cantos arredondados 20"/>
          <p:cNvSpPr/>
          <p:nvPr/>
        </p:nvSpPr>
        <p:spPr>
          <a:xfrm>
            <a:off x="384070" y="2336145"/>
            <a:ext cx="6063113" cy="153673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Vamos começar a </a:t>
            </a:r>
            <a:r>
              <a:rPr lang="pt-BR" sz="1400" dirty="0" smtClean="0"/>
              <a:t>construção do conhecimento </a:t>
            </a:r>
            <a:r>
              <a:rPr lang="pt-BR" sz="1400" dirty="0"/>
              <a:t>neste oceano de letras, sílabas, palavras, frases e versos que bem estruturados produzem e </a:t>
            </a:r>
            <a:r>
              <a:rPr lang="pt-BR" sz="1400" dirty="0" smtClean="0"/>
              <a:t>transmitem </a:t>
            </a:r>
            <a:r>
              <a:rPr lang="pt-BR" sz="1400" dirty="0"/>
              <a:t>conhecimento.</a:t>
            </a:r>
          </a:p>
          <a:p>
            <a:pPr algn="just"/>
            <a:endParaRPr lang="pt-BR" sz="1400" dirty="0"/>
          </a:p>
          <a:p>
            <a:pPr algn="just"/>
            <a:r>
              <a:rPr lang="pt-BR" sz="1400" dirty="0"/>
              <a:t>Para aprender, uma boa leitura ou várias até fixar o que foi lido é o primeiro passo no mundo do conhecimento. O segundo passo é a resolução dos exercícios escritos à mão e no mesmo dia estudado.</a:t>
            </a:r>
          </a:p>
        </p:txBody>
      </p:sp>
      <p:sp>
        <p:nvSpPr>
          <p:cNvPr id="29" name="Retângulo de cantos arredondados 28"/>
          <p:cNvSpPr/>
          <p:nvPr/>
        </p:nvSpPr>
        <p:spPr>
          <a:xfrm>
            <a:off x="377263" y="4576794"/>
            <a:ext cx="6063113" cy="498471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Nesta disciplina ou qualquer outra, você precisa absorver o que estuda.</a:t>
            </a:r>
          </a:p>
          <a:p>
            <a:pPr algn="just"/>
            <a:endParaRPr lang="pt-BR" sz="1400" dirty="0"/>
          </a:p>
          <a:p>
            <a:pPr algn="just"/>
            <a:r>
              <a:rPr lang="pt-BR" sz="1400" dirty="0"/>
              <a:t>Por isso após você estudar </a:t>
            </a:r>
            <a:r>
              <a:rPr lang="pt-BR" sz="1400" dirty="0" smtClean="0"/>
              <a:t>todo ou parte do </a:t>
            </a:r>
            <a:r>
              <a:rPr lang="pt-BR" sz="1400" dirty="0"/>
              <a:t>conteúdo desta disciplina, resolva os </a:t>
            </a:r>
            <a:r>
              <a:rPr lang="pt-BR" sz="1400" dirty="0" smtClean="0"/>
              <a:t>exercícios ou crie alguns você mesmo com suas anotações.</a:t>
            </a:r>
            <a:endParaRPr lang="pt-BR" sz="1400" dirty="0"/>
          </a:p>
          <a:p>
            <a:pPr algn="just"/>
            <a:endParaRPr lang="pt-BR" sz="1400" dirty="0"/>
          </a:p>
          <a:p>
            <a:pPr algn="just"/>
            <a:r>
              <a:rPr lang="pt-BR" sz="1400" dirty="0" smtClean="0"/>
              <a:t>Lembrando que o estudo é feito após assistir a aula, assistir a aula não é estudar.</a:t>
            </a:r>
          </a:p>
          <a:p>
            <a:pPr algn="just"/>
            <a:endParaRPr lang="pt-BR" sz="1400" dirty="0"/>
          </a:p>
          <a:p>
            <a:pPr algn="just"/>
            <a:r>
              <a:rPr lang="pt-BR" sz="1400" dirty="0" smtClean="0"/>
              <a:t>Todo conteúdo após estudado é necessário ser feito a resolução dos exercícios para poder fixar o conhecimento.</a:t>
            </a:r>
          </a:p>
          <a:p>
            <a:pPr algn="just"/>
            <a:endParaRPr lang="pt-BR" sz="1400" dirty="0"/>
          </a:p>
          <a:p>
            <a:pPr algn="just"/>
            <a:r>
              <a:rPr lang="pt-BR" sz="1400" dirty="0" smtClean="0"/>
              <a:t>No entanto os exercícios tem de serem escritos e resolvidos no caderno à mão, após o estudo do conteúdo e no mesmo dia.</a:t>
            </a:r>
          </a:p>
          <a:p>
            <a:pPr algn="just"/>
            <a:endParaRPr lang="pt-BR" sz="1400" dirty="0"/>
          </a:p>
          <a:p>
            <a:pPr algn="just"/>
            <a:r>
              <a:rPr lang="pt-BR" sz="1400" dirty="0" smtClean="0"/>
              <a:t>Caso se interesse mais sobre estas táticas condicionadas a nós seres humanos criadas, desenvolvidas e aperfeiçoadas durante décadas, assista a palestra do gênio e super.:</a:t>
            </a:r>
          </a:p>
          <a:p>
            <a:pPr algn="just"/>
            <a:endParaRPr lang="pt-BR" sz="1400" dirty="0" smtClean="0"/>
          </a:p>
          <a:p>
            <a:pPr algn="just"/>
            <a:r>
              <a:rPr lang="pt-BR" sz="1400" b="1" dirty="0"/>
              <a:t>Prof Pierluigi Piazzi </a:t>
            </a:r>
            <a:endParaRPr lang="pt-BR" sz="1400" b="1" dirty="0" smtClean="0"/>
          </a:p>
          <a:p>
            <a:pPr algn="just"/>
            <a:endParaRPr lang="pt-BR" sz="1400" b="1" dirty="0"/>
          </a:p>
          <a:p>
            <a:pPr algn="just"/>
            <a:r>
              <a:rPr lang="pt-BR" sz="1400" b="1" dirty="0" smtClean="0">
                <a:hlinkClick r:id="rId5"/>
              </a:rPr>
              <a:t>Link:</a:t>
            </a:r>
            <a:r>
              <a:rPr lang="pt-BR" sz="1400" b="1" dirty="0"/>
              <a:t> </a:t>
            </a:r>
            <a:r>
              <a:rPr lang="pt-BR" sz="1400" b="1" dirty="0" smtClean="0"/>
              <a:t>https</a:t>
            </a:r>
            <a:r>
              <a:rPr lang="pt-BR" sz="1400" b="1" dirty="0"/>
              <a:t>://www.youtube.com/watch?v=BoMmj_Xt-pk</a:t>
            </a:r>
          </a:p>
          <a:p>
            <a:pPr algn="just"/>
            <a:r>
              <a:rPr lang="pt-BR" sz="1400" dirty="0" smtClean="0"/>
              <a:t>  </a:t>
            </a:r>
            <a:endParaRPr lang="pt-BR" sz="1400" dirty="0"/>
          </a:p>
        </p:txBody>
      </p:sp>
      <p:grpSp>
        <p:nvGrpSpPr>
          <p:cNvPr id="26" name="Grupo 25"/>
          <p:cNvGrpSpPr/>
          <p:nvPr/>
        </p:nvGrpSpPr>
        <p:grpSpPr>
          <a:xfrm>
            <a:off x="384069" y="4016896"/>
            <a:ext cx="6063113" cy="548692"/>
            <a:chOff x="348266" y="2575709"/>
            <a:chExt cx="6063113" cy="548692"/>
          </a:xfrm>
        </p:grpSpPr>
        <p:sp>
          <p:nvSpPr>
            <p:cNvPr id="27" name="Retângulo de cantos arredondados 26"/>
            <p:cNvSpPr/>
            <p:nvPr/>
          </p:nvSpPr>
          <p:spPr>
            <a:xfrm>
              <a:off x="348266" y="25757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Orientação da disciplina</a:t>
              </a:r>
              <a:endParaRPr lang="pt-BR" dirty="0"/>
            </a:p>
          </p:txBody>
        </p:sp>
        <p:pic>
          <p:nvPicPr>
            <p:cNvPr id="28" name="Imagem 27"/>
            <p:cNvPicPr>
              <a:picLocks noChangeAspect="1"/>
            </p:cNvPicPr>
            <p:nvPr/>
          </p:nvPicPr>
          <p:blipFill rotWithShape="1">
            <a:blip r:embed="rId6"/>
            <a:srcRect l="6321" t="6321" r="6320" b="6320"/>
            <a:stretch/>
          </p:blipFill>
          <p:spPr>
            <a:xfrm>
              <a:off x="401489" y="2597505"/>
              <a:ext cx="579239" cy="505099"/>
            </a:xfrm>
            <a:prstGeom prst="rect">
              <a:avLst/>
            </a:prstGeom>
          </p:spPr>
        </p:pic>
      </p:grpSp>
      <p:sp>
        <p:nvSpPr>
          <p:cNvPr id="31" name="Cruz 30"/>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Cruz 31"/>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4" name="Retângulo 33"/>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3" name="Diagrama 22"/>
          <p:cNvGraphicFramePr/>
          <p:nvPr>
            <p:extLst/>
          </p:nvPr>
        </p:nvGraphicFramePr>
        <p:xfrm>
          <a:off x="352873" y="1041002"/>
          <a:ext cx="3076127" cy="7826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2620500381"/>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23538</TotalTime>
  <Words>6255</Words>
  <Application>Microsoft Office PowerPoint</Application>
  <PresentationFormat>Papel A4 (210 x 297 mm)</PresentationFormat>
  <Paragraphs>816</Paragraphs>
  <Slides>52</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52</vt:i4>
      </vt:variant>
    </vt:vector>
  </HeadingPairs>
  <TitlesOfParts>
    <vt:vector size="57" baseType="lpstr">
      <vt:lpstr>Arial</vt:lpstr>
      <vt:lpstr>Calibri</vt:lpstr>
      <vt:lpstr>inherit</vt:lpstr>
      <vt:lpstr>Poppins</vt:lpstr>
      <vt:lpstr>Tema do Office</vt:lpstr>
      <vt:lpstr>Apresentação do PowerPoint</vt:lpstr>
      <vt:lpstr>Apresentação do PowerPoint</vt:lpstr>
      <vt:lpstr>Apresentação do PowerPoint</vt:lpstr>
      <vt:lpstr>Apresentação do PowerPoint</vt:lpstr>
      <vt:lpstr>Livro/Vídeo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Java</dc:title>
  <dc:creator>Estoque</dc:creator>
  <cp:lastModifiedBy>germany</cp:lastModifiedBy>
  <cp:revision>748</cp:revision>
  <dcterms:created xsi:type="dcterms:W3CDTF">2017-12-01T19:46:48Z</dcterms:created>
  <dcterms:modified xsi:type="dcterms:W3CDTF">2021-02-11T21:55:14Z</dcterms:modified>
</cp:coreProperties>
</file>