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388" r:id="rId2"/>
    <p:sldId id="357" r:id="rId3"/>
    <p:sldId id="456" r:id="rId4"/>
    <p:sldId id="455" r:id="rId5"/>
    <p:sldId id="365" r:id="rId6"/>
    <p:sldId id="290" r:id="rId7"/>
    <p:sldId id="443" r:id="rId8"/>
    <p:sldId id="444" r:id="rId9"/>
    <p:sldId id="448" r:id="rId10"/>
    <p:sldId id="451" r:id="rId11"/>
    <p:sldId id="449" r:id="rId12"/>
    <p:sldId id="450" r:id="rId13"/>
    <p:sldId id="452" r:id="rId14"/>
    <p:sldId id="295" r:id="rId15"/>
    <p:sldId id="439" r:id="rId16"/>
    <p:sldId id="297" r:id="rId17"/>
    <p:sldId id="364" r:id="rId18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388"/>
            <p14:sldId id="357"/>
            <p14:sldId id="456"/>
            <p14:sldId id="455"/>
            <p14:sldId id="365"/>
            <p14:sldId id="290"/>
            <p14:sldId id="443"/>
            <p14:sldId id="444"/>
            <p14:sldId id="448"/>
            <p14:sldId id="451"/>
            <p14:sldId id="449"/>
            <p14:sldId id="450"/>
            <p14:sldId id="452"/>
            <p14:sldId id="295"/>
            <p14:sldId id="439"/>
            <p14:sldId id="297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38E4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26" autoAdjust="0"/>
    <p:restoredTop sz="94291" autoAdjust="0"/>
  </p:normalViewPr>
  <p:slideViewPr>
    <p:cSldViewPr snapToGrid="0">
      <p:cViewPr>
        <p:scale>
          <a:sx n="78" d="100"/>
          <a:sy n="78" d="100"/>
        </p:scale>
        <p:origin x="12" y="342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pPr/>
              <a:t>08/03/2020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34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32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832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465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844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824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302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55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884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98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32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824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890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497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718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608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95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08/03/2020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08/03/2020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08/03/2020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08/03/2020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08/03/2020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08/03/2020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08/03/2020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08/03/2020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08/03/2020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08/03/2020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08/03/2020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08/03/2020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hyperlink" Target="https://www.pdfdrive.com/cria%C3%A7%C3%A3o-de-web-sites-i-e41463499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hn.asp" TargetMode="External"/><Relationship Id="rId3" Type="http://schemas.openxmlformats.org/officeDocument/2006/relationships/hyperlink" Target="https://www.w3schools.com/tags/tag_doctype.asp" TargetMode="External"/><Relationship Id="rId7" Type="http://schemas.openxmlformats.org/officeDocument/2006/relationships/hyperlink" Target="https://www.w3schools.com/tags/tag_body.asp" TargetMode="External"/><Relationship Id="rId12" Type="http://schemas.openxmlformats.org/officeDocument/2006/relationships/hyperlink" Target="https://www.w3schools.com/tags/tag_comment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title.asp" TargetMode="External"/><Relationship Id="rId11" Type="http://schemas.openxmlformats.org/officeDocument/2006/relationships/hyperlink" Target="https://www.w3schools.com/tags/tag_hr.asp" TargetMode="External"/><Relationship Id="rId5" Type="http://schemas.openxmlformats.org/officeDocument/2006/relationships/hyperlink" Target="https://www.w3schools.com/tags/tag_head.asp" TargetMode="External"/><Relationship Id="rId10" Type="http://schemas.openxmlformats.org/officeDocument/2006/relationships/hyperlink" Target="https://www.w3schools.com/tags/tag_br.asp" TargetMode="External"/><Relationship Id="rId4" Type="http://schemas.openxmlformats.org/officeDocument/2006/relationships/hyperlink" Target="https://www.w3schools.com/tags/tag_html.asp" TargetMode="External"/><Relationship Id="rId9" Type="http://schemas.openxmlformats.org/officeDocument/2006/relationships/hyperlink" Target="https://www.w3schools.com/tags/tag_p.a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html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xmlns="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125" y="1197756"/>
            <a:ext cx="2580424" cy="28014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6"/>
          <a:srcRect r="48611"/>
          <a:stretch/>
        </p:blipFill>
        <p:spPr>
          <a:xfrm>
            <a:off x="4815348" y="1829490"/>
            <a:ext cx="894735" cy="91015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454861" y="2603522"/>
            <a:ext cx="142378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Tag </a:t>
            </a:r>
          </a:p>
          <a:p>
            <a:pPr algn="ctr"/>
            <a:r>
              <a:rPr lang="pt-BR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&lt;title&gt;</a:t>
            </a:r>
            <a:endParaRPr lang="pt-BR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59850" cy="5040313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0"/>
            <a:ext cx="2633472" cy="5040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30302" y="1675170"/>
            <a:ext cx="18562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chemeClr val="bg1"/>
                </a:solidFill>
              </a:rPr>
              <a:t>A tag: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41921" y="2399234"/>
            <a:ext cx="23182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 smtClean="0">
                <a:ln w="0"/>
                <a:solidFill>
                  <a:schemeClr val="bg1"/>
                </a:solidFill>
              </a:rPr>
              <a:t>&lt;body&gt;</a:t>
            </a:r>
            <a:endParaRPr lang="pt-BR" sz="5400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0969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&lt;body&gt;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946547" y="861375"/>
            <a:ext cx="4662953" cy="38299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920283" y="798219"/>
            <a:ext cx="415465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171167" y="1259884"/>
            <a:ext cx="4323015" cy="33887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125846" y="4179511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125846" y="1178146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409162" y="1658394"/>
            <a:ext cx="3949299" cy="11108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409162" y="2821854"/>
            <a:ext cx="3949299" cy="145139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350316" y="2673252"/>
            <a:ext cx="25554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363841" y="1561665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&lt;head&gt;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363841" y="2300850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&lt;/head&gt;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598181" y="1992510"/>
            <a:ext cx="3648307" cy="30834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554476" y="1917331"/>
            <a:ext cx="346754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&lt;title&gt; 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Meu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Título 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&lt;/title&gt; 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350315" y="3813184"/>
            <a:ext cx="25554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&lt;/body&gt;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4634390" y="3118326"/>
            <a:ext cx="3648307" cy="30834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554476" y="3043147"/>
            <a:ext cx="380398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&lt;h1&gt; Este é um título &lt;/ h1&gt;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4634389" y="3508893"/>
            <a:ext cx="3648307" cy="30834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554477" y="3433714"/>
            <a:ext cx="4081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 Este é um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parágrafo 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49676" y="859275"/>
            <a:ext cx="3538175" cy="15982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38182" y="799775"/>
            <a:ext cx="3244106" cy="16158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tag body na Estrutura de uma página HTML</a:t>
            </a:r>
            <a:endParaRPr lang="pt-BR" sz="3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104661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&lt;body&gt;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22727" y="739690"/>
            <a:ext cx="8291884" cy="457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37496" y="659993"/>
            <a:ext cx="80086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Testar na Prática a aplicação </a:t>
            </a:r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</a:t>
            </a:r>
            <a:r>
              <a:rPr lang="pt-B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320678" y="1244769"/>
            <a:ext cx="4873942" cy="3469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364507" y="1194352"/>
            <a:ext cx="415465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478015" y="1582209"/>
            <a:ext cx="4599051" cy="30889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478015" y="4272818"/>
            <a:ext cx="364465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619375" y="1824761"/>
            <a:ext cx="4343400" cy="9540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478015" y="1468272"/>
            <a:ext cx="367817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762250" y="1750896"/>
            <a:ext cx="37569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&lt;head&gt; 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762250" y="2372356"/>
            <a:ext cx="37569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&lt;/head&gt; 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139815" y="2144787"/>
            <a:ext cx="3536679" cy="3035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211440" y="2061626"/>
            <a:ext cx="346505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&lt;title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Meu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Título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&lt;/title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2619375" y="2833772"/>
            <a:ext cx="4343400" cy="1523084"/>
          </a:xfrm>
          <a:prstGeom prst="rect">
            <a:avLst/>
          </a:prstGeom>
          <a:solidFill>
            <a:srgbClr val="7138E4"/>
          </a:solidFill>
        </p:spPr>
        <p:style>
          <a:lnRef idx="2">
            <a:schemeClr val="accent3">
              <a:shade val="50000"/>
            </a:schemeClr>
          </a:lnRef>
          <a:fillRef idx="1002">
            <a:schemeClr val="dk1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692712" y="2742066"/>
            <a:ext cx="364465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 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692712" y="3950733"/>
            <a:ext cx="364465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&lt;/body&gt; 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554536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&lt;body&gt;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22727" y="850000"/>
            <a:ext cx="4104792" cy="5502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28422" y="844482"/>
            <a:ext cx="409854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Verificar a utilidade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25011" y="1496209"/>
            <a:ext cx="3945171" cy="29238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tag &lt;body&gt; define o corpo do documento.</a:t>
            </a:r>
          </a:p>
          <a:p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elemento &lt;body&gt; contém todo o conteúdo de um documento HTML, como texto, links, imagens, tabelas, listas, etc.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503252" y="955707"/>
            <a:ext cx="4204098" cy="38299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426969" y="892551"/>
            <a:ext cx="37458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694421" y="1354216"/>
            <a:ext cx="3897611" cy="33887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656875" y="4301481"/>
            <a:ext cx="32860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628189" y="1260460"/>
            <a:ext cx="32860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895641" y="1752726"/>
            <a:ext cx="3560670" cy="10477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4895641" y="2855203"/>
            <a:ext cx="3560670" cy="15123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820341" y="1655997"/>
            <a:ext cx="32860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&lt;head&gt;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813337" y="2331983"/>
            <a:ext cx="32860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&lt;/head&gt;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5055041" y="2086842"/>
            <a:ext cx="3289297" cy="29403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5005039" y="2006455"/>
            <a:ext cx="364465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&lt;title&gt; 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Meu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Título 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&lt;/title&gt; </a:t>
            </a: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837982" y="2706738"/>
            <a:ext cx="25554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837982" y="3916336"/>
            <a:ext cx="25554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164830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&lt;body&gt;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322726" y="842238"/>
            <a:ext cx="4180525" cy="5502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37496" y="762542"/>
            <a:ext cx="6583857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Exemplos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81202" y="1555871"/>
            <a:ext cx="4231669" cy="8002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Sinal de </a:t>
            </a:r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abertura e de fechamento</a:t>
            </a:r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pt-BR" sz="2300" b="1" dirty="0" smtClean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503252" y="955707"/>
            <a:ext cx="4204098" cy="38299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426969" y="892551"/>
            <a:ext cx="37458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694421" y="1354216"/>
            <a:ext cx="3897611" cy="33887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656875" y="4301481"/>
            <a:ext cx="32860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628189" y="1260460"/>
            <a:ext cx="32860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4895641" y="1752726"/>
            <a:ext cx="3560670" cy="10123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4895641" y="2828228"/>
            <a:ext cx="3560670" cy="1539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820341" y="1655997"/>
            <a:ext cx="32860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&lt;head&gt;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837982" y="2330331"/>
            <a:ext cx="32860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&lt;/head&gt;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5055041" y="2086842"/>
            <a:ext cx="3289297" cy="29403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5005039" y="1985335"/>
            <a:ext cx="364465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&lt;title&gt; 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Meu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Título 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&lt;/title&gt; 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837982" y="2706738"/>
            <a:ext cx="25554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820341" y="3907516"/>
            <a:ext cx="25554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&lt;/body&gt;</a:t>
            </a:r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97153" y="2419246"/>
            <a:ext cx="423166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Toda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 </a:t>
            </a:r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body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 iniciada com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sinal menor que ( </a:t>
            </a:r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)</a:t>
            </a:r>
            <a:endParaRPr lang="pt-BR" sz="2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finalizada com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sinal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 que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</a:t>
            </a:r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Sendo que a tag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fechamento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contém uma “/”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(barra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após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sinal menor que (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289177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:a16="http://schemas.microsoft.com/office/drawing/2014/main" xmlns="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399C4C-7987-4F4F-BF13-12019EEF5EBF}"/>
              </a:ext>
            </a:extLst>
          </p:cNvPr>
          <p:cNvSpPr/>
          <p:nvPr/>
        </p:nvSpPr>
        <p:spPr>
          <a:xfrm>
            <a:off x="380932" y="1368426"/>
            <a:ext cx="3894023" cy="27546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Livro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Autor: </a:t>
            </a:r>
            <a:r>
              <a:rPr lang="pt-BR" dirty="0" smtClean="0"/>
              <a:t>Alfredo Limonge</a:t>
            </a:r>
            <a:endParaRPr lang="pt-BR" dirty="0"/>
          </a:p>
          <a:p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://www.pdfdrive.com/html-a-partir-do-zero-e196386751.html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65AE4A4-3D2B-4335-A164-ADCAADEDC3D3}"/>
              </a:ext>
            </a:extLst>
          </p:cNvPr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Nome: </a:t>
            </a:r>
            <a:r>
              <a:rPr lang="pt-BR" sz="16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GUIA COMPLETO PARA INICIANTES</a:t>
            </a:r>
            <a:endParaRPr lang="pt-BR" sz="1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2" descr="HTML a partir do ze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478" y="1146283"/>
            <a:ext cx="22098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Destaca-se </a:t>
            </a:r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como fonte de consulta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887719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:a16="http://schemas.microsoft.com/office/drawing/2014/main" xmlns="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399C4C-7987-4F4F-BF13-12019EEF5EBF}"/>
              </a:ext>
            </a:extLst>
          </p:cNvPr>
          <p:cNvSpPr/>
          <p:nvPr/>
        </p:nvSpPr>
        <p:spPr>
          <a:xfrm>
            <a:off x="380932" y="1368426"/>
            <a:ext cx="3894023" cy="269304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Livro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Autor: </a:t>
            </a:r>
            <a:r>
              <a:rPr lang="pt-BR" dirty="0" smtClean="0"/>
              <a:t>Helder da Rocha</a:t>
            </a:r>
            <a:endParaRPr lang="pt-BR" dirty="0"/>
          </a:p>
          <a:p>
            <a:r>
              <a:rPr lang="pt-BR" dirty="0">
                <a:hlinkClick r:id="rId4"/>
              </a:rPr>
              <a:t>https://www.pdfdrive.com/cria%C3%A7%C3%A3o-de-web-sites-i-e41463499.html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65AE4A4-3D2B-4335-A164-ADCAADEDC3D3}"/>
              </a:ext>
            </a:extLst>
          </p:cNvPr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Nome: </a:t>
            </a:r>
            <a:r>
              <a:rPr lang="pt-BR" sz="16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CRIAÇÃO DE WEB SITES</a:t>
            </a:r>
            <a:endParaRPr lang="pt-BR" sz="1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Criação de Web Sites 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792" y="1085114"/>
            <a:ext cx="22098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Destaca-se </a:t>
            </a:r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como fonte de consulta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778453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:a16="http://schemas.microsoft.com/office/drawing/2014/main" xmlns="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 rot="10800000">
            <a:off x="6588202" y="2866438"/>
            <a:ext cx="620113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399C4C-7987-4F4F-BF13-12019EEF5EBF}"/>
              </a:ext>
            </a:extLst>
          </p:cNvPr>
          <p:cNvSpPr/>
          <p:nvPr/>
        </p:nvSpPr>
        <p:spPr>
          <a:xfrm>
            <a:off x="4766908" y="1048274"/>
            <a:ext cx="3913630" cy="178510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Site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</a:t>
            </a:r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www.w3schools.com/html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73" y="1287334"/>
            <a:ext cx="4491334" cy="3431143"/>
          </a:xfrm>
          <a:prstGeom prst="rect">
            <a:avLst/>
          </a:prstGeom>
        </p:spPr>
      </p:pic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Destaca-se </a:t>
            </a:r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como fonte de consulta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735282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xmlns="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635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96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0175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xmlns="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3088918" y="1940950"/>
            <a:ext cx="2597727" cy="1523494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63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             a TAG      </a:t>
            </a:r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&lt;body&gt;</a:t>
            </a:r>
            <a:endParaRPr lang="en-US" sz="14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150187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xmlns="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125" y="1197756"/>
            <a:ext cx="2580424" cy="28014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8049" y="2719085"/>
            <a:ext cx="1366575" cy="92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9983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xmlns="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125" y="1197756"/>
            <a:ext cx="2580424" cy="280148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7262" y="2672862"/>
            <a:ext cx="1228023" cy="1121163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 rot="16488384">
            <a:off x="3304952" y="1809606"/>
            <a:ext cx="194253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Vida Longa </a:t>
            </a:r>
            <a:endParaRPr lang="pt-BR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 rot="16488384">
            <a:off x="3525127" y="1839852"/>
            <a:ext cx="20412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 Próspera </a:t>
            </a:r>
            <a:endParaRPr lang="pt-BR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603486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IS7">
            <a:extLst>
              <a:ext uri="{FF2B5EF4-FFF2-40B4-BE49-F238E27FC236}">
                <a16:creationId xmlns:a16="http://schemas.microsoft.com/office/drawing/2014/main" xmlns="" id="{C0797339-387E-42C4-B4EA-FB19F48E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1" y="228600"/>
            <a:ext cx="8349916" cy="454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2863517" y="1502294"/>
            <a:ext cx="3573378" cy="200054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</a:t>
            </a:r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               a                             TAG                             </a:t>
            </a:r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&lt;body&gt;</a:t>
            </a:r>
            <a:endParaRPr lang="en-US" sz="14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88528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Resultado de imagem para LÃ³gica de ProgramaÃ§Ã£o">
            <a:extLst>
              <a:ext uri="{FF2B5EF4-FFF2-40B4-BE49-F238E27FC236}">
                <a16:creationId xmlns:a16="http://schemas.microsoft.com/office/drawing/2014/main" xmlns="" id="{7A7A8532-259D-44BB-8B10-8C9AA0170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6" y="168427"/>
            <a:ext cx="8366235" cy="462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C717E5-DA8F-4736-8CE0-4D32DD6985B3}"/>
              </a:ext>
            </a:extLst>
          </p:cNvPr>
          <p:cNvSpPr/>
          <p:nvPr/>
        </p:nvSpPr>
        <p:spPr>
          <a:xfrm>
            <a:off x="296806" y="168427"/>
            <a:ext cx="836623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</a:t>
            </a:r>
            <a:r>
              <a:rPr lang="pt-BR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</a:t>
            </a:r>
            <a:r>
              <a:rPr lang="en-US" sz="54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body</a:t>
            </a:r>
            <a:r>
              <a:rPr lang="pt-BR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&gt;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https://upload.wikimedia.org/wikipedia/commons/thumb/a/a0/Programming_language_textbooks.jpg/800px-Programming_language_textbooks.jpg">
            <a:extLst>
              <a:ext uri="{FF2B5EF4-FFF2-40B4-BE49-F238E27FC236}">
                <a16:creationId xmlns:a16="http://schemas.microsoft.com/office/drawing/2014/main" xmlns="" id="{BB2D1B76-FC15-44DB-9D8F-2B5C162F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8" y="3757015"/>
            <a:ext cx="1374337" cy="104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75940" y="1365143"/>
            <a:ext cx="7986007" cy="550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90710" y="1285447"/>
            <a:ext cx="6884647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Conhecer 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TAG 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  <a:endParaRPr lang="pt-BR" sz="3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75940" y="2630644"/>
            <a:ext cx="7986006" cy="55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90709" y="2550948"/>
            <a:ext cx="7871236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Testar na Prática a aplicação 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28600" y="799323"/>
            <a:ext cx="8478750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que iremos ver nesta Aula: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&lt;body&gt;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75938" y="3274764"/>
            <a:ext cx="7986007" cy="5502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90708" y="3195068"/>
            <a:ext cx="688464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Verificar a utilidade da Tag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75939" y="3904721"/>
            <a:ext cx="7986006" cy="5502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90708" y="3825025"/>
            <a:ext cx="688464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Exemplos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75940" y="1993605"/>
            <a:ext cx="7986006" cy="5502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90709" y="1953264"/>
            <a:ext cx="8469141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tag body na Estrutura de uma página HTML</a:t>
            </a:r>
            <a:endParaRPr lang="pt-BR" sz="3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454111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22727" y="923329"/>
            <a:ext cx="1814992" cy="17389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Conhecendo as TAGS básicas do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no </a:t>
            </a:r>
            <a:endParaRPr lang="pt-BR" sz="2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www.w3schools.com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47423"/>
              </p:ext>
            </p:extLst>
          </p:nvPr>
        </p:nvGraphicFramePr>
        <p:xfrm>
          <a:off x="2096486" y="704708"/>
          <a:ext cx="6506093" cy="4059308"/>
        </p:xfrm>
        <a:graphic>
          <a:graphicData uri="http://schemas.openxmlformats.org/drawingml/2006/table">
            <a:tbl>
              <a:tblPr/>
              <a:tblGrid>
                <a:gridCol w="1297825"/>
                <a:gridCol w="5208268"/>
              </a:tblGrid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</a:rPr>
                        <a:t>Tag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Descrição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3"/>
                        </a:rPr>
                        <a:t>&lt;!DOCTYPE&gt;</a:t>
                      </a:r>
                      <a:r>
                        <a:rPr lang="pt-BR" sz="1600" dirty="0">
                          <a:effectLst/>
                        </a:rPr>
                        <a:t> 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o tipo de documento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4"/>
                        </a:rPr>
                        <a:t>&lt;html&gt;</a:t>
                      </a:r>
                      <a:endParaRPr lang="pt-BR" sz="1600" dirty="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documento HTML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5"/>
                        </a:rPr>
                        <a:t>&lt;head&gt;</a:t>
                      </a:r>
                      <a:endParaRPr lang="pt-BR" sz="1600" dirty="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informações sobre o documento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6"/>
                        </a:rPr>
                        <a:t>&lt;title&gt;</a:t>
                      </a:r>
                      <a:endParaRPr lang="pt-BR" sz="1600" dirty="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título para o documento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7"/>
                        </a:rPr>
                        <a:t>&lt;body&gt;</a:t>
                      </a:r>
                      <a:endParaRPr lang="pt-BR" sz="1600" dirty="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o corpo do documento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8"/>
                        </a:rPr>
                        <a:t>&lt;h1&gt; to &lt;h6&gt;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os cabeçalhos HTML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9"/>
                        </a:rPr>
                        <a:t>&lt;p&gt;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parágrafo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10"/>
                        </a:rPr>
                        <a:t>&lt;br&gt;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Insere uma única quebra de linha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11"/>
                        </a:rPr>
                        <a:t>&lt;hr&gt;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uma mudança temática no conteúdo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12"/>
                        </a:rPr>
                        <a:t>&lt;!--...--&gt;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comentário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&lt;body&gt;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746730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75940" y="907235"/>
            <a:ext cx="7600997" cy="550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90711" y="827539"/>
            <a:ext cx="7486226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Conhecer 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 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  <a:endParaRPr lang="pt-BR" sz="3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&lt;body&gt;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359018"/>
              </p:ext>
            </p:extLst>
          </p:nvPr>
        </p:nvGraphicFramePr>
        <p:xfrm>
          <a:off x="375940" y="1895304"/>
          <a:ext cx="5135512" cy="738056"/>
        </p:xfrm>
        <a:graphic>
          <a:graphicData uri="http://schemas.openxmlformats.org/drawingml/2006/table">
            <a:tbl>
              <a:tblPr/>
              <a:tblGrid>
                <a:gridCol w="1089605"/>
                <a:gridCol w="4045907"/>
              </a:tblGrid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</a:rPr>
                        <a:t>Tag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Descrição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marL="0" marR="0" indent="0" algn="l" defTabSz="67199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effectLst/>
                          <a:hlinkClick r:id="rId3"/>
                        </a:rPr>
                        <a:t>&lt;</a:t>
                      </a:r>
                      <a:r>
                        <a:rPr lang="pt-BR" sz="1600" u="none" dirty="0" smtClean="0">
                          <a:effectLst/>
                          <a:hlinkClick r:id="rId3"/>
                        </a:rPr>
                        <a:t>body</a:t>
                      </a:r>
                      <a:r>
                        <a:rPr lang="pt-BR" sz="1600" dirty="0" smtClean="0">
                          <a:effectLst/>
                          <a:hlinkClick r:id="rId3"/>
                        </a:rPr>
                        <a:t>&gt;</a:t>
                      </a:r>
                      <a:r>
                        <a:rPr lang="pt-BR" sz="1600" dirty="0">
                          <a:effectLst/>
                        </a:rPr>
                        <a:t> 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o corpo do documento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5427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22451</TotalTime>
  <Words>607</Words>
  <Application>Microsoft Office PowerPoint</Application>
  <PresentationFormat>Personalizar</PresentationFormat>
  <Paragraphs>147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997</cp:revision>
  <dcterms:created xsi:type="dcterms:W3CDTF">2015-12-20T14:42:40Z</dcterms:created>
  <dcterms:modified xsi:type="dcterms:W3CDTF">2020-03-08T22:34:38Z</dcterms:modified>
  <cp:category>DECER</cp:category>
</cp:coreProperties>
</file>