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2"/>
  </p:notesMasterIdLst>
  <p:sldIdLst>
    <p:sldId id="299" r:id="rId2"/>
    <p:sldId id="292" r:id="rId3"/>
    <p:sldId id="274" r:id="rId4"/>
    <p:sldId id="293" r:id="rId5"/>
    <p:sldId id="301" r:id="rId6"/>
    <p:sldId id="302" r:id="rId7"/>
    <p:sldId id="303" r:id="rId8"/>
    <p:sldId id="304" r:id="rId9"/>
    <p:sldId id="305" r:id="rId10"/>
    <p:sldId id="300" r:id="rId11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9"/>
            <p14:sldId id="292"/>
            <p14:sldId id="274"/>
            <p14:sldId id="293"/>
            <p14:sldId id="301"/>
            <p14:sldId id="302"/>
            <p14:sldId id="303"/>
            <p14:sldId id="304"/>
            <p14:sldId id="305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291" autoAdjust="0"/>
  </p:normalViewPr>
  <p:slideViewPr>
    <p:cSldViewPr snapToGrid="0">
      <p:cViewPr varScale="1">
        <p:scale>
          <a:sx n="116" d="100"/>
          <a:sy n="116" d="100"/>
        </p:scale>
        <p:origin x="120" y="77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05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78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73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65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59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71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42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56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317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22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10/06/2020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300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4144510" y="3020087"/>
            <a:ext cx="43533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 DA ADIÇÃO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231648" y="3449563"/>
            <a:ext cx="2670048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</a:rPr>
              <a:t>MATEMÁTICA</a:t>
            </a:r>
            <a:endParaRPr lang="en-US" sz="33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8971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8600"/>
            <a:ext cx="8369300" cy="452120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29861"/>
            <a:ext cx="8369299" cy="45445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4825959" y="2810809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290312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50158" y="48777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27582F3-9997-47E5-8989-99CAB5EB5D9F}"/>
              </a:ext>
            </a:extLst>
          </p:cNvPr>
          <p:cNvSpPr/>
          <p:nvPr/>
        </p:nvSpPr>
        <p:spPr>
          <a:xfrm>
            <a:off x="1011145" y="1187489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911CB3E-9466-45EC-9E1D-6407F01D5393}"/>
              </a:ext>
            </a:extLst>
          </p:cNvPr>
          <p:cNvSpPr/>
          <p:nvPr/>
        </p:nvSpPr>
        <p:spPr>
          <a:xfrm>
            <a:off x="1011145" y="2480151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Algoritimo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92CAE52-017C-456B-9F9F-7303BA91F90C}"/>
              </a:ext>
            </a:extLst>
          </p:cNvPr>
          <p:cNvSpPr/>
          <p:nvPr/>
        </p:nvSpPr>
        <p:spPr>
          <a:xfrm>
            <a:off x="1011145" y="3795195"/>
            <a:ext cx="1886910" cy="64633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="" xmlns:a16="http://schemas.microsoft.com/office/drawing/2014/main" id="{AB1356C1-6C89-44B3-A903-6F32FD4CAB5B}"/>
              </a:ext>
            </a:extLst>
          </p:cNvPr>
          <p:cNvSpPr/>
          <p:nvPr/>
        </p:nvSpPr>
        <p:spPr>
          <a:xfrm>
            <a:off x="1699957" y="1957265"/>
            <a:ext cx="509286" cy="45141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47BB2237-559C-4F6B-87A0-95D048559318}"/>
              </a:ext>
            </a:extLst>
          </p:cNvPr>
          <p:cNvSpPr/>
          <p:nvPr/>
        </p:nvSpPr>
        <p:spPr>
          <a:xfrm>
            <a:off x="1699957" y="3268548"/>
            <a:ext cx="509286" cy="45141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711091" y="1833820"/>
            <a:ext cx="479630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Algoritimo é uma sequência finita e ordenada de passos (regras), com um esquema de processamento que permite a realização de uma tarefa (resolução de problemas, cálculos etc.).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96CEA44-310B-44B9-9452-370144CD966E}"/>
              </a:ext>
            </a:extLst>
          </p:cNvPr>
          <p:cNvSpPr/>
          <p:nvPr/>
        </p:nvSpPr>
        <p:spPr>
          <a:xfrm>
            <a:off x="2997844" y="2520156"/>
            <a:ext cx="613458" cy="60632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2107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18528" y="811538"/>
            <a:ext cx="8016658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300" dirty="0">
                <a:solidFill>
                  <a:schemeClr val="bg1"/>
                </a:solidFill>
              </a:rPr>
              <a:t>Algoritimo: trata-se de uma palavra latinizada, derivada do nome de Al-Khwarizmi, matemático árabe do século 9. </a:t>
            </a:r>
            <a:endParaRPr lang="pt-BR" sz="2300" dirty="0" smtClean="0">
              <a:solidFill>
                <a:schemeClr val="bg1"/>
              </a:solidFill>
            </a:endParaRPr>
          </a:p>
          <a:p>
            <a:pPr algn="just"/>
            <a:endParaRPr lang="pt-BR" sz="2300" dirty="0">
              <a:solidFill>
                <a:schemeClr val="bg1"/>
              </a:solidFill>
            </a:endParaRPr>
          </a:p>
          <a:p>
            <a:pPr algn="just"/>
            <a:r>
              <a:rPr lang="pt-BR" sz="2300" dirty="0" smtClean="0">
                <a:solidFill>
                  <a:schemeClr val="bg1"/>
                </a:solidFill>
              </a:rPr>
              <a:t>Ele </a:t>
            </a:r>
            <a:r>
              <a:rPr lang="pt-BR" sz="2300" dirty="0">
                <a:solidFill>
                  <a:schemeClr val="bg1"/>
                </a:solidFill>
              </a:rPr>
              <a:t>surgiu da necessidade de fazer cálculos sem o auxílio de ábacos, dedos e outros recursos. </a:t>
            </a:r>
            <a:endParaRPr lang="pt-BR" sz="2300" dirty="0" smtClean="0">
              <a:solidFill>
                <a:schemeClr val="bg1"/>
              </a:solidFill>
            </a:endParaRPr>
          </a:p>
          <a:p>
            <a:pPr algn="just"/>
            <a:endParaRPr lang="pt-BR" sz="2300" dirty="0">
              <a:solidFill>
                <a:schemeClr val="bg1"/>
              </a:solidFill>
            </a:endParaRPr>
          </a:p>
          <a:p>
            <a:pPr algn="just"/>
            <a:r>
              <a:rPr lang="pt-BR" sz="2300" dirty="0" smtClean="0">
                <a:solidFill>
                  <a:schemeClr val="bg1"/>
                </a:solidFill>
              </a:rPr>
              <a:t>Até </a:t>
            </a:r>
            <a:r>
              <a:rPr lang="pt-BR" sz="2300" dirty="0">
                <a:solidFill>
                  <a:schemeClr val="bg1"/>
                </a:solidFill>
              </a:rPr>
              <a:t>então, a estrutura dos cálculos esteve associada às ferramentas que havia à mão: pedras sobre o chão, varetas de bambu, a calculadora de manivela, a régua de cálculo e, por fim, a calculadora. É resultado de técnicas de cálculo que levaram séculos para se desenvolver. Também é usado na computação.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50158" y="48777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039131" y="2100239"/>
            <a:ext cx="226193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000" dirty="0" smtClean="0">
                <a:solidFill>
                  <a:schemeClr val="bg1"/>
                </a:solidFill>
              </a:rPr>
              <a:t>PARCELA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1790700" y="3187700"/>
            <a:ext cx="21942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400832" y="1211239"/>
            <a:ext cx="77779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</a:rPr>
              <a:t>Estrutura do algoritimo da adição: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001032" y="2608239"/>
            <a:ext cx="177086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000" dirty="0" smtClean="0">
                <a:solidFill>
                  <a:schemeClr val="bg1"/>
                </a:solidFill>
              </a:rPr>
              <a:t>PARCELA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1790700" y="3187700"/>
            <a:ext cx="329486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dirty="0" smtClean="0">
                <a:solidFill>
                  <a:schemeClr val="bg1"/>
                </a:solidFill>
              </a:rPr>
              <a:t>SOMA OU TOTAL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Mais 31"/>
          <p:cNvSpPr/>
          <p:nvPr/>
        </p:nvSpPr>
        <p:spPr>
          <a:xfrm>
            <a:off x="1422400" y="2667000"/>
            <a:ext cx="444500" cy="35560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Picture 2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4439" y="2772124"/>
            <a:ext cx="1815921" cy="1997513"/>
          </a:xfrm>
          <a:prstGeom prst="rect">
            <a:avLst/>
          </a:prstGeom>
          <a:noFill/>
        </p:spPr>
      </p:pic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50158" y="48777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27417268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9455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01 – somando unidades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17359996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75932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02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dezenas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389737743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7737" y="1712966"/>
          <a:ext cx="3236260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9065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09065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70979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03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centenas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420138569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5682" y="1712966"/>
          <a:ext cx="4028315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5663"/>
                <a:gridCol w="805663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05663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05663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05663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219700" y="23114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1148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219700" y="28956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219700" y="34798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27068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5778500" y="32252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8185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04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milhar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131725150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A3C33157-FA5E-498D-B93C-73F8CAEE1A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5300" y="1725666"/>
          <a:ext cx="4871598" cy="22690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1933"/>
                <a:gridCol w="811933"/>
                <a:gridCol w="811933">
                  <a:extLst>
                    <a:ext uri="{9D8B030D-6E8A-4147-A177-3AD203B41FA5}">
                      <a16:colId xmlns:a16="http://schemas.microsoft.com/office/drawing/2014/main" xmlns="" val="2514592082"/>
                    </a:ext>
                  </a:extLst>
                </a:gridCol>
                <a:gridCol w="811933">
                  <a:extLst>
                    <a:ext uri="{9D8B030D-6E8A-4147-A177-3AD203B41FA5}">
                      <a16:colId xmlns:a16="http://schemas.microsoft.com/office/drawing/2014/main" xmlns="" val="1972351707"/>
                    </a:ext>
                  </a:extLst>
                </a:gridCol>
                <a:gridCol w="811933">
                  <a:extLst>
                    <a:ext uri="{9D8B030D-6E8A-4147-A177-3AD203B41FA5}">
                      <a16:colId xmlns:a16="http://schemas.microsoft.com/office/drawing/2014/main" xmlns="" val="130078612"/>
                    </a:ext>
                  </a:extLst>
                </a:gridCol>
                <a:gridCol w="811933">
                  <a:extLst>
                    <a:ext uri="{9D8B030D-6E8A-4147-A177-3AD203B41FA5}">
                      <a16:colId xmlns:a16="http://schemas.microsoft.com/office/drawing/2014/main" xmlns="" val="3594532491"/>
                    </a:ext>
                  </a:extLst>
                </a:gridCol>
              </a:tblGrid>
              <a:tr h="427429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Milhões</a:t>
                      </a:r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77470" h="12700" prst="softRound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171261161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242756" y="43300"/>
            <a:ext cx="536741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5562600" y="23241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6121400" y="2127563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5562600" y="2908300"/>
            <a:ext cx="5588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5562600" y="3492500"/>
            <a:ext cx="558800" cy="330200"/>
          </a:xfrm>
          <a:prstGeom prst="rightArrow">
            <a:avLst/>
          </a:prstGeom>
          <a:solidFill>
            <a:srgbClr val="FFFF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6121400" y="2719576"/>
            <a:ext cx="1813169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Parcela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6121400" y="3237925"/>
            <a:ext cx="2743200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Soma ou Total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331596" y="825391"/>
            <a:ext cx="6069204" cy="584775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pt-B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Exemplo 05 – somando </a:t>
            </a:r>
            <a:r>
              <a:rPr lang="pt-BR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milhões</a:t>
            </a:r>
            <a:endParaRPr lang="pt-B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202498" y="179060"/>
            <a:ext cx="68266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Adição </a:t>
            </a:r>
            <a:r>
              <a:rPr lang="en-US" sz="3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Algoritimo</a:t>
            </a:r>
          </a:p>
        </p:txBody>
      </p:sp>
    </p:spTree>
    <p:extLst>
      <p:ext uri="{BB962C8B-B14F-4D97-AF65-F5344CB8AC3E}">
        <p14:creationId xmlns:p14="http://schemas.microsoft.com/office/powerpoint/2010/main" val="218880011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12795</TotalTime>
  <Words>331</Words>
  <Application>Microsoft Office PowerPoint</Application>
  <PresentationFormat>Personalizar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germany</cp:lastModifiedBy>
  <cp:revision>368</cp:revision>
  <dcterms:created xsi:type="dcterms:W3CDTF">2015-12-20T14:42:40Z</dcterms:created>
  <dcterms:modified xsi:type="dcterms:W3CDTF">2020-06-10T06:03:54Z</dcterms:modified>
  <cp:category>DECER</cp:category>
</cp:coreProperties>
</file>