
<file path=[Content_Types].xml><?xml version="1.0" encoding="utf-8"?>
<Types xmlns="http://schemas.openxmlformats.org/package/2006/content-types">
  <Default Extension="png" ContentType="image/png"/>
  <Default Extension="wma" ContentType="audio/x-ms-wma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9"/>
  </p:notesMasterIdLst>
  <p:sldIdLst>
    <p:sldId id="291" r:id="rId2"/>
    <p:sldId id="293" r:id="rId3"/>
    <p:sldId id="302" r:id="rId4"/>
    <p:sldId id="303" r:id="rId5"/>
    <p:sldId id="304" r:id="rId6"/>
    <p:sldId id="305" r:id="rId7"/>
    <p:sldId id="290" r:id="rId8"/>
  </p:sldIdLst>
  <p:sldSz cx="8959850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054ED537-08B6-4BEC-A565-915FCA464A2D}">
          <p14:sldIdLst/>
        </p14:section>
        <p14:section name="Seção sem Título" id="{9F0E8D2D-0646-4FFA-B968-EA068A8B201F}">
          <p14:sldIdLst>
            <p14:sldId id="291"/>
            <p14:sldId id="293"/>
            <p14:sldId id="302"/>
            <p14:sldId id="303"/>
            <p14:sldId id="304"/>
            <p14:sldId id="305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710" userDrawn="1">
          <p15:clr>
            <a:srgbClr val="A4A3A4"/>
          </p15:clr>
        </p15:guide>
        <p15:guide id="2" pos="4858" userDrawn="1">
          <p15:clr>
            <a:srgbClr val="A4A3A4"/>
          </p15:clr>
        </p15:guide>
        <p15:guide id="3" orient="horz" pos="1589" userDrawn="1">
          <p15:clr>
            <a:srgbClr val="A4A3A4"/>
          </p15:clr>
        </p15:guide>
        <p15:guide id="4" pos="28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21" autoAdjust="0"/>
    <p:restoredTop sz="94291" autoAdjust="0"/>
  </p:normalViewPr>
  <p:slideViewPr>
    <p:cSldViewPr snapToGrid="0">
      <p:cViewPr varScale="1">
        <p:scale>
          <a:sx n="96" d="100"/>
          <a:sy n="96" d="100"/>
        </p:scale>
        <p:origin x="62" y="629"/>
      </p:cViewPr>
      <p:guideLst>
        <p:guide orient="horz" pos="3710"/>
        <p:guide pos="4858"/>
        <p:guide orient="horz" pos="1589"/>
        <p:guide pos="28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195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6BBD4-8911-4A0F-AA6A-6D6D8349903B}" type="datetimeFigureOut">
              <a:rPr lang="pt-BR" smtClean="0"/>
              <a:t>05/09/2020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BDF02-B96A-49DA-B87B-E5BEC32AF4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9696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28195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056392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584586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112783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640980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169177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3697371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225568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8066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9073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4370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0497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8613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131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4642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9981" y="824885"/>
            <a:ext cx="6719888" cy="1754776"/>
          </a:xfrm>
        </p:spPr>
        <p:txBody>
          <a:bodyPr anchor="b"/>
          <a:lstStyle>
            <a:lvl1pPr algn="ctr">
              <a:defRPr sz="44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9981" y="2647331"/>
            <a:ext cx="6719888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5996" indent="0" algn="ctr">
              <a:buNone/>
              <a:defRPr sz="1470"/>
            </a:lvl2pPr>
            <a:lvl3pPr marL="671993" indent="0" algn="ctr">
              <a:buNone/>
              <a:defRPr sz="1323"/>
            </a:lvl3pPr>
            <a:lvl4pPr marL="1007989" indent="0" algn="ctr">
              <a:buNone/>
              <a:defRPr sz="1176"/>
            </a:lvl4pPr>
            <a:lvl5pPr marL="1343985" indent="0" algn="ctr">
              <a:buNone/>
              <a:defRPr sz="1176"/>
            </a:lvl5pPr>
            <a:lvl6pPr marL="1679981" indent="0" algn="ctr">
              <a:buNone/>
              <a:defRPr sz="1176"/>
            </a:lvl6pPr>
            <a:lvl7pPr marL="2015978" indent="0" algn="ctr">
              <a:buNone/>
              <a:defRPr sz="1176"/>
            </a:lvl7pPr>
            <a:lvl8pPr marL="2351974" indent="0" algn="ctr">
              <a:buNone/>
              <a:defRPr sz="1176"/>
            </a:lvl8pPr>
            <a:lvl9pPr marL="2687970" indent="0" algn="ctr">
              <a:buNone/>
              <a:defRPr sz="117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05/09/2020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9617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270">
        <p14:prism isContent="1" isInverted="1"/>
      </p:transition>
    </mc:Choice>
    <mc:Fallback>
      <p:transition spd="slow" advTm="327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05/09/2020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7054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270">
        <p14:prism isContent="1" isInverted="1"/>
      </p:transition>
    </mc:Choice>
    <mc:Fallback>
      <p:transition spd="slow" advTm="327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11892" y="268350"/>
            <a:ext cx="1931968" cy="42714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5990" y="268350"/>
            <a:ext cx="5683905" cy="427143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05/09/2020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08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270">
        <p14:prism isContent="1" isInverted="1"/>
      </p:transition>
    </mc:Choice>
    <mc:Fallback>
      <p:transition spd="slow" advTm="327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05/09/2020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9758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270">
        <p14:prism isContent="1" isInverted="1"/>
      </p:transition>
    </mc:Choice>
    <mc:Fallback>
      <p:transition spd="slow" advTm="327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323" y="1256579"/>
            <a:ext cx="7727871" cy="2096630"/>
          </a:xfrm>
        </p:spPr>
        <p:txBody>
          <a:bodyPr anchor="b"/>
          <a:lstStyle>
            <a:lvl1pPr>
              <a:defRPr sz="44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323" y="3373044"/>
            <a:ext cx="7727871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1pPr>
            <a:lvl2pPr marL="335996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199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7989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3985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79981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597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197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797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05/09/2020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2191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270">
        <p14:prism isContent="1" isInverted="1"/>
      </p:transition>
    </mc:Choice>
    <mc:Fallback>
      <p:transition spd="slow" advTm="327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5990" y="1341750"/>
            <a:ext cx="3807936" cy="31980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5924" y="1341750"/>
            <a:ext cx="3807936" cy="31980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05/09/2020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8780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270">
        <p14:prism isContent="1" isInverted="1"/>
      </p:transition>
    </mc:Choice>
    <mc:Fallback>
      <p:transition spd="slow" advTm="327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268350"/>
            <a:ext cx="7727871" cy="9742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157" y="1235577"/>
            <a:ext cx="379043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5996" indent="0">
              <a:buNone/>
              <a:defRPr sz="1470" b="1"/>
            </a:lvl2pPr>
            <a:lvl3pPr marL="671993" indent="0">
              <a:buNone/>
              <a:defRPr sz="1323" b="1"/>
            </a:lvl3pPr>
            <a:lvl4pPr marL="1007989" indent="0">
              <a:buNone/>
              <a:defRPr sz="1176" b="1"/>
            </a:lvl4pPr>
            <a:lvl5pPr marL="1343985" indent="0">
              <a:buNone/>
              <a:defRPr sz="1176" b="1"/>
            </a:lvl5pPr>
            <a:lvl6pPr marL="1679981" indent="0">
              <a:buNone/>
              <a:defRPr sz="1176" b="1"/>
            </a:lvl6pPr>
            <a:lvl7pPr marL="2015978" indent="0">
              <a:buNone/>
              <a:defRPr sz="1176" b="1"/>
            </a:lvl7pPr>
            <a:lvl8pPr marL="2351974" indent="0">
              <a:buNone/>
              <a:defRPr sz="1176" b="1"/>
            </a:lvl8pPr>
            <a:lvl9pPr marL="2687970" indent="0">
              <a:buNone/>
              <a:defRPr sz="11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157" y="1841114"/>
            <a:ext cx="3790436" cy="27080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35924" y="1235577"/>
            <a:ext cx="3809103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5996" indent="0">
              <a:buNone/>
              <a:defRPr sz="1470" b="1"/>
            </a:lvl2pPr>
            <a:lvl3pPr marL="671993" indent="0">
              <a:buNone/>
              <a:defRPr sz="1323" b="1"/>
            </a:lvl3pPr>
            <a:lvl4pPr marL="1007989" indent="0">
              <a:buNone/>
              <a:defRPr sz="1176" b="1"/>
            </a:lvl4pPr>
            <a:lvl5pPr marL="1343985" indent="0">
              <a:buNone/>
              <a:defRPr sz="1176" b="1"/>
            </a:lvl5pPr>
            <a:lvl6pPr marL="1679981" indent="0">
              <a:buNone/>
              <a:defRPr sz="1176" b="1"/>
            </a:lvl6pPr>
            <a:lvl7pPr marL="2015978" indent="0">
              <a:buNone/>
              <a:defRPr sz="1176" b="1"/>
            </a:lvl7pPr>
            <a:lvl8pPr marL="2351974" indent="0">
              <a:buNone/>
              <a:defRPr sz="1176" b="1"/>
            </a:lvl8pPr>
            <a:lvl9pPr marL="2687970" indent="0">
              <a:buNone/>
              <a:defRPr sz="11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35924" y="1841114"/>
            <a:ext cx="3809103" cy="27080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05/09/2020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9931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270">
        <p14:prism isContent="1" isInverted="1"/>
      </p:transition>
    </mc:Choice>
    <mc:Fallback>
      <p:transition spd="slow" advTm="327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05/09/2020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0042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270">
        <p14:prism isContent="1" isInverted="1"/>
      </p:transition>
    </mc:Choice>
    <mc:Fallback>
      <p:transition spd="slow" advTm="327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05/09/2020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1153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270">
        <p14:prism isContent="1" isInverted="1"/>
      </p:transition>
    </mc:Choice>
    <mc:Fallback>
      <p:transition spd="slow" advTm="327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103" y="725712"/>
            <a:ext cx="4535924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157" y="1512094"/>
            <a:ext cx="2889785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5996" indent="0">
              <a:buNone/>
              <a:defRPr sz="1029"/>
            </a:lvl2pPr>
            <a:lvl3pPr marL="671993" indent="0">
              <a:buNone/>
              <a:defRPr sz="882"/>
            </a:lvl3pPr>
            <a:lvl4pPr marL="1007989" indent="0">
              <a:buNone/>
              <a:defRPr sz="735"/>
            </a:lvl4pPr>
            <a:lvl5pPr marL="1343985" indent="0">
              <a:buNone/>
              <a:defRPr sz="735"/>
            </a:lvl5pPr>
            <a:lvl6pPr marL="1679981" indent="0">
              <a:buNone/>
              <a:defRPr sz="735"/>
            </a:lvl6pPr>
            <a:lvl7pPr marL="2015978" indent="0">
              <a:buNone/>
              <a:defRPr sz="735"/>
            </a:lvl7pPr>
            <a:lvl8pPr marL="2351974" indent="0">
              <a:buNone/>
              <a:defRPr sz="735"/>
            </a:lvl8pPr>
            <a:lvl9pPr marL="2687970" indent="0">
              <a:buNone/>
              <a:defRPr sz="73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05/09/2020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4138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270">
        <p14:prism isContent="1" isInverted="1"/>
      </p:transition>
    </mc:Choice>
    <mc:Fallback>
      <p:transition spd="slow" advTm="327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09103" y="725712"/>
            <a:ext cx="4535924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5996" indent="0">
              <a:buNone/>
              <a:defRPr sz="2058"/>
            </a:lvl2pPr>
            <a:lvl3pPr marL="671993" indent="0">
              <a:buNone/>
              <a:defRPr sz="1764"/>
            </a:lvl3pPr>
            <a:lvl4pPr marL="1007989" indent="0">
              <a:buNone/>
              <a:defRPr sz="1470"/>
            </a:lvl4pPr>
            <a:lvl5pPr marL="1343985" indent="0">
              <a:buNone/>
              <a:defRPr sz="1470"/>
            </a:lvl5pPr>
            <a:lvl6pPr marL="1679981" indent="0">
              <a:buNone/>
              <a:defRPr sz="1470"/>
            </a:lvl6pPr>
            <a:lvl7pPr marL="2015978" indent="0">
              <a:buNone/>
              <a:defRPr sz="1470"/>
            </a:lvl7pPr>
            <a:lvl8pPr marL="2351974" indent="0">
              <a:buNone/>
              <a:defRPr sz="1470"/>
            </a:lvl8pPr>
            <a:lvl9pPr marL="2687970" indent="0">
              <a:buNone/>
              <a:defRPr sz="147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157" y="1512094"/>
            <a:ext cx="2889785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5996" indent="0">
              <a:buNone/>
              <a:defRPr sz="1029"/>
            </a:lvl2pPr>
            <a:lvl3pPr marL="671993" indent="0">
              <a:buNone/>
              <a:defRPr sz="882"/>
            </a:lvl3pPr>
            <a:lvl4pPr marL="1007989" indent="0">
              <a:buNone/>
              <a:defRPr sz="735"/>
            </a:lvl4pPr>
            <a:lvl5pPr marL="1343985" indent="0">
              <a:buNone/>
              <a:defRPr sz="735"/>
            </a:lvl5pPr>
            <a:lvl6pPr marL="1679981" indent="0">
              <a:buNone/>
              <a:defRPr sz="735"/>
            </a:lvl6pPr>
            <a:lvl7pPr marL="2015978" indent="0">
              <a:buNone/>
              <a:defRPr sz="735"/>
            </a:lvl7pPr>
            <a:lvl8pPr marL="2351974" indent="0">
              <a:buNone/>
              <a:defRPr sz="735"/>
            </a:lvl8pPr>
            <a:lvl9pPr marL="2687970" indent="0">
              <a:buNone/>
              <a:defRPr sz="73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05/09/2020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5351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270">
        <p14:prism isContent="1" isInverted="1"/>
      </p:transition>
    </mc:Choice>
    <mc:Fallback>
      <p:transition spd="slow" advTm="327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990" y="1341750"/>
            <a:ext cx="7727871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DB6AA-63F8-4F31-8EA3-CB6FE8D9515C}" type="datetimeFigureOut">
              <a:rPr lang="pt-BR" smtClean="0"/>
              <a:pPr/>
              <a:t>05/09/2020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841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mc:AlternateContent xmlns:mc="http://schemas.openxmlformats.org/markup-compatibility/2006">
    <mc:Choice xmlns:p14="http://schemas.microsoft.com/office/powerpoint/2010/main" Requires="p14">
      <p:transition spd="slow" p14:dur="1600" advTm="3270">
        <p14:prism isContent="1" isInverted="1"/>
      </p:transition>
    </mc:Choice>
    <mc:Fallback>
      <p:transition spd="slow" advTm="3270">
        <p:fade/>
      </p:transition>
    </mc:Fallback>
  </mc:AlternateContent>
  <p:txStyles>
    <p:titleStyle>
      <a:lvl1pPr algn="l" defTabSz="671993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998" indent="-167998" algn="l" defTabSz="671993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3994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39991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5987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1983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7980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3976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19972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5968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5996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1993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7989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3985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79981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5978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1974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7970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media1.wma"/><Relationship Id="rId7" Type="http://schemas.openxmlformats.org/officeDocument/2006/relationships/image" Target="../media/image3.png"/><Relationship Id="rId2" Type="http://schemas.microsoft.com/office/2007/relationships/media" Target="../media/media1.wma"/><Relationship Id="rId1" Type="http://schemas.openxmlformats.org/officeDocument/2006/relationships/tags" Target="../tags/tag1.xml"/><Relationship Id="rId6" Type="http://schemas.openxmlformats.org/officeDocument/2006/relationships/image" Target="../media/image2.jp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wma"/><Relationship Id="rId1" Type="http://schemas.microsoft.com/office/2007/relationships/media" Target="../media/media2.wma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wma"/><Relationship Id="rId1" Type="http://schemas.microsoft.com/office/2007/relationships/media" Target="../media/media3.wma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wma"/><Relationship Id="rId1" Type="http://schemas.microsoft.com/office/2007/relationships/media" Target="../media/media4.wma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wma"/><Relationship Id="rId1" Type="http://schemas.microsoft.com/office/2007/relationships/media" Target="../media/media5.wma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wma"/><Relationship Id="rId1" Type="http://schemas.microsoft.com/office/2007/relationships/media" Target="../media/media6.wma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wma"/><Relationship Id="rId1" Type="http://schemas.microsoft.com/office/2007/relationships/media" Target="../media/media7.wma"/><Relationship Id="rId6" Type="http://schemas.openxmlformats.org/officeDocument/2006/relationships/image" Target="../media/image3.png"/><Relationship Id="rId5" Type="http://schemas.openxmlformats.org/officeDocument/2006/relationships/image" Target="../media/image4.jpg"/><Relationship Id="rId4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29F6CCA-CAE7-4F41-889D-5CCF9F0514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44" y="244549"/>
            <a:ext cx="8357192" cy="451553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2670CB7-6F96-4BDF-AF66-75B2EA21419B}"/>
              </a:ext>
            </a:extLst>
          </p:cNvPr>
          <p:cNvSpPr/>
          <p:nvPr/>
        </p:nvSpPr>
        <p:spPr>
          <a:xfrm>
            <a:off x="610173" y="168428"/>
            <a:ext cx="814354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Matemática - Subtração – </a:t>
            </a:r>
            <a:r>
              <a:rPr lang="en-US" sz="54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Algoritimo: </a:t>
            </a:r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Excecão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5" name="Som gravado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366491" y="244549"/>
            <a:ext cx="487363" cy="48736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95758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6617">
        <p14:prism isContent="1" isInverted="1"/>
      </p:transition>
    </mc:Choice>
    <mc:Fallback>
      <p:transition spd="slow" advTm="661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1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B3D22E0-3304-47C3-A13D-F3314EEBFA56}"/>
              </a:ext>
            </a:extLst>
          </p:cNvPr>
          <p:cNvSpPr/>
          <p:nvPr/>
        </p:nvSpPr>
        <p:spPr>
          <a:xfrm>
            <a:off x="355508" y="266115"/>
            <a:ext cx="536741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A0DF3A1-7C0C-4F2B-AC19-D85A14774D75}"/>
              </a:ext>
            </a:extLst>
          </p:cNvPr>
          <p:cNvSpPr/>
          <p:nvPr/>
        </p:nvSpPr>
        <p:spPr>
          <a:xfrm>
            <a:off x="1065337" y="266115"/>
            <a:ext cx="742466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Matemática – Subtração – Algoritimo </a:t>
            </a:r>
          </a:p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Exceção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xmlns="" id="{796CEA44-310B-44B9-9452-370144CD966E}"/>
              </a:ext>
            </a:extLst>
          </p:cNvPr>
          <p:cNvSpPr/>
          <p:nvPr/>
        </p:nvSpPr>
        <p:spPr>
          <a:xfrm rot="5400000">
            <a:off x="419787" y="1233969"/>
            <a:ext cx="317718" cy="44627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10403570-33C6-4D52-8ECF-EC0A6BFC6193}"/>
              </a:ext>
            </a:extLst>
          </p:cNvPr>
          <p:cNvSpPr/>
          <p:nvPr/>
        </p:nvSpPr>
        <p:spPr>
          <a:xfrm>
            <a:off x="423761" y="1739708"/>
            <a:ext cx="475009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Existem subtrações em que os dois algarismos que representam o </a:t>
            </a:r>
            <a:r>
              <a:rPr lang="pt-BR" sz="20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minuendo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 o </a:t>
            </a:r>
            <a:r>
              <a:rPr lang="pt-BR" sz="20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subtraendo</a:t>
            </a:r>
            <a:r>
              <a:rPr lang="pt-BR" sz="20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são </a:t>
            </a:r>
            <a:r>
              <a:rPr lang="pt-BR" sz="20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negativos.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Nestes casos ocorre a exceção.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5313676" y="1739708"/>
            <a:ext cx="3068425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Exemplo: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2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2 = ? </a:t>
            </a:r>
            <a:endParaRPr lang="en-US" sz="23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A3C33157-FA5E-498D-B93C-73F8CAEE1A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394855"/>
              </p:ext>
            </p:extLst>
          </p:nvPr>
        </p:nvGraphicFramePr>
        <p:xfrm>
          <a:off x="5300519" y="2535918"/>
          <a:ext cx="3336320" cy="2238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34080">
                  <a:extLst>
                    <a:ext uri="{9D8B030D-6E8A-4147-A177-3AD203B41FA5}">
                      <a16:colId xmlns:a16="http://schemas.microsoft.com/office/drawing/2014/main" xmlns="" val="2514592082"/>
                    </a:ext>
                  </a:extLst>
                </a:gridCol>
                <a:gridCol w="834080">
                  <a:extLst>
                    <a:ext uri="{9D8B030D-6E8A-4147-A177-3AD203B41FA5}">
                      <a16:colId xmlns:a16="http://schemas.microsoft.com/office/drawing/2014/main" xmlns="" val="1972351707"/>
                    </a:ext>
                  </a:extLst>
                </a:gridCol>
                <a:gridCol w="834080">
                  <a:extLst>
                    <a:ext uri="{9D8B030D-6E8A-4147-A177-3AD203B41FA5}">
                      <a16:colId xmlns:a16="http://schemas.microsoft.com/office/drawing/2014/main" xmlns="" val="130078612"/>
                    </a:ext>
                  </a:extLst>
                </a:gridCol>
                <a:gridCol w="834080">
                  <a:extLst>
                    <a:ext uri="{9D8B030D-6E8A-4147-A177-3AD203B41FA5}">
                      <a16:colId xmlns:a16="http://schemas.microsoft.com/office/drawing/2014/main" xmlns="" val="3594532491"/>
                    </a:ext>
                  </a:extLst>
                </a:gridCol>
              </a:tblGrid>
              <a:tr h="39670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Milhar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Centena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Dezena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Unidade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64887848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11001602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530068117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712611614"/>
                  </a:ext>
                </a:extLst>
              </a:tr>
            </a:tbl>
          </a:graphicData>
        </a:graphic>
      </p:graphicFrame>
      <p:sp>
        <p:nvSpPr>
          <p:cNvPr id="9" name="Minus Sign 8">
            <a:extLst>
              <a:ext uri="{FF2B5EF4-FFF2-40B4-BE49-F238E27FC236}">
                <a16:creationId xmlns:a16="http://schemas.microsoft.com/office/drawing/2014/main" xmlns="" id="{C294297A-702B-420D-8DAB-6D877733E6A7}"/>
              </a:ext>
            </a:extLst>
          </p:cNvPr>
          <p:cNvSpPr/>
          <p:nvPr/>
        </p:nvSpPr>
        <p:spPr>
          <a:xfrm>
            <a:off x="7413778" y="4349610"/>
            <a:ext cx="313839" cy="221642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32EEA3E-1403-4EF4-B27A-0C256CF5CF22}"/>
              </a:ext>
            </a:extLst>
          </p:cNvPr>
          <p:cNvSpPr/>
          <p:nvPr/>
        </p:nvSpPr>
        <p:spPr>
          <a:xfrm>
            <a:off x="503055" y="3063147"/>
            <a:ext cx="4750095" cy="1508105"/>
          </a:xfrm>
          <a:prstGeom prst="rect">
            <a:avLst/>
          </a:prstGeom>
          <a:solidFill>
            <a:srgbClr val="7030A0"/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Exceção </a:t>
            </a:r>
            <a:r>
              <a:rPr lang="pt-BR" sz="23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Quando 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minuendo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subtraendo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for negativo somamos os dois e colocamos o sinal do resultado  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negativo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2" name="Plus Sign 1">
            <a:extLst>
              <a:ext uri="{FF2B5EF4-FFF2-40B4-BE49-F238E27FC236}">
                <a16:creationId xmlns:a16="http://schemas.microsoft.com/office/drawing/2014/main" xmlns="" id="{91D0D3F4-BEDC-4F58-B0EC-A7D9ACF037DA}"/>
              </a:ext>
            </a:extLst>
          </p:cNvPr>
          <p:cNvSpPr/>
          <p:nvPr/>
        </p:nvSpPr>
        <p:spPr>
          <a:xfrm>
            <a:off x="7490840" y="3732904"/>
            <a:ext cx="313840" cy="305937"/>
          </a:xfrm>
          <a:prstGeom prst="mathPl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5313677" y="2060588"/>
            <a:ext cx="2922502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</a:t>
            </a:r>
            <a:r>
              <a:rPr lang="pt-BR" sz="23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</a:t>
            </a:r>
            <a:r>
              <a:rPr lang="pt-BR" sz="23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? </a:t>
            </a:r>
            <a:endParaRPr lang="en-US" sz="23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Som gravado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04886" y="22433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936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4223">
        <p14:prism isContent="1" isInverted="1"/>
      </p:transition>
    </mc:Choice>
    <mc:Fallback>
      <p:transition spd="slow" advTm="44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300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playEvt time="1123" objId="3"/>
        <p14:stopEvt time="44223" objId="3"/>
      </p14:showEvt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B3D22E0-3304-47C3-A13D-F3314EEBFA56}"/>
              </a:ext>
            </a:extLst>
          </p:cNvPr>
          <p:cNvSpPr/>
          <p:nvPr/>
        </p:nvSpPr>
        <p:spPr>
          <a:xfrm>
            <a:off x="355508" y="266115"/>
            <a:ext cx="536741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A0DF3A1-7C0C-4F2B-AC19-D85A14774D75}"/>
              </a:ext>
            </a:extLst>
          </p:cNvPr>
          <p:cNvSpPr/>
          <p:nvPr/>
        </p:nvSpPr>
        <p:spPr>
          <a:xfrm>
            <a:off x="1065337" y="266115"/>
            <a:ext cx="742466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Matemática – Subtração – Algoritimo </a:t>
            </a:r>
          </a:p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Exceção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xmlns="" id="{796CEA44-310B-44B9-9452-370144CD966E}"/>
              </a:ext>
            </a:extLst>
          </p:cNvPr>
          <p:cNvSpPr/>
          <p:nvPr/>
        </p:nvSpPr>
        <p:spPr>
          <a:xfrm rot="5400000">
            <a:off x="419787" y="1233969"/>
            <a:ext cx="317718" cy="44627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10403570-33C6-4D52-8ECF-EC0A6BFC6193}"/>
              </a:ext>
            </a:extLst>
          </p:cNvPr>
          <p:cNvSpPr/>
          <p:nvPr/>
        </p:nvSpPr>
        <p:spPr>
          <a:xfrm>
            <a:off x="423761" y="1739708"/>
            <a:ext cx="475009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Existem subtrações em que os dois algarismos que representam o </a:t>
            </a:r>
            <a:r>
              <a:rPr lang="pt-BR" sz="20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minuendo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 o </a:t>
            </a:r>
            <a:r>
              <a:rPr lang="pt-BR" sz="20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subtraendo</a:t>
            </a:r>
            <a:r>
              <a:rPr lang="pt-BR" sz="20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são </a:t>
            </a:r>
            <a:r>
              <a:rPr lang="pt-BR" sz="20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negativos.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Nestes casos ocorre a exceção.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5300519" y="1848063"/>
            <a:ext cx="3068425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Exemplo: -3 – 3 = ? </a:t>
            </a:r>
            <a:endParaRPr lang="en-US" sz="23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A3C33157-FA5E-498D-B93C-73F8CAEE1A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694681"/>
              </p:ext>
            </p:extLst>
          </p:nvPr>
        </p:nvGraphicFramePr>
        <p:xfrm>
          <a:off x="5300519" y="2535918"/>
          <a:ext cx="3336320" cy="2238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34080">
                  <a:extLst>
                    <a:ext uri="{9D8B030D-6E8A-4147-A177-3AD203B41FA5}">
                      <a16:colId xmlns:a16="http://schemas.microsoft.com/office/drawing/2014/main" xmlns="" val="2514592082"/>
                    </a:ext>
                  </a:extLst>
                </a:gridCol>
                <a:gridCol w="834080">
                  <a:extLst>
                    <a:ext uri="{9D8B030D-6E8A-4147-A177-3AD203B41FA5}">
                      <a16:colId xmlns:a16="http://schemas.microsoft.com/office/drawing/2014/main" xmlns="" val="1972351707"/>
                    </a:ext>
                  </a:extLst>
                </a:gridCol>
                <a:gridCol w="834080">
                  <a:extLst>
                    <a:ext uri="{9D8B030D-6E8A-4147-A177-3AD203B41FA5}">
                      <a16:colId xmlns:a16="http://schemas.microsoft.com/office/drawing/2014/main" xmlns="" val="130078612"/>
                    </a:ext>
                  </a:extLst>
                </a:gridCol>
                <a:gridCol w="834080">
                  <a:extLst>
                    <a:ext uri="{9D8B030D-6E8A-4147-A177-3AD203B41FA5}">
                      <a16:colId xmlns:a16="http://schemas.microsoft.com/office/drawing/2014/main" xmlns="" val="3594532491"/>
                    </a:ext>
                  </a:extLst>
                </a:gridCol>
              </a:tblGrid>
              <a:tr h="39670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Milhar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Centena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Dezena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Unidade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64887848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11001602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530068117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712611614"/>
                  </a:ext>
                </a:extLst>
              </a:tr>
            </a:tbl>
          </a:graphicData>
        </a:graphic>
      </p:graphicFrame>
      <p:sp>
        <p:nvSpPr>
          <p:cNvPr id="9" name="Minus Sign 8">
            <a:extLst>
              <a:ext uri="{FF2B5EF4-FFF2-40B4-BE49-F238E27FC236}">
                <a16:creationId xmlns:a16="http://schemas.microsoft.com/office/drawing/2014/main" xmlns="" id="{C294297A-702B-420D-8DAB-6D877733E6A7}"/>
              </a:ext>
            </a:extLst>
          </p:cNvPr>
          <p:cNvSpPr/>
          <p:nvPr/>
        </p:nvSpPr>
        <p:spPr>
          <a:xfrm>
            <a:off x="7413778" y="4349610"/>
            <a:ext cx="313839" cy="221642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32EEA3E-1403-4EF4-B27A-0C256CF5CF22}"/>
              </a:ext>
            </a:extLst>
          </p:cNvPr>
          <p:cNvSpPr/>
          <p:nvPr/>
        </p:nvSpPr>
        <p:spPr>
          <a:xfrm>
            <a:off x="503055" y="3063147"/>
            <a:ext cx="4750095" cy="1508105"/>
          </a:xfrm>
          <a:prstGeom prst="rect">
            <a:avLst/>
          </a:prstGeom>
          <a:solidFill>
            <a:srgbClr val="7030A0"/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Exceção -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Quando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minuendo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subtraendo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for negativo somamos os dois e colocamos o sinal do resultado  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negativo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2" name="Plus Sign 1">
            <a:extLst>
              <a:ext uri="{FF2B5EF4-FFF2-40B4-BE49-F238E27FC236}">
                <a16:creationId xmlns:a16="http://schemas.microsoft.com/office/drawing/2014/main" xmlns="" id="{91D0D3F4-BEDC-4F58-B0EC-A7D9ACF037DA}"/>
              </a:ext>
            </a:extLst>
          </p:cNvPr>
          <p:cNvSpPr/>
          <p:nvPr/>
        </p:nvSpPr>
        <p:spPr>
          <a:xfrm>
            <a:off x="7490840" y="3732904"/>
            <a:ext cx="313840" cy="305937"/>
          </a:xfrm>
          <a:prstGeom prst="mathPl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Som gravado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14421" y="22433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072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17416">
        <p14:prism isContent="1" isInverted="1"/>
      </p:transition>
    </mc:Choice>
    <mc:Fallback>
      <p:transition spd="slow" advTm="1741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51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playEvt time="1675" objId="4"/>
        <p14:stopEvt time="17386" objId="4"/>
      </p14:showEvt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B3D22E0-3304-47C3-A13D-F3314EEBFA56}"/>
              </a:ext>
            </a:extLst>
          </p:cNvPr>
          <p:cNvSpPr/>
          <p:nvPr/>
        </p:nvSpPr>
        <p:spPr>
          <a:xfrm>
            <a:off x="355508" y="266115"/>
            <a:ext cx="536741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A0DF3A1-7C0C-4F2B-AC19-D85A14774D75}"/>
              </a:ext>
            </a:extLst>
          </p:cNvPr>
          <p:cNvSpPr/>
          <p:nvPr/>
        </p:nvSpPr>
        <p:spPr>
          <a:xfrm>
            <a:off x="1065337" y="266115"/>
            <a:ext cx="742466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Matemática – Subtração – Algoritimo </a:t>
            </a:r>
          </a:p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Exceção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xmlns="" id="{796CEA44-310B-44B9-9452-370144CD966E}"/>
              </a:ext>
            </a:extLst>
          </p:cNvPr>
          <p:cNvSpPr/>
          <p:nvPr/>
        </p:nvSpPr>
        <p:spPr>
          <a:xfrm rot="5400000">
            <a:off x="419787" y="1233969"/>
            <a:ext cx="317718" cy="44627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10403570-33C6-4D52-8ECF-EC0A6BFC6193}"/>
              </a:ext>
            </a:extLst>
          </p:cNvPr>
          <p:cNvSpPr/>
          <p:nvPr/>
        </p:nvSpPr>
        <p:spPr>
          <a:xfrm>
            <a:off x="423761" y="1739708"/>
            <a:ext cx="475009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Existem subtrações em que os dois algarismos que representam o </a:t>
            </a:r>
            <a:r>
              <a:rPr lang="pt-BR" sz="20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minuendo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 o </a:t>
            </a:r>
            <a:r>
              <a:rPr lang="pt-BR" sz="20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subtraendo</a:t>
            </a:r>
            <a:r>
              <a:rPr lang="pt-BR" sz="20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são </a:t>
            </a:r>
            <a:r>
              <a:rPr lang="pt-BR" sz="20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negativos.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Nestes casos ocorre a exceção.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5300519" y="1848063"/>
            <a:ext cx="3068425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Exemplo: -5 – 5 = ? </a:t>
            </a:r>
            <a:endParaRPr lang="en-US" sz="23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A3C33157-FA5E-498D-B93C-73F8CAEE1A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135588"/>
              </p:ext>
            </p:extLst>
          </p:nvPr>
        </p:nvGraphicFramePr>
        <p:xfrm>
          <a:off x="5300519" y="2535918"/>
          <a:ext cx="3336320" cy="2238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34080">
                  <a:extLst>
                    <a:ext uri="{9D8B030D-6E8A-4147-A177-3AD203B41FA5}">
                      <a16:colId xmlns:a16="http://schemas.microsoft.com/office/drawing/2014/main" xmlns="" val="2514592082"/>
                    </a:ext>
                  </a:extLst>
                </a:gridCol>
                <a:gridCol w="834080">
                  <a:extLst>
                    <a:ext uri="{9D8B030D-6E8A-4147-A177-3AD203B41FA5}">
                      <a16:colId xmlns:a16="http://schemas.microsoft.com/office/drawing/2014/main" xmlns="" val="1972351707"/>
                    </a:ext>
                  </a:extLst>
                </a:gridCol>
                <a:gridCol w="834080">
                  <a:extLst>
                    <a:ext uri="{9D8B030D-6E8A-4147-A177-3AD203B41FA5}">
                      <a16:colId xmlns:a16="http://schemas.microsoft.com/office/drawing/2014/main" xmlns="" val="130078612"/>
                    </a:ext>
                  </a:extLst>
                </a:gridCol>
                <a:gridCol w="834080">
                  <a:extLst>
                    <a:ext uri="{9D8B030D-6E8A-4147-A177-3AD203B41FA5}">
                      <a16:colId xmlns:a16="http://schemas.microsoft.com/office/drawing/2014/main" xmlns="" val="3594532491"/>
                    </a:ext>
                  </a:extLst>
                </a:gridCol>
              </a:tblGrid>
              <a:tr h="39670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Milhar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Centena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Dezena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Unidade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64887848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11001602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530068117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     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712611614"/>
                  </a:ext>
                </a:extLst>
              </a:tr>
            </a:tbl>
          </a:graphicData>
        </a:graphic>
      </p:graphicFrame>
      <p:sp>
        <p:nvSpPr>
          <p:cNvPr id="9" name="Minus Sign 8">
            <a:extLst>
              <a:ext uri="{FF2B5EF4-FFF2-40B4-BE49-F238E27FC236}">
                <a16:creationId xmlns:a16="http://schemas.microsoft.com/office/drawing/2014/main" xmlns="" id="{C294297A-702B-420D-8DAB-6D877733E6A7}"/>
              </a:ext>
            </a:extLst>
          </p:cNvPr>
          <p:cNvSpPr/>
          <p:nvPr/>
        </p:nvSpPr>
        <p:spPr>
          <a:xfrm>
            <a:off x="6977160" y="4349610"/>
            <a:ext cx="313839" cy="221642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32EEA3E-1403-4EF4-B27A-0C256CF5CF22}"/>
              </a:ext>
            </a:extLst>
          </p:cNvPr>
          <p:cNvSpPr/>
          <p:nvPr/>
        </p:nvSpPr>
        <p:spPr>
          <a:xfrm>
            <a:off x="503055" y="3063147"/>
            <a:ext cx="4750095" cy="1508105"/>
          </a:xfrm>
          <a:prstGeom prst="rect">
            <a:avLst/>
          </a:prstGeom>
          <a:solidFill>
            <a:srgbClr val="7030A0"/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Exceção -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Quando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minuendo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subtraendo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for negativo somamos os dois e colocamos o sinal do resultado  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negativo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2" name="Plus Sign 1">
            <a:extLst>
              <a:ext uri="{FF2B5EF4-FFF2-40B4-BE49-F238E27FC236}">
                <a16:creationId xmlns:a16="http://schemas.microsoft.com/office/drawing/2014/main" xmlns="" id="{91D0D3F4-BEDC-4F58-B0EC-A7D9ACF037DA}"/>
              </a:ext>
            </a:extLst>
          </p:cNvPr>
          <p:cNvSpPr/>
          <p:nvPr/>
        </p:nvSpPr>
        <p:spPr>
          <a:xfrm>
            <a:off x="7490840" y="3732904"/>
            <a:ext cx="313840" cy="305937"/>
          </a:xfrm>
          <a:prstGeom prst="mathPl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Som gravado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59373" y="22433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159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19700">
        <p14:prism isContent="1" isInverted="1"/>
      </p:transition>
    </mc:Choice>
    <mc:Fallback>
      <p:transition spd="slow" advTm="197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02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playEvt time="1295" objId="4"/>
        <p14:pauseEvt time="1295" objId="4"/>
        <p14:seekEvt time="1295" objId="4" seek="1533"/>
        <p14:seekEvt time="2949" objId="4" seek="454"/>
        <p14:seekEvt time="2968" objId="4" seek="227"/>
        <p14:seekEvt time="2968" objId="4" seek="227"/>
        <p14:seekEvt time="3167" objId="4" seek="56"/>
        <p14:seekEvt time="3195" objId="4" seek="0"/>
        <p14:seekEvt time="3195" objId="4" seek="0"/>
        <p14:seekEvt time="3243" objId="4" seek="0"/>
        <p14:seekEvt time="3243" objId="4" seek="0"/>
        <p14:seekEvt time="3256" objId="4" seek="0"/>
        <p14:seekEvt time="3281" objId="4" seek="0"/>
        <p14:seekEvt time="3281" objId="4" seek="0"/>
        <p14:seekEvt time="3372" objId="4" seek="0"/>
        <p14:seekEvt time="3402" objId="4" seek="0"/>
        <p14:seekEvt time="3417" objId="4" seek="0"/>
        <p14:seekEvt time="3449" objId="4" seek="0"/>
        <p14:seekEvt time="3480" objId="4" seek="0"/>
        <p14:seekEvt time="3511" objId="4" seek="0"/>
        <p14:seekEvt time="3591" objId="4" seek="0"/>
        <p14:seekEvt time="3621" objId="4" seek="0"/>
        <p14:resumeEvt time="3948" objId="4"/>
        <p14:stopEvt time="19700" objId="4"/>
      </p14:showEvt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B3D22E0-3304-47C3-A13D-F3314EEBFA56}"/>
              </a:ext>
            </a:extLst>
          </p:cNvPr>
          <p:cNvSpPr/>
          <p:nvPr/>
        </p:nvSpPr>
        <p:spPr>
          <a:xfrm>
            <a:off x="355508" y="266115"/>
            <a:ext cx="536741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4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A0DF3A1-7C0C-4F2B-AC19-D85A14774D75}"/>
              </a:ext>
            </a:extLst>
          </p:cNvPr>
          <p:cNvSpPr/>
          <p:nvPr/>
        </p:nvSpPr>
        <p:spPr>
          <a:xfrm>
            <a:off x="1065337" y="266115"/>
            <a:ext cx="742466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Matemática – Subtração – Algoritimo </a:t>
            </a:r>
          </a:p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Exceção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xmlns="" id="{796CEA44-310B-44B9-9452-370144CD966E}"/>
              </a:ext>
            </a:extLst>
          </p:cNvPr>
          <p:cNvSpPr/>
          <p:nvPr/>
        </p:nvSpPr>
        <p:spPr>
          <a:xfrm rot="5400000">
            <a:off x="419787" y="1233969"/>
            <a:ext cx="317718" cy="44627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10403570-33C6-4D52-8ECF-EC0A6BFC6193}"/>
              </a:ext>
            </a:extLst>
          </p:cNvPr>
          <p:cNvSpPr/>
          <p:nvPr/>
        </p:nvSpPr>
        <p:spPr>
          <a:xfrm>
            <a:off x="423761" y="1739708"/>
            <a:ext cx="475009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Existem subtrações em que os dois algarismos que representam o </a:t>
            </a:r>
            <a:r>
              <a:rPr lang="pt-BR" sz="20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minuendo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 o </a:t>
            </a:r>
            <a:r>
              <a:rPr lang="pt-BR" sz="20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subtraendo</a:t>
            </a:r>
            <a:r>
              <a:rPr lang="pt-BR" sz="20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são </a:t>
            </a:r>
            <a:r>
              <a:rPr lang="pt-BR" sz="20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negativos.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Nestes casos ocorre a exceção.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5300519" y="1848063"/>
            <a:ext cx="3068425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Exemplo: -7 – 7 = ? </a:t>
            </a:r>
            <a:endParaRPr lang="en-US" sz="23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A3C33157-FA5E-498D-B93C-73F8CAEE1A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988230"/>
              </p:ext>
            </p:extLst>
          </p:nvPr>
        </p:nvGraphicFramePr>
        <p:xfrm>
          <a:off x="5300519" y="2535918"/>
          <a:ext cx="3336320" cy="2238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34080">
                  <a:extLst>
                    <a:ext uri="{9D8B030D-6E8A-4147-A177-3AD203B41FA5}">
                      <a16:colId xmlns:a16="http://schemas.microsoft.com/office/drawing/2014/main" xmlns="" val="2514592082"/>
                    </a:ext>
                  </a:extLst>
                </a:gridCol>
                <a:gridCol w="834080">
                  <a:extLst>
                    <a:ext uri="{9D8B030D-6E8A-4147-A177-3AD203B41FA5}">
                      <a16:colId xmlns:a16="http://schemas.microsoft.com/office/drawing/2014/main" xmlns="" val="1972351707"/>
                    </a:ext>
                  </a:extLst>
                </a:gridCol>
                <a:gridCol w="834080">
                  <a:extLst>
                    <a:ext uri="{9D8B030D-6E8A-4147-A177-3AD203B41FA5}">
                      <a16:colId xmlns:a16="http://schemas.microsoft.com/office/drawing/2014/main" xmlns="" val="130078612"/>
                    </a:ext>
                  </a:extLst>
                </a:gridCol>
                <a:gridCol w="834080">
                  <a:extLst>
                    <a:ext uri="{9D8B030D-6E8A-4147-A177-3AD203B41FA5}">
                      <a16:colId xmlns:a16="http://schemas.microsoft.com/office/drawing/2014/main" xmlns="" val="3594532491"/>
                    </a:ext>
                  </a:extLst>
                </a:gridCol>
              </a:tblGrid>
              <a:tr h="39670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Milhar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Centena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Dezena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Unidade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64887848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11001602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530068117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     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712611614"/>
                  </a:ext>
                </a:extLst>
              </a:tr>
            </a:tbl>
          </a:graphicData>
        </a:graphic>
      </p:graphicFrame>
      <p:sp>
        <p:nvSpPr>
          <p:cNvPr id="9" name="Minus Sign 8">
            <a:extLst>
              <a:ext uri="{FF2B5EF4-FFF2-40B4-BE49-F238E27FC236}">
                <a16:creationId xmlns:a16="http://schemas.microsoft.com/office/drawing/2014/main" xmlns="" id="{C294297A-702B-420D-8DAB-6D877733E6A7}"/>
              </a:ext>
            </a:extLst>
          </p:cNvPr>
          <p:cNvSpPr/>
          <p:nvPr/>
        </p:nvSpPr>
        <p:spPr>
          <a:xfrm>
            <a:off x="6977160" y="4349610"/>
            <a:ext cx="313839" cy="221642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32EEA3E-1403-4EF4-B27A-0C256CF5CF22}"/>
              </a:ext>
            </a:extLst>
          </p:cNvPr>
          <p:cNvSpPr/>
          <p:nvPr/>
        </p:nvSpPr>
        <p:spPr>
          <a:xfrm>
            <a:off x="503055" y="3063147"/>
            <a:ext cx="4750095" cy="1508105"/>
          </a:xfrm>
          <a:prstGeom prst="rect">
            <a:avLst/>
          </a:prstGeom>
          <a:solidFill>
            <a:srgbClr val="7030A0"/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Exceção -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Quando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minuendo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subtraendo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for negativo somamos os dois e colocamos o sinal do resultado  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negativo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2" name="Plus Sign 1">
            <a:extLst>
              <a:ext uri="{FF2B5EF4-FFF2-40B4-BE49-F238E27FC236}">
                <a16:creationId xmlns:a16="http://schemas.microsoft.com/office/drawing/2014/main" xmlns="" id="{91D0D3F4-BEDC-4F58-B0EC-A7D9ACF037DA}"/>
              </a:ext>
            </a:extLst>
          </p:cNvPr>
          <p:cNvSpPr/>
          <p:nvPr/>
        </p:nvSpPr>
        <p:spPr>
          <a:xfrm>
            <a:off x="7490840" y="3732904"/>
            <a:ext cx="313840" cy="305937"/>
          </a:xfrm>
          <a:prstGeom prst="mathPl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Som gravado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82420" y="0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893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17802">
        <p14:prism isContent="1" isInverted="1"/>
      </p:transition>
    </mc:Choice>
    <mc:Fallback>
      <p:transition spd="slow" advTm="1780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08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playEvt time="423" objId="3"/>
        <p14:triggerEvt type="onClick" time="423" objId="3"/>
        <p14:stopEvt time="17802" objId="3"/>
      </p14:showEvt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B3D22E0-3304-47C3-A13D-F3314EEBFA56}"/>
              </a:ext>
            </a:extLst>
          </p:cNvPr>
          <p:cNvSpPr/>
          <p:nvPr/>
        </p:nvSpPr>
        <p:spPr>
          <a:xfrm>
            <a:off x="355508" y="266115"/>
            <a:ext cx="536741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5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A0DF3A1-7C0C-4F2B-AC19-D85A14774D75}"/>
              </a:ext>
            </a:extLst>
          </p:cNvPr>
          <p:cNvSpPr/>
          <p:nvPr/>
        </p:nvSpPr>
        <p:spPr>
          <a:xfrm>
            <a:off x="1065337" y="266115"/>
            <a:ext cx="742466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Matemática – Subtração – Algoritimo </a:t>
            </a:r>
          </a:p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Exceção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xmlns="" id="{796CEA44-310B-44B9-9452-370144CD966E}"/>
              </a:ext>
            </a:extLst>
          </p:cNvPr>
          <p:cNvSpPr/>
          <p:nvPr/>
        </p:nvSpPr>
        <p:spPr>
          <a:xfrm rot="5400000">
            <a:off x="419787" y="1233969"/>
            <a:ext cx="317718" cy="44627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10403570-33C6-4D52-8ECF-EC0A6BFC6193}"/>
              </a:ext>
            </a:extLst>
          </p:cNvPr>
          <p:cNvSpPr/>
          <p:nvPr/>
        </p:nvSpPr>
        <p:spPr>
          <a:xfrm>
            <a:off x="423761" y="1739708"/>
            <a:ext cx="475009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Existem subtrações em que os dois algarismos que representam o </a:t>
            </a:r>
            <a:r>
              <a:rPr lang="pt-BR" sz="20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minuendo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 o </a:t>
            </a:r>
            <a:r>
              <a:rPr lang="pt-BR" sz="20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subtraendo</a:t>
            </a:r>
            <a:r>
              <a:rPr lang="pt-BR" sz="20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são </a:t>
            </a:r>
            <a:r>
              <a:rPr lang="pt-BR" sz="20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negativos.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Nestes casos ocorre a exceção.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5300519" y="1848063"/>
            <a:ext cx="3068425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Exemplo: -9 – 9 = ? </a:t>
            </a:r>
            <a:endParaRPr lang="en-US" sz="23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A3C33157-FA5E-498D-B93C-73F8CAEE1A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020877"/>
              </p:ext>
            </p:extLst>
          </p:nvPr>
        </p:nvGraphicFramePr>
        <p:xfrm>
          <a:off x="5300519" y="2535918"/>
          <a:ext cx="3336320" cy="2238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34080">
                  <a:extLst>
                    <a:ext uri="{9D8B030D-6E8A-4147-A177-3AD203B41FA5}">
                      <a16:colId xmlns:a16="http://schemas.microsoft.com/office/drawing/2014/main" xmlns="" val="2514592082"/>
                    </a:ext>
                  </a:extLst>
                </a:gridCol>
                <a:gridCol w="834080">
                  <a:extLst>
                    <a:ext uri="{9D8B030D-6E8A-4147-A177-3AD203B41FA5}">
                      <a16:colId xmlns:a16="http://schemas.microsoft.com/office/drawing/2014/main" xmlns="" val="1972351707"/>
                    </a:ext>
                  </a:extLst>
                </a:gridCol>
                <a:gridCol w="834080">
                  <a:extLst>
                    <a:ext uri="{9D8B030D-6E8A-4147-A177-3AD203B41FA5}">
                      <a16:colId xmlns:a16="http://schemas.microsoft.com/office/drawing/2014/main" xmlns="" val="130078612"/>
                    </a:ext>
                  </a:extLst>
                </a:gridCol>
                <a:gridCol w="834080">
                  <a:extLst>
                    <a:ext uri="{9D8B030D-6E8A-4147-A177-3AD203B41FA5}">
                      <a16:colId xmlns:a16="http://schemas.microsoft.com/office/drawing/2014/main" xmlns="" val="3594532491"/>
                    </a:ext>
                  </a:extLst>
                </a:gridCol>
              </a:tblGrid>
              <a:tr h="39670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Milhar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Centena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Dezena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Unidade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64887848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11001602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530068117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     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712611614"/>
                  </a:ext>
                </a:extLst>
              </a:tr>
            </a:tbl>
          </a:graphicData>
        </a:graphic>
      </p:graphicFrame>
      <p:sp>
        <p:nvSpPr>
          <p:cNvPr id="9" name="Minus Sign 8">
            <a:extLst>
              <a:ext uri="{FF2B5EF4-FFF2-40B4-BE49-F238E27FC236}">
                <a16:creationId xmlns:a16="http://schemas.microsoft.com/office/drawing/2014/main" xmlns="" id="{C294297A-702B-420D-8DAB-6D877733E6A7}"/>
              </a:ext>
            </a:extLst>
          </p:cNvPr>
          <p:cNvSpPr/>
          <p:nvPr/>
        </p:nvSpPr>
        <p:spPr>
          <a:xfrm>
            <a:off x="6977160" y="4349610"/>
            <a:ext cx="313839" cy="221642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32EEA3E-1403-4EF4-B27A-0C256CF5CF22}"/>
              </a:ext>
            </a:extLst>
          </p:cNvPr>
          <p:cNvSpPr/>
          <p:nvPr/>
        </p:nvSpPr>
        <p:spPr>
          <a:xfrm>
            <a:off x="503055" y="3063147"/>
            <a:ext cx="4750095" cy="1508105"/>
          </a:xfrm>
          <a:prstGeom prst="rect">
            <a:avLst/>
          </a:prstGeom>
          <a:solidFill>
            <a:srgbClr val="7030A0"/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Exceção -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Quando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minuendo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subtraendo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for negativo somamos os dois e colocamos o sinal do resultado  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negativo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2" name="Plus Sign 1">
            <a:extLst>
              <a:ext uri="{FF2B5EF4-FFF2-40B4-BE49-F238E27FC236}">
                <a16:creationId xmlns:a16="http://schemas.microsoft.com/office/drawing/2014/main" xmlns="" id="{91D0D3F4-BEDC-4F58-B0EC-A7D9ACF037DA}"/>
              </a:ext>
            </a:extLst>
          </p:cNvPr>
          <p:cNvSpPr/>
          <p:nvPr/>
        </p:nvSpPr>
        <p:spPr>
          <a:xfrm>
            <a:off x="7490840" y="3732904"/>
            <a:ext cx="313840" cy="305937"/>
          </a:xfrm>
          <a:prstGeom prst="mathPl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Som gravado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36515" y="0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862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22413">
        <p14:prism isContent="1" isInverted="1"/>
      </p:transition>
    </mc:Choice>
    <mc:Fallback>
      <p:transition spd="slow" advTm="2241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52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playEvt time="2090" objId="3"/>
        <p14:stopEvt time="22413" objId="3"/>
      </p14:showEvt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FDDB4AA-AA72-498C-9A5B-E6FE970B4C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610" y="1273081"/>
            <a:ext cx="3453470" cy="244831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2670CB7-6F96-4BDF-AF66-75B2EA21419B}"/>
              </a:ext>
            </a:extLst>
          </p:cNvPr>
          <p:cNvSpPr/>
          <p:nvPr/>
        </p:nvSpPr>
        <p:spPr>
          <a:xfrm>
            <a:off x="3073359" y="1550660"/>
            <a:ext cx="2646878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FIM</a:t>
            </a:r>
            <a:endParaRPr lang="en-US" sz="120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2" name="Som gravado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397565" y="304550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525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10996">
        <p14:prism isContent="1" isInverted="1"/>
      </p:transition>
    </mc:Choice>
    <mc:Fallback>
      <p:transition spd="slow" advTm="1099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54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playEvt time="1306" objId="2"/>
        <p14:stopEvt time="10067" objId="2"/>
      </p14:showEvt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"/>
</p:tagLst>
</file>

<file path=ppt/theme/theme1.xml><?xml version="1.0" encoding="utf-8"?>
<a:theme xmlns:a="http://schemas.openxmlformats.org/drawingml/2006/main" name="Tema do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11608</TotalTime>
  <Words>354</Words>
  <Application>Microsoft Office PowerPoint</Application>
  <PresentationFormat>Personalizar</PresentationFormat>
  <Paragraphs>78</Paragraphs>
  <Slides>7</Slides>
  <Notes>7</Notes>
  <HiddenSlides>0</HiddenSlides>
  <MMClips>7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Cencosud S.A.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de desempenho de estoque</dc:title>
  <dc:creator>Cleilson Henrique</dc:creator>
  <cp:keywords>JMarySystems</cp:keywords>
  <dc:description>Desempenho da nova gestão de estoque da regional DECER</dc:description>
  <cp:lastModifiedBy>germany</cp:lastModifiedBy>
  <cp:revision>405</cp:revision>
  <dcterms:created xsi:type="dcterms:W3CDTF">2015-12-20T14:42:40Z</dcterms:created>
  <dcterms:modified xsi:type="dcterms:W3CDTF">2020-09-05T17:41:12Z</dcterms:modified>
  <cp:category>DECER</cp:category>
</cp:coreProperties>
</file>