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96" r:id="rId2"/>
    <p:sldId id="298" r:id="rId3"/>
    <p:sldId id="293" r:id="rId4"/>
    <p:sldId id="300" r:id="rId5"/>
    <p:sldId id="301" r:id="rId6"/>
    <p:sldId id="302" r:id="rId7"/>
    <p:sldId id="303" r:id="rId8"/>
    <p:sldId id="304" r:id="rId9"/>
    <p:sldId id="290" r:id="rId10"/>
    <p:sldId id="299" r:id="rId11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6"/>
            <p14:sldId id="298"/>
            <p14:sldId id="293"/>
            <p14:sldId id="300"/>
            <p14:sldId id="301"/>
            <p14:sldId id="302"/>
            <p14:sldId id="303"/>
            <p14:sldId id="304"/>
            <p14:sldId id="29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06" y="7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2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73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55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1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2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14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8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48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4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66072" y="2721166"/>
            <a:ext cx="4720728" cy="21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TERMOS / ESTRUTURA DA ADIÇÃO</a:t>
            </a:r>
            <a:endParaRPr sz="4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MATEMÁTICA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ARITMÉTICA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13"/>
          <p:cNvSpPr/>
          <p:nvPr/>
        </p:nvSpPr>
        <p:spPr>
          <a:xfrm>
            <a:off x="5188944" y="1663547"/>
            <a:ext cx="1630497" cy="9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 sz="41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328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66072" y="2721166"/>
            <a:ext cx="4720728" cy="21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TERMOS / ESTRUTURA DA ADIÇÃO</a:t>
            </a:r>
            <a:endParaRPr sz="4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MATEMÁTICA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ARITMÉTICA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13"/>
          <p:cNvSpPr/>
          <p:nvPr/>
        </p:nvSpPr>
        <p:spPr>
          <a:xfrm>
            <a:off x="5188944" y="1663547"/>
            <a:ext cx="1586429" cy="9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41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1888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4947772" y="935814"/>
            <a:ext cx="3498915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1573" y="1242139"/>
            <a:ext cx="4309915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Chamados de </a:t>
            </a:r>
            <a:r>
              <a:rPr lang="pt-BR" sz="2300" dirty="0" smtClean="0">
                <a:solidFill>
                  <a:schemeClr val="bg1"/>
                </a:solidFill>
              </a:rPr>
              <a:t>parcela o </a:t>
            </a:r>
            <a:r>
              <a:rPr lang="pt-BR" sz="2300" dirty="0">
                <a:solidFill>
                  <a:schemeClr val="bg1"/>
                </a:solidFill>
              </a:rPr>
              <a:t>número inicial.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 smtClean="0">
                <a:solidFill>
                  <a:schemeClr val="bg1"/>
                </a:solidFill>
              </a:rPr>
              <a:t>E chamamos também de parcela todos os subsequentes termos acima da soma ou total. </a:t>
            </a:r>
            <a:endParaRPr lang="pt-BR" sz="2300" dirty="0">
              <a:solidFill>
                <a:schemeClr val="bg1"/>
              </a:solidFill>
            </a:endParaRP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A </a:t>
            </a:r>
            <a:r>
              <a:rPr lang="pt-BR" sz="2300" dirty="0" smtClean="0">
                <a:solidFill>
                  <a:schemeClr val="bg1"/>
                </a:solidFill>
              </a:rPr>
              <a:t>soma ou total </a:t>
            </a:r>
            <a:r>
              <a:rPr lang="pt-BR" sz="2300" dirty="0">
                <a:solidFill>
                  <a:schemeClr val="bg1"/>
                </a:solidFill>
              </a:rPr>
              <a:t>é o resultado da </a:t>
            </a:r>
            <a:r>
              <a:rPr lang="pt-BR" sz="2300" dirty="0" smtClean="0">
                <a:solidFill>
                  <a:schemeClr val="bg1"/>
                </a:solidFill>
              </a:rPr>
              <a:t>adição.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6078458" y="3927313"/>
            <a:ext cx="2368230" cy="65126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4947773" y="925001"/>
            <a:ext cx="3498916" cy="76565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130824" y="4083435"/>
            <a:ext cx="376218" cy="4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5631125" y="1835375"/>
            <a:ext cx="62655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5631125" y="2440945"/>
            <a:ext cx="62655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5601411" y="3074698"/>
            <a:ext cx="62655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5005654" y="2357648"/>
            <a:ext cx="62655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5091695" y="3130036"/>
            <a:ext cx="169723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6726505" y="2041653"/>
            <a:ext cx="380787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6121291" y="2236662"/>
            <a:ext cx="605214" cy="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6726505" y="2710180"/>
            <a:ext cx="380787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6121291" y="2905189"/>
            <a:ext cx="605214" cy="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6726505" y="3331840"/>
            <a:ext cx="380787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6121291" y="3526849"/>
            <a:ext cx="605214" cy="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7158235" y="2041653"/>
            <a:ext cx="1237508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7158235" y="2688125"/>
            <a:ext cx="1237508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7158235" y="3206390"/>
            <a:ext cx="1237508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 smtClean="0">
                <a:ea typeface="Calibri"/>
                <a:cs typeface="Calibri"/>
                <a:sym typeface="Calibri"/>
              </a:rPr>
              <a:t>Soma ou total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2045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551522" y="916931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914130" y="916931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Somando unidades: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914130" y="1409723"/>
            <a:ext cx="479630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4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A9F903-C2E9-4E68-B753-794087F5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04" y="2197789"/>
            <a:ext cx="876300" cy="9144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8D776801-B6C5-4BF3-B189-C3E4881DBD6B}"/>
              </a:ext>
            </a:extLst>
          </p:cNvPr>
          <p:cNvSpPr/>
          <p:nvPr/>
        </p:nvSpPr>
        <p:spPr>
          <a:xfrm>
            <a:off x="2946549" y="2197789"/>
            <a:ext cx="1182029" cy="323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5137FB96-1460-497F-802C-627AAAD7ED30}"/>
              </a:ext>
            </a:extLst>
          </p:cNvPr>
          <p:cNvSpPr/>
          <p:nvPr/>
        </p:nvSpPr>
        <p:spPr>
          <a:xfrm>
            <a:off x="4896704" y="2654989"/>
            <a:ext cx="1234600" cy="31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28967A8-6385-474A-B4A0-0D9A7B7DC9A2}"/>
              </a:ext>
            </a:extLst>
          </p:cNvPr>
          <p:cNvSpPr/>
          <p:nvPr/>
        </p:nvSpPr>
        <p:spPr>
          <a:xfrm>
            <a:off x="1088263" y="2077908"/>
            <a:ext cx="2039978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Chamamos </a:t>
            </a:r>
            <a:r>
              <a:rPr lang="pt-BR" sz="2300" dirty="0">
                <a:solidFill>
                  <a:schemeClr val="bg1"/>
                </a:solidFill>
              </a:rPr>
              <a:t>de </a:t>
            </a:r>
            <a:r>
              <a:rPr lang="pt-BR" sz="2300" dirty="0" smtClean="0">
                <a:solidFill>
                  <a:schemeClr val="bg1"/>
                </a:solidFill>
              </a:rPr>
              <a:t>parcela o </a:t>
            </a:r>
            <a:r>
              <a:rPr lang="pt-BR" sz="2300" dirty="0">
                <a:solidFill>
                  <a:schemeClr val="bg1"/>
                </a:solidFill>
              </a:rPr>
              <a:t>número inicial.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C81BF8B-54D1-4759-8946-6824637FB6AD}"/>
              </a:ext>
            </a:extLst>
          </p:cNvPr>
          <p:cNvSpPr/>
          <p:nvPr/>
        </p:nvSpPr>
        <p:spPr>
          <a:xfrm>
            <a:off x="6131304" y="1703071"/>
            <a:ext cx="271524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E chamamos também de parcela todos os subsequentes termos acima da soma ou total. 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85738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3896814" y="2359491"/>
            <a:ext cx="440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66093" y="2987836"/>
            <a:ext cx="44067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30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rrow: Left 3">
            <a:extLst>
              <a:ext uri="{FF2B5EF4-FFF2-40B4-BE49-F238E27FC236}">
                <a16:creationId xmlns:a16="http://schemas.microsoft.com/office/drawing/2014/main" xmlns="" id="{8D776801-B6C5-4BF3-B189-C3E4881DBD6B}"/>
              </a:ext>
            </a:extLst>
          </p:cNvPr>
          <p:cNvSpPr/>
          <p:nvPr/>
        </p:nvSpPr>
        <p:spPr>
          <a:xfrm rot="19220008">
            <a:off x="3509669" y="3484293"/>
            <a:ext cx="813752" cy="3375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xmlns="" id="{C28967A8-6385-474A-B4A0-0D9A7B7DC9A2}"/>
              </a:ext>
            </a:extLst>
          </p:cNvPr>
          <p:cNvSpPr/>
          <p:nvPr/>
        </p:nvSpPr>
        <p:spPr>
          <a:xfrm>
            <a:off x="2405746" y="3908075"/>
            <a:ext cx="2982135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A soma ou total é o resultado da adição.</a:t>
            </a:r>
            <a:endParaRPr lang="en-US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269636" y="1087118"/>
            <a:ext cx="6920494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8702" y="725344"/>
            <a:ext cx="430991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Somando </a:t>
            </a:r>
            <a:r>
              <a:rPr lang="en-US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unidades:</a:t>
            </a:r>
            <a:endParaRPr lang="pt-BR" sz="23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4887764" y="4234739"/>
            <a:ext cx="3302366" cy="4645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1269636" y="1076305"/>
            <a:ext cx="6920496" cy="358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392926" y="4297008"/>
            <a:ext cx="662798" cy="4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1855520" y="1794917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1855522" y="2466082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1855520" y="3079708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448363" y="2404380"/>
            <a:ext cx="566043" cy="66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92926" y="3150179"/>
            <a:ext cx="2451679" cy="69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032601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3437587" y="2220987"/>
            <a:ext cx="1003563" cy="1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70112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3437587" y="2892012"/>
            <a:ext cx="1003563" cy="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332278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3437587" y="3505345"/>
            <a:ext cx="1003563" cy="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5350783" y="1985442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5350783" y="2631914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5350783" y="3150179"/>
            <a:ext cx="2447664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b="1" dirty="0" smtClean="0">
                <a:ea typeface="Calibri"/>
                <a:cs typeface="Calibri"/>
                <a:sym typeface="Calibri"/>
              </a:rPr>
              <a:t>Soma ou total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6279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269636" y="1087118"/>
            <a:ext cx="6920494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8702" y="725344"/>
            <a:ext cx="430991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Somando </a:t>
            </a:r>
            <a:r>
              <a:rPr lang="en-US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dezenas:</a:t>
            </a:r>
            <a:endParaRPr lang="pt-BR" sz="23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4887764" y="4234739"/>
            <a:ext cx="3302366" cy="4645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1269636" y="1076305"/>
            <a:ext cx="6920496" cy="358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392926" y="4297008"/>
            <a:ext cx="662798" cy="4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1855520" y="1794917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25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1855522" y="2466082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42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1855520" y="3079708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67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448363" y="2404380"/>
            <a:ext cx="566043" cy="66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92926" y="3150179"/>
            <a:ext cx="2451679" cy="69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032601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3437587" y="2220987"/>
            <a:ext cx="1003563" cy="1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70112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3437587" y="2892012"/>
            <a:ext cx="1003563" cy="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332278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3437587" y="3505345"/>
            <a:ext cx="1003563" cy="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5350783" y="1985442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5350783" y="2631914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5350783" y="3150179"/>
            <a:ext cx="2447664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b="1" dirty="0" smtClean="0">
                <a:ea typeface="Calibri"/>
                <a:cs typeface="Calibri"/>
                <a:sym typeface="Calibri"/>
              </a:rPr>
              <a:t>Soma ou total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5636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269636" y="1087118"/>
            <a:ext cx="6920494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8702" y="725344"/>
            <a:ext cx="430991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Somando </a:t>
            </a:r>
            <a:r>
              <a:rPr lang="en-US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centenas:</a:t>
            </a:r>
            <a:endParaRPr lang="pt-BR" sz="23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4887764" y="4234739"/>
            <a:ext cx="3302366" cy="4645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1269636" y="1076305"/>
            <a:ext cx="6920496" cy="358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392926" y="4297008"/>
            <a:ext cx="662798" cy="4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1855520" y="1794917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102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1855522" y="2466082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545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1855520" y="3079708"/>
            <a:ext cx="1239269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647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448363" y="2404380"/>
            <a:ext cx="566043" cy="66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92926" y="3150179"/>
            <a:ext cx="2451679" cy="69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032601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3437587" y="2220987"/>
            <a:ext cx="1003563" cy="1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70112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3437587" y="2892012"/>
            <a:ext cx="1003563" cy="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332278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3437587" y="3505345"/>
            <a:ext cx="1003563" cy="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5350783" y="1985442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5350783" y="2631914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5350783" y="3150179"/>
            <a:ext cx="2447664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b="1" dirty="0" smtClean="0">
                <a:ea typeface="Calibri"/>
                <a:cs typeface="Calibri"/>
                <a:sym typeface="Calibri"/>
              </a:rPr>
              <a:t>Soma ou total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8799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269636" y="1087118"/>
            <a:ext cx="6920494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8702" y="725344"/>
            <a:ext cx="430991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Somando </a:t>
            </a:r>
            <a:r>
              <a:rPr lang="en-US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milhar:</a:t>
            </a:r>
            <a:endParaRPr lang="pt-BR" sz="23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4887764" y="4234739"/>
            <a:ext cx="3302366" cy="4645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1269636" y="1076305"/>
            <a:ext cx="6920496" cy="358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392926" y="4297008"/>
            <a:ext cx="662798" cy="4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1855520" y="1794917"/>
            <a:ext cx="1425592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1855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1855522" y="2466082"/>
            <a:ext cx="1425590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2423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1855520" y="3079708"/>
            <a:ext cx="1425592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4278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448363" y="2404380"/>
            <a:ext cx="566043" cy="66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92926" y="3150179"/>
            <a:ext cx="2451679" cy="69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032601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3437587" y="2220987"/>
            <a:ext cx="1003563" cy="1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70112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3437587" y="2892012"/>
            <a:ext cx="1003563" cy="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332278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3437587" y="3505345"/>
            <a:ext cx="1003563" cy="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5350783" y="1985442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5350783" y="2631914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5350783" y="3150179"/>
            <a:ext cx="2447664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b="1" dirty="0" smtClean="0">
                <a:ea typeface="Calibri"/>
                <a:cs typeface="Calibri"/>
                <a:sym typeface="Calibri"/>
              </a:rPr>
              <a:t>Soma ou total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7723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1269636" y="1087118"/>
            <a:ext cx="6920494" cy="36427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81859" y="672993"/>
            <a:ext cx="430991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</a:rPr>
              <a:t>Somando </a:t>
            </a:r>
            <a:r>
              <a:rPr lang="en-US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qualquer número:</a:t>
            </a:r>
            <a:endParaRPr lang="pt-BR" sz="2300" dirty="0" smtClean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Matemática - Adição </a:t>
            </a:r>
            <a:r>
              <a:rPr lang="pt-BR" sz="2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–Termos/Estrutura </a:t>
            </a:r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da Adição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1;p29"/>
          <p:cNvSpPr/>
          <p:nvPr/>
        </p:nvSpPr>
        <p:spPr>
          <a:xfrm>
            <a:off x="4887764" y="4234739"/>
            <a:ext cx="3302366" cy="4645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56" t="-16163" r="-18610" b="-221991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1;p29"/>
          <p:cNvSpPr/>
          <p:nvPr/>
        </p:nvSpPr>
        <p:spPr>
          <a:xfrm>
            <a:off x="1269636" y="1076305"/>
            <a:ext cx="6920496" cy="358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Termos / Estrutura </a:t>
            </a:r>
            <a:r>
              <a:rPr lang="pt-BR" sz="2800" dirty="0">
                <a:ea typeface="Calibri"/>
                <a:cs typeface="Calibri"/>
                <a:sym typeface="Calibri"/>
              </a:rPr>
              <a:t>da Adição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Aplique maça no Elo7 | Papel K (C170A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392926" y="4297008"/>
            <a:ext cx="662798" cy="4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0;p29"/>
          <p:cNvSpPr/>
          <p:nvPr/>
        </p:nvSpPr>
        <p:spPr>
          <a:xfrm>
            <a:off x="1855520" y="1794917"/>
            <a:ext cx="1425592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xxx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00;p29"/>
          <p:cNvSpPr/>
          <p:nvPr/>
        </p:nvSpPr>
        <p:spPr>
          <a:xfrm>
            <a:off x="1855522" y="2466082"/>
            <a:ext cx="1425590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yyy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0;p29"/>
          <p:cNvSpPr/>
          <p:nvPr/>
        </p:nvSpPr>
        <p:spPr>
          <a:xfrm>
            <a:off x="1855520" y="3079708"/>
            <a:ext cx="1425592" cy="7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zzz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0;p29"/>
          <p:cNvSpPr/>
          <p:nvPr/>
        </p:nvSpPr>
        <p:spPr>
          <a:xfrm>
            <a:off x="1448363" y="2404380"/>
            <a:ext cx="566043" cy="66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392926" y="3150179"/>
            <a:ext cx="2451679" cy="69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032601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>
            <a:endCxn id="25" idx="1"/>
          </p:cNvCxnSpPr>
          <p:nvPr/>
        </p:nvCxnSpPr>
        <p:spPr>
          <a:xfrm>
            <a:off x="3437587" y="2220987"/>
            <a:ext cx="1003563" cy="1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270112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3437587" y="2892012"/>
            <a:ext cx="1003563" cy="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4441150" y="3322788"/>
            <a:ext cx="753158" cy="3992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endCxn id="32" idx="1"/>
          </p:cNvCxnSpPr>
          <p:nvPr/>
        </p:nvCxnSpPr>
        <p:spPr>
          <a:xfrm>
            <a:off x="3437587" y="3505345"/>
            <a:ext cx="1003563" cy="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01;p29"/>
          <p:cNvSpPr/>
          <p:nvPr/>
        </p:nvSpPr>
        <p:spPr>
          <a:xfrm>
            <a:off x="5350783" y="1985442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1;p29"/>
          <p:cNvSpPr/>
          <p:nvPr/>
        </p:nvSpPr>
        <p:spPr>
          <a:xfrm>
            <a:off x="5350783" y="2631914"/>
            <a:ext cx="2447664" cy="39929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ea typeface="Calibri"/>
                <a:cs typeface="Calibri"/>
                <a:sym typeface="Calibri"/>
              </a:rPr>
              <a:t>Parcela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1;p29"/>
          <p:cNvSpPr/>
          <p:nvPr/>
        </p:nvSpPr>
        <p:spPr>
          <a:xfrm>
            <a:off x="5350783" y="3150179"/>
            <a:ext cx="2447664" cy="65687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b="1" dirty="0" smtClean="0">
                <a:ea typeface="Calibri"/>
                <a:cs typeface="Calibri"/>
                <a:sym typeface="Calibri"/>
              </a:rPr>
              <a:t>Soma ou total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1676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12252</TotalTime>
  <Words>261</Words>
  <Application>Microsoft Office PowerPoint</Application>
  <PresentationFormat>Personalizar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382</cp:revision>
  <dcterms:created xsi:type="dcterms:W3CDTF">2015-12-20T14:42:40Z</dcterms:created>
  <dcterms:modified xsi:type="dcterms:W3CDTF">2020-09-27T16:16:36Z</dcterms:modified>
  <cp:category>DECER</cp:category>
</cp:coreProperties>
</file>