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6"/>
  </p:notesMasterIdLst>
  <p:sldIdLst>
    <p:sldId id="296" r:id="rId2"/>
    <p:sldId id="298" r:id="rId3"/>
    <p:sldId id="290" r:id="rId4"/>
    <p:sldId id="299" r:id="rId5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6"/>
            <p14:sldId id="298"/>
            <p14:sldId id="29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4291" autoAdjust="0"/>
  </p:normalViewPr>
  <p:slideViewPr>
    <p:cSldViewPr snapToGrid="0">
      <p:cViewPr varScale="1">
        <p:scale>
          <a:sx n="113" d="100"/>
          <a:sy n="113" d="100"/>
        </p:scale>
        <p:origin x="178" y="67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12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673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710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155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27/09/2020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500" y="228600"/>
            <a:ext cx="8369300" cy="45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500" y="229861"/>
            <a:ext cx="8369300" cy="45445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3966072" y="2721166"/>
            <a:ext cx="4720728" cy="219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TERMOS / ESTRUTURA DA ADIÇÃO</a:t>
            </a:r>
            <a:endParaRPr sz="44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317500" y="2895565"/>
            <a:ext cx="254762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MATEMÁTICA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ARITMÉTICA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ADIÇÃO</a:t>
            </a:r>
            <a:endParaRPr sz="32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2;p13"/>
          <p:cNvSpPr/>
          <p:nvPr/>
        </p:nvSpPr>
        <p:spPr>
          <a:xfrm>
            <a:off x="5188944" y="1663547"/>
            <a:ext cx="1630497" cy="9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  <a:endParaRPr sz="41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433286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327008" y="1250054"/>
            <a:ext cx="813694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Os</a:t>
            </a:r>
            <a:r>
              <a:rPr lang="pt-BR" sz="2400" dirty="0">
                <a:solidFill>
                  <a:schemeClr val="bg1"/>
                </a:solidFill>
                <a:latin typeface="Trebuchet MS" panose="020B0603020202020204" pitchFamily="34" charset="0"/>
              </a:rPr>
              <a:t> </a:t>
            </a:r>
            <a:r>
              <a:rPr lang="pt-BR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sons</a:t>
            </a:r>
            <a:r>
              <a:rPr lang="pt-BR" sz="2400" dirty="0">
                <a:solidFill>
                  <a:schemeClr val="bg1"/>
                </a:solidFill>
                <a:latin typeface="Trebuchet MS" panose="020B0603020202020204" pitchFamily="34" charset="0"/>
              </a:rPr>
              <a:t> da fala resultam quase todos da ação de certos órgãos sobre a corrente de ar vinda dos pulmões.</a:t>
            </a:r>
            <a:endParaRPr lang="pt-BR" sz="2400" dirty="0">
              <a:solidFill>
                <a:schemeClr val="bg1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solidFill>
                  <a:schemeClr val="bg1"/>
                </a:solidFill>
                <a:latin typeface="Trebuchet MS" panose="020B0603020202020204" pitchFamily="34" charset="0"/>
              </a:rPr>
              <a:t>Para a sua produção, três condições se fazem necessárias:</a:t>
            </a:r>
            <a:endParaRPr lang="pt-BR" sz="2400" dirty="0">
              <a:solidFill>
                <a:schemeClr val="bg1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400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  a</a:t>
            </a:r>
            <a:r>
              <a:rPr lang="pt-BR" sz="2400" i="1" dirty="0">
                <a:solidFill>
                  <a:schemeClr val="bg1"/>
                </a:solidFill>
                <a:latin typeface="Trebuchet MS" panose="020B0603020202020204" pitchFamily="34" charset="0"/>
              </a:rPr>
              <a:t>)</a:t>
            </a:r>
            <a:r>
              <a:rPr lang="pt-BR" sz="2400" dirty="0">
                <a:solidFill>
                  <a:schemeClr val="bg1"/>
                </a:solidFill>
                <a:latin typeface="Trebuchet MS" panose="020B0603020202020204" pitchFamily="34" charset="0"/>
              </a:rPr>
              <a:t> a corrente de ar;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400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  b</a:t>
            </a:r>
            <a:r>
              <a:rPr lang="pt-BR" sz="2400" i="1" dirty="0">
                <a:solidFill>
                  <a:schemeClr val="bg1"/>
                </a:solidFill>
                <a:latin typeface="Trebuchet MS" panose="020B0603020202020204" pitchFamily="34" charset="0"/>
              </a:rPr>
              <a:t>)</a:t>
            </a:r>
            <a:r>
              <a:rPr lang="pt-BR" sz="2400" dirty="0">
                <a:solidFill>
                  <a:schemeClr val="bg1"/>
                </a:solidFill>
                <a:latin typeface="Trebuchet MS" panose="020B0603020202020204" pitchFamily="34" charset="0"/>
              </a:rPr>
              <a:t> um obstáculo encontrado por essa corrente de ar;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400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  c</a:t>
            </a:r>
            <a:r>
              <a:rPr lang="pt-BR" sz="2400" i="1" dirty="0">
                <a:solidFill>
                  <a:schemeClr val="bg1"/>
                </a:solidFill>
                <a:latin typeface="Trebuchet MS" panose="020B0603020202020204" pitchFamily="34" charset="0"/>
              </a:rPr>
              <a:t>)</a:t>
            </a:r>
            <a:r>
              <a:rPr lang="pt-BR" sz="2400" dirty="0">
                <a:solidFill>
                  <a:schemeClr val="bg1"/>
                </a:solidFill>
                <a:latin typeface="Trebuchet MS" panose="020B0603020202020204" pitchFamily="34" charset="0"/>
              </a:rPr>
              <a:t> uma caixa de ressonância.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solidFill>
                  <a:schemeClr val="bg1"/>
                </a:solidFill>
                <a:latin typeface="Trebuchet MS" panose="020B0603020202020204" pitchFamily="34" charset="0"/>
              </a:rPr>
              <a:t>Estas condições são criadas pelos </a:t>
            </a:r>
            <a:r>
              <a:rPr lang="pt-BR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órgãos da fala</a:t>
            </a:r>
            <a:r>
              <a:rPr lang="pt-BR" sz="2400" dirty="0">
                <a:solidFill>
                  <a:schemeClr val="bg1"/>
                </a:solidFill>
                <a:latin typeface="Trebuchet MS" panose="020B0603020202020204" pitchFamily="34" charset="0"/>
              </a:rPr>
              <a:t>, denominados, em seu conjunto, </a:t>
            </a:r>
            <a:r>
              <a:rPr lang="pt-BR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aparelho fonador</a:t>
            </a:r>
            <a:r>
              <a:rPr lang="pt-BR" sz="24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6" name="Google Shape;300;p29"/>
          <p:cNvSpPr/>
          <p:nvPr/>
        </p:nvSpPr>
        <p:spPr>
          <a:xfrm>
            <a:off x="190005" y="55157"/>
            <a:ext cx="9025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01</a:t>
            </a:r>
            <a:endParaRPr lang="en-US" sz="4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01;p29"/>
          <p:cNvSpPr/>
          <p:nvPr/>
        </p:nvSpPr>
        <p:spPr>
          <a:xfrm>
            <a:off x="969484" y="291389"/>
            <a:ext cx="7678757" cy="397380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sz="2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Fonética e Fonologia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327008" y="800180"/>
            <a:ext cx="81369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Os </a:t>
            </a:r>
            <a:r>
              <a:rPr lang="pt-BR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sons da </a:t>
            </a:r>
            <a:r>
              <a:rPr lang="pt-BR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fala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20455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FDDB4AA-AA72-498C-9A5B-E6FE970B4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10" y="1273081"/>
            <a:ext cx="3453470" cy="24483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3073359" y="1550660"/>
            <a:ext cx="264687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12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500" y="228600"/>
            <a:ext cx="8369300" cy="45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500" y="229861"/>
            <a:ext cx="8369300" cy="45445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3966072" y="2721166"/>
            <a:ext cx="4720728" cy="219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TERMOS / ESTRUTURA DA ADIÇÃO</a:t>
            </a:r>
            <a:endParaRPr sz="44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317500" y="2895565"/>
            <a:ext cx="254762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MATEMÁTICA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ARITMÉTICA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ADIÇÃO</a:t>
            </a:r>
            <a:endParaRPr sz="32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2;p13"/>
          <p:cNvSpPr/>
          <p:nvPr/>
        </p:nvSpPr>
        <p:spPr>
          <a:xfrm>
            <a:off x="5188944" y="1663547"/>
            <a:ext cx="1586429" cy="9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sz="41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518886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12261</TotalTime>
  <Words>32</Words>
  <Application>Microsoft Office PowerPoint</Application>
  <PresentationFormat>Personalizar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germany</cp:lastModifiedBy>
  <cp:revision>384</cp:revision>
  <dcterms:created xsi:type="dcterms:W3CDTF">2015-12-20T14:42:40Z</dcterms:created>
  <dcterms:modified xsi:type="dcterms:W3CDTF">2020-09-27T20:27:51Z</dcterms:modified>
  <cp:category>DECER</cp:category>
</cp:coreProperties>
</file>