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32" r:id="rId2"/>
    <p:sldId id="332" r:id="rId3"/>
    <p:sldId id="265" r:id="rId4"/>
    <p:sldId id="260" r:id="rId5"/>
    <p:sldId id="261" r:id="rId6"/>
    <p:sldId id="509" r:id="rId7"/>
    <p:sldId id="334" r:id="rId8"/>
    <p:sldId id="417" r:id="rId9"/>
    <p:sldId id="430" r:id="rId10"/>
    <p:sldId id="431" r:id="rId11"/>
    <p:sldId id="388" r:id="rId12"/>
    <p:sldId id="514" r:id="rId13"/>
    <p:sldId id="515" r:id="rId14"/>
    <p:sldId id="526" r:id="rId15"/>
    <p:sldId id="536" r:id="rId16"/>
    <p:sldId id="545" r:id="rId17"/>
    <p:sldId id="544" r:id="rId18"/>
    <p:sldId id="537" r:id="rId19"/>
    <p:sldId id="535" r:id="rId20"/>
    <p:sldId id="517" r:id="rId21"/>
    <p:sldId id="528" r:id="rId22"/>
    <p:sldId id="529" r:id="rId23"/>
    <p:sldId id="527" r:id="rId24"/>
    <p:sldId id="533" r:id="rId25"/>
    <p:sldId id="530" r:id="rId26"/>
    <p:sldId id="534" r:id="rId27"/>
    <p:sldId id="532" r:id="rId28"/>
    <p:sldId id="538" r:id="rId29"/>
    <p:sldId id="539" r:id="rId30"/>
    <p:sldId id="546" r:id="rId31"/>
    <p:sldId id="540" r:id="rId32"/>
    <p:sldId id="541" r:id="rId33"/>
    <p:sldId id="542" r:id="rId34"/>
    <p:sldId id="543" r:id="rId35"/>
    <p:sldId id="518" r:id="rId36"/>
    <p:sldId id="519" r:id="rId37"/>
    <p:sldId id="520" r:id="rId38"/>
    <p:sldId id="521" r:id="rId39"/>
    <p:sldId id="523" r:id="rId40"/>
    <p:sldId id="524" r:id="rId41"/>
    <p:sldId id="556" r:id="rId42"/>
    <p:sldId id="557" r:id="rId43"/>
    <p:sldId id="508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333" r:id="rId54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2" autoAdjust="0"/>
    <p:restoredTop sz="95503" autoAdjust="0"/>
  </p:normalViewPr>
  <p:slideViewPr>
    <p:cSldViewPr>
      <p:cViewPr>
        <p:scale>
          <a:sx n="72" d="100"/>
          <a:sy n="72" d="100"/>
        </p:scale>
        <p:origin x="1824" y="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Referências Bibliográficas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404801BD-0228-4CEE-AD68-B25CA8CB2425}" type="presOf" srcId="{E8410AD7-19DE-4F08-BB13-EA41E12790CF}" destId="{EB347714-FF18-405B-AE05-B4F9A4050DCA}" srcOrd="0" destOrd="0" presId="urn:microsoft.com/office/officeart/2005/8/layout/vList2"/>
    <dgm:cxn modelId="{B4D4BCB3-B1C6-43E4-A6F5-99825AA51DAA}" type="presOf" srcId="{5C25F760-6E7D-4397-8CC9-960701F6FE08}" destId="{4931F37B-104A-4A59-90FE-C5DA76E085D6}" srcOrd="0" destOrd="0" presId="urn:microsoft.com/office/officeart/2005/8/layout/vList2"/>
    <dgm:cxn modelId="{BB13FDB0-320F-40D0-B15D-2C4525DDE541}" type="presOf" srcId="{1BBA2A66-B48B-47F8-AC9A-FEDAC4AB3E0A}" destId="{3C0ED75A-A021-4542-B6B5-5DFD76A6914B}" srcOrd="0" destOrd="0" presId="urn:microsoft.com/office/officeart/2005/8/layout/vList2"/>
    <dgm:cxn modelId="{B24FBB25-E198-432D-B461-1F4F90E8A57C}" type="presParOf" srcId="{3C0ED75A-A021-4542-B6B5-5DFD76A6914B}" destId="{EB347714-FF18-405B-AE05-B4F9A4050DCA}" srcOrd="0" destOrd="0" presId="urn:microsoft.com/office/officeart/2005/8/layout/vList2"/>
    <dgm:cxn modelId="{C66FEE1F-FF59-438B-9C22-819893110204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9360B3D6-9984-49C3-80FA-A93FB8C5B52A}" type="presOf" srcId="{E8410AD7-19DE-4F08-BB13-EA41E12790CF}" destId="{EB347714-FF18-405B-AE05-B4F9A4050DCA}" srcOrd="0" destOrd="0" presId="urn:microsoft.com/office/officeart/2005/8/layout/vList2"/>
    <dgm:cxn modelId="{A302D611-A05F-4AB9-977A-C53FF18C8868}" type="presOf" srcId="{1BBA2A66-B48B-47F8-AC9A-FEDAC4AB3E0A}" destId="{3C0ED75A-A021-4542-B6B5-5DFD76A6914B}" srcOrd="0" destOrd="0" presId="urn:microsoft.com/office/officeart/2005/8/layout/vList2"/>
    <dgm:cxn modelId="{7E620863-F719-4652-B595-5FF64C30F6D2}" type="presOf" srcId="{5C25F760-6E7D-4397-8CC9-960701F6FE08}" destId="{4931F37B-104A-4A59-90FE-C5DA76E085D6}" srcOrd="0" destOrd="0" presId="urn:microsoft.com/office/officeart/2005/8/layout/vList2"/>
    <dgm:cxn modelId="{F94831B5-F150-4150-BC2D-ADB6C550C845}" type="presParOf" srcId="{3C0ED75A-A021-4542-B6B5-5DFD76A6914B}" destId="{EB347714-FF18-405B-AE05-B4F9A4050DCA}" srcOrd="0" destOrd="0" presId="urn:microsoft.com/office/officeart/2005/8/layout/vList2"/>
    <dgm:cxn modelId="{A0C706D8-6268-413F-BF37-B095012C0A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FC963C2A-C650-4829-83C8-3FA9CB16C1DB}" type="presOf" srcId="{5C25F760-6E7D-4397-8CC9-960701F6FE08}" destId="{4931F37B-104A-4A59-90FE-C5DA76E085D6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00B3EA05-B65E-49AF-8D3C-D2CE777F58C1}" type="presOf" srcId="{E8410AD7-19DE-4F08-BB13-EA41E12790CF}" destId="{EB347714-FF18-405B-AE05-B4F9A4050DCA}" srcOrd="0" destOrd="0" presId="urn:microsoft.com/office/officeart/2005/8/layout/vList2"/>
    <dgm:cxn modelId="{5F7458D7-A990-4CD9-B6BF-7007B3EF2308}" type="presOf" srcId="{1BBA2A66-B48B-47F8-AC9A-FEDAC4AB3E0A}" destId="{3C0ED75A-A021-4542-B6B5-5DFD76A6914B}" srcOrd="0" destOrd="0" presId="urn:microsoft.com/office/officeart/2005/8/layout/vList2"/>
    <dgm:cxn modelId="{1DAC0079-DFA6-4A30-AA6B-AD690A4FE9C1}" type="presParOf" srcId="{3C0ED75A-A021-4542-B6B5-5DFD76A6914B}" destId="{EB347714-FF18-405B-AE05-B4F9A4050DCA}" srcOrd="0" destOrd="0" presId="urn:microsoft.com/office/officeart/2005/8/layout/vList2"/>
    <dgm:cxn modelId="{43C07097-0BE9-4380-B9A6-9B5073F4C1C3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Referências Bibliográficas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23.png"/><Relationship Id="rId10" Type="http://schemas.microsoft.com/office/2007/relationships/diagramDrawing" Target="../diagrams/drawing4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12" Type="http://schemas.openxmlformats.org/officeDocument/2006/relationships/hyperlink" Target="mailto:jmarysystems@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6.xml"/><Relationship Id="rId18" Type="http://schemas.openxmlformats.org/officeDocument/2006/relationships/slide" Target="slide41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12" Type="http://schemas.openxmlformats.org/officeDocument/2006/relationships/slide" Target="slide25.xml"/><Relationship Id="rId17" Type="http://schemas.openxmlformats.org/officeDocument/2006/relationships/slide" Target="slide35.xml"/><Relationship Id="rId2" Type="http://schemas.openxmlformats.org/officeDocument/2006/relationships/image" Target="../media/image3.png"/><Relationship Id="rId16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24.xml"/><Relationship Id="rId5" Type="http://schemas.openxmlformats.org/officeDocument/2006/relationships/slide" Target="slide14.xml"/><Relationship Id="rId15" Type="http://schemas.openxmlformats.org/officeDocument/2006/relationships/slide" Target="slide31.xml"/><Relationship Id="rId10" Type="http://schemas.openxmlformats.org/officeDocument/2006/relationships/slide" Target="slide20.xml"/><Relationship Id="rId19" Type="http://schemas.openxmlformats.org/officeDocument/2006/relationships/slide" Target="slide43.xml"/><Relationship Id="rId4" Type="http://schemas.openxmlformats.org/officeDocument/2006/relationships/slide" Target="slide11.xml"/><Relationship Id="rId9" Type="http://schemas.openxmlformats.org/officeDocument/2006/relationships/slide" Target="slide19.xml"/><Relationship Id="rId14" Type="http://schemas.openxmlformats.org/officeDocument/2006/relationships/slide" Target="slide2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jpeg"/><Relationship Id="rId21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5.png"/><Relationship Id="rId4" Type="http://schemas.openxmlformats.org/officeDocument/2006/relationships/diagramData" Target="../diagrams/data2.xm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jpeg"/><Relationship Id="rId7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hyperlink" Target="https://www.youtube.com/watch?v=BoMmj_Xt-pk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8" y="1068435"/>
            <a:ext cx="4360713" cy="3357528"/>
          </a:xfrm>
          <a:prstGeom prst="rect">
            <a:avLst/>
          </a:prstGeom>
        </p:spPr>
      </p:pic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144" y="7203488"/>
            <a:ext cx="1643074" cy="2286016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ruz 2"/>
          <p:cNvSpPr/>
          <p:nvPr/>
        </p:nvSpPr>
        <p:spPr>
          <a:xfrm>
            <a:off x="4378214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7203488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7203488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28604" y="4425963"/>
            <a:ext cx="6331628" cy="4055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5400" b="1" dirty="0" smtClean="0">
                <a:latin typeface="+mj-lt"/>
                <a:ea typeface="+mj-ea"/>
                <a:cs typeface="+mj-cs"/>
              </a:rPr>
              <a:t>Abstração</a:t>
            </a:r>
            <a:r>
              <a:rPr lang="pt-BR" sz="5400" b="1" dirty="0">
                <a:latin typeface="+mj-lt"/>
                <a:ea typeface="+mj-ea"/>
                <a:cs typeface="+mj-cs"/>
              </a:rPr>
              <a:t>, </a:t>
            </a:r>
            <a:r>
              <a:rPr lang="pt-BR" sz="4800" b="1" dirty="0"/>
              <a:t>Classes </a:t>
            </a:r>
            <a:r>
              <a:rPr lang="pt-BR" sz="4800" b="1" dirty="0" smtClean="0"/>
              <a:t>abstratas; </a:t>
            </a:r>
            <a:r>
              <a:rPr lang="pt-BR" sz="4800" b="1" dirty="0" smtClean="0">
                <a:latin typeface="+mj-lt"/>
                <a:ea typeface="+mj-ea"/>
                <a:cs typeface="+mj-cs"/>
              </a:rPr>
              <a:t>Hierarquia</a:t>
            </a:r>
            <a:r>
              <a:rPr lang="pt-BR" sz="5400" b="1" dirty="0" smtClean="0">
                <a:latin typeface="+mj-lt"/>
                <a:ea typeface="+mj-ea"/>
                <a:cs typeface="+mj-cs"/>
              </a:rPr>
              <a:t> de classes e </a:t>
            </a:r>
            <a:endParaRPr lang="pt-BR" sz="5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5400" b="1" dirty="0" smtClean="0">
                <a:latin typeface="+mj-lt"/>
                <a:ea typeface="+mj-ea"/>
                <a:cs typeface="+mj-cs"/>
              </a:rPr>
              <a:t>Interfaces</a:t>
            </a:r>
            <a:r>
              <a:rPr lang="pt-BR" sz="5400" b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757" y="2059137"/>
            <a:ext cx="1122753" cy="85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4546979" y="1176787"/>
            <a:ext cx="173797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3900" b="1" dirty="0"/>
              <a:t>3</a:t>
            </a:r>
            <a:endParaRPr lang="pt-BR" sz="23900" dirty="0"/>
          </a:p>
        </p:txBody>
      </p:sp>
      <p:sp>
        <p:nvSpPr>
          <p:cNvPr id="6" name="Retângulo 5"/>
          <p:cNvSpPr/>
          <p:nvPr/>
        </p:nvSpPr>
        <p:spPr>
          <a:xfrm>
            <a:off x="4789317" y="2515915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6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2237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Este </a:t>
            </a:r>
            <a:r>
              <a:rPr lang="pt-BR" sz="1400" dirty="0"/>
              <a:t>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final de cada unidade você deverá realizar as </a:t>
            </a:r>
            <a:r>
              <a:rPr lang="pt-BR" sz="1400" dirty="0" smtClean="0"/>
              <a:t>atividades.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6465168"/>
            <a:ext cx="6063113" cy="30963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caso </a:t>
            </a:r>
            <a:r>
              <a:rPr lang="pt-BR" sz="1400" dirty="0"/>
              <a:t>não tenha visto por completo a Unidade </a:t>
            </a:r>
            <a:r>
              <a:rPr lang="pt-BR" sz="1400" dirty="0" smtClean="0"/>
              <a:t>anterior, </a:t>
            </a:r>
            <a:r>
              <a:rPr lang="pt-BR" sz="1400" dirty="0"/>
              <a:t>é importante que você retorne e estude totalmente essa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nossas disciplinas são construídas </a:t>
            </a:r>
            <a:r>
              <a:rPr lang="pt-BR" sz="1400" dirty="0"/>
              <a:t>em cima de uma sequência lógica de assuntos.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Todos </a:t>
            </a:r>
            <a:r>
              <a:rPr lang="pt-BR" sz="1400" dirty="0"/>
              <a:t>eles têm como objetivo desenvolver o seu raciocínio lógico.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Isto </a:t>
            </a:r>
            <a:r>
              <a:rPr lang="pt-BR" sz="1400" dirty="0"/>
              <a:t>significa que se você avançar de unidade sem concluí-la, pode ter seu desenvolvimento comprometido. </a:t>
            </a:r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390227" y="5916476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5" name="Diagrama 34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5339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Abstração é um conceito humano baseado na </a:t>
            </a:r>
            <a:r>
              <a:rPr lang="pt-BR" sz="1400" b="1" i="1" dirty="0"/>
              <a:t>capacidade que temos de detalhar algo</a:t>
            </a:r>
            <a:r>
              <a:rPr lang="pt-BR" sz="1400" dirty="0"/>
              <a:t>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Seja </a:t>
            </a:r>
            <a:r>
              <a:rPr lang="pt-BR" sz="1400" dirty="0"/>
              <a:t>em dar muitos detalhes, que é caracterizado </a:t>
            </a:r>
            <a:r>
              <a:rPr lang="pt-BR" sz="1400" dirty="0" smtClean="0"/>
              <a:t>como:</a:t>
            </a:r>
            <a:endParaRPr lang="pt-BR" sz="1400" b="1" dirty="0" smtClean="0"/>
          </a:p>
          <a:p>
            <a:pPr algn="just"/>
            <a:r>
              <a:rPr lang="pt-BR" sz="1400" b="1" dirty="0" smtClean="0"/>
              <a:t>baixo </a:t>
            </a:r>
            <a:r>
              <a:rPr lang="pt-BR" sz="1400" b="1" dirty="0"/>
              <a:t>nível</a:t>
            </a:r>
            <a:r>
              <a:rPr lang="pt-BR" sz="1400" dirty="0"/>
              <a:t> de</a:t>
            </a:r>
            <a:r>
              <a:rPr lang="pt-BR" sz="1400" b="1" dirty="0"/>
              <a:t> </a:t>
            </a:r>
            <a:r>
              <a:rPr lang="pt-BR" sz="1400" dirty="0" smtClean="0"/>
              <a:t>abstração.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Ou </a:t>
            </a:r>
            <a:r>
              <a:rPr lang="pt-BR" sz="1400" dirty="0"/>
              <a:t>sobre dar poucos detalhes, classificado </a:t>
            </a:r>
            <a:r>
              <a:rPr lang="pt-BR" sz="1400" dirty="0" smtClean="0"/>
              <a:t>como:</a:t>
            </a:r>
            <a:endParaRPr lang="pt-BR" sz="1400" dirty="0"/>
          </a:p>
          <a:p>
            <a:pPr algn="just"/>
            <a:r>
              <a:rPr lang="pt-BR" sz="1400" dirty="0"/>
              <a:t> </a:t>
            </a:r>
            <a:r>
              <a:rPr lang="pt-BR" sz="1400" b="1" dirty="0"/>
              <a:t>alto nível </a:t>
            </a:r>
            <a:r>
              <a:rPr lang="pt-BR" sz="1400" dirty="0"/>
              <a:t>de abstração.</a:t>
            </a:r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dirty="0" smtClean="0"/>
              <a:t>De forma resumida a</a:t>
            </a:r>
            <a:r>
              <a:rPr lang="pt-BR" sz="1400" b="1" dirty="0" smtClean="0"/>
              <a:t> Abstração</a:t>
            </a:r>
            <a:r>
              <a:rPr lang="pt-BR" sz="1400" dirty="0"/>
              <a:t> é a habilidade de </a:t>
            </a:r>
            <a:r>
              <a:rPr lang="pt-BR" sz="1400" dirty="0" smtClean="0"/>
              <a:t>se concentrar </a:t>
            </a:r>
            <a:r>
              <a:rPr lang="pt-BR" sz="1400" dirty="0"/>
              <a:t>nos aspectos essenciais de um contexto qualquer, ignorando características menos </a:t>
            </a:r>
            <a:r>
              <a:rPr lang="pt-BR" sz="1400" dirty="0" smtClean="0"/>
              <a:t>importantes no contexto.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Abstração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453055" y="4664968"/>
            <a:ext cx="4560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Formas de analisarmos a: Abstração.</a:t>
            </a:r>
            <a:endParaRPr lang="pt-BR" dirty="0"/>
          </a:p>
        </p:txBody>
      </p:sp>
      <p:pic>
        <p:nvPicPr>
          <p:cNvPr id="24" name="Picture 2" descr="Níveis de organização dos seres vivos - Ecologia - Cola da We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4953000"/>
            <a:ext cx="5528764" cy="41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0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Na programação orientada a objetos podemos ver o conceito da abstração atuando, quando utilizamos bibliotecas.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Quando escrevemos </a:t>
            </a:r>
            <a:r>
              <a:rPr lang="pt-BR" sz="1400" dirty="0"/>
              <a:t>um programa usando uma linguagem de programação existe a possibilidade de </a:t>
            </a:r>
            <a:r>
              <a:rPr lang="pt-BR" sz="1400" dirty="0" smtClean="0"/>
              <a:t>usarmos um </a:t>
            </a:r>
            <a:r>
              <a:rPr lang="pt-BR" sz="1400" dirty="0"/>
              <a:t>conjunto de funções pré-escritas por outros programadores que já </a:t>
            </a:r>
            <a:r>
              <a:rPr lang="pt-BR" sz="1400" dirty="0" smtClean="0"/>
              <a:t>resolveram </a:t>
            </a:r>
            <a:r>
              <a:rPr lang="pt-BR" sz="1400" dirty="0"/>
              <a:t>determinados problemas </a:t>
            </a:r>
            <a:r>
              <a:rPr lang="pt-BR" sz="1400" dirty="0" smtClean="0"/>
              <a:t>anteriormente, para que não precise “reinventarmos </a:t>
            </a:r>
            <a:r>
              <a:rPr lang="pt-BR" sz="1400" dirty="0"/>
              <a:t>a roda</a:t>
            </a:r>
            <a:r>
              <a:rPr lang="pt-BR" sz="1400" dirty="0" smtClean="0"/>
              <a:t>” toda vez que formos resolver um problema já resolvido.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 </a:t>
            </a:r>
            <a:r>
              <a:rPr lang="pt-BR" sz="1400" dirty="0"/>
              <a:t>esse conjunto de funções damos o nome de </a:t>
            </a:r>
            <a:r>
              <a:rPr lang="pt-BR" sz="1400" dirty="0" smtClean="0"/>
              <a:t>BIBLIOTECA.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Existe muitas bibliotecas para resolver problemas de quase todos os tipos, biblioteca para gerar um documento HTML, biblioteca </a:t>
            </a:r>
            <a:r>
              <a:rPr lang="pt-BR" sz="1400" dirty="0"/>
              <a:t>para gerar um documento </a:t>
            </a:r>
            <a:r>
              <a:rPr lang="pt-BR" sz="1400" dirty="0" smtClean="0"/>
              <a:t>PDF.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Algumas bibliotecas conhecidas:</a:t>
            </a:r>
          </a:p>
          <a:p>
            <a:pPr algn="just"/>
            <a:r>
              <a:rPr lang="pt-BR" sz="1400" dirty="0"/>
              <a:t>Biblioteca </a:t>
            </a:r>
            <a:r>
              <a:rPr lang="pt-BR" sz="1400" dirty="0" smtClean="0"/>
              <a:t>OpenGL</a:t>
            </a:r>
            <a:r>
              <a:rPr lang="pt-BR" sz="1400" dirty="0"/>
              <a:t>: conjunto de funções para desenhar diretamente no buffer da placa de vídeo</a:t>
            </a:r>
            <a:r>
              <a:rPr lang="pt-BR" sz="1400" dirty="0" smtClean="0"/>
              <a:t>;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Biblioteca </a:t>
            </a:r>
            <a:r>
              <a:rPr lang="pt-BR" sz="1400" dirty="0" smtClean="0"/>
              <a:t>OpenCV</a:t>
            </a:r>
            <a:r>
              <a:rPr lang="pt-BR" sz="1400" dirty="0"/>
              <a:t>: conjunto de funções para processamento de imagem e visão computacional</a:t>
            </a:r>
            <a:r>
              <a:rPr lang="pt-BR" sz="1400" dirty="0" smtClean="0"/>
              <a:t>;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darmos um exemplo ainda mais popular, podemos citar o jQuery, talvez a biblioteca mais conhecida no universo da TI, principalmente, se você trabalha com desenvolvimento front-end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Podemos observar a abstração quando utilizamos um telefone, você não precisa saber como um telefone realmente funciona, para poder usá-lo.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Só precisa saber qual a funcionalidade desse aparelho, e conhecer sua interface, ou seja, a forma de nos comunicarmos com ele.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Se a companhia telefônica mudar seus processos, ou o fabricante criar modelos novos de aparelhos telefônicos, você vai continuar usando esse aparelho normalmente.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Abstração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8993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Da mesma forma do exemplo do telefone podemos analisar o conceito de abstração ao utilizarmos bibliotecas, você não precisa escreve-las novamente, basta executar os comandos necessários para que um documento seja convertido por exemplo.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Esta prática aumenta muito a produtividade na programação.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entanto seja cauteloso, crie suas próprias bibliotecas quando necessário, assim você irá criar e evoluir sua programação no seu próprio nível de abstração.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você não ficar dependente de terceiros para resolver problemas específicos.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Abstração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3076" name="Picture 4" descr="Firmware e IDE - Aula 4 - MC - Mundo Projeta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5025008"/>
            <a:ext cx="5247999" cy="43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1374" y="4655676"/>
            <a:ext cx="5465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Conceito de Abstração nas linguagens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12028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Em Java, temos um tipo especial de classe chamado classe abstrata.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Este </a:t>
            </a:r>
            <a:r>
              <a:rPr lang="pt-BR" sz="1400" dirty="0"/>
              <a:t>tipo de classe possui uma característica muito específica, que é o de não permitir que novos objetos sejam instanciados a partir desta 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Por </a:t>
            </a:r>
            <a:r>
              <a:rPr lang="pt-BR" sz="1400" dirty="0"/>
              <a:t>este motivo, as classes abstratas possuem o único propósito de servirem como super classes a outras classes do Java.</a:t>
            </a:r>
          </a:p>
          <a:p>
            <a:endParaRPr lang="pt-BR" sz="1400" dirty="0"/>
          </a:p>
          <a:p>
            <a:r>
              <a:rPr lang="pt-BR" sz="1400" dirty="0"/>
              <a:t>Em Java definimos uma classe como abstrata utilizando a </a:t>
            </a:r>
            <a:r>
              <a:rPr lang="pt-BR" sz="1400" dirty="0" smtClean="0"/>
              <a:t>palavra reservada </a:t>
            </a:r>
            <a:r>
              <a:rPr lang="pt-BR" b="1" dirty="0"/>
              <a:t>abstract</a:t>
            </a:r>
            <a:r>
              <a:rPr lang="pt-BR" dirty="0"/>
              <a:t> </a:t>
            </a:r>
            <a:r>
              <a:rPr lang="pt-BR" sz="1400" dirty="0"/>
              <a:t>na declaração da </a:t>
            </a:r>
            <a:r>
              <a:rPr lang="pt-BR" sz="1400" dirty="0" smtClean="0"/>
              <a:t>classe.</a:t>
            </a:r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Classes Abstratas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104" y="4376936"/>
            <a:ext cx="2438574" cy="3037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22988" y="4970860"/>
            <a:ext cx="2823252" cy="323801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abstrata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Pessoa(String nome)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getNome()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setNome(String nome)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56942" y="4601545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 abstrata Pessoa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0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Uma classe abstrata é desenvolvida para representar entidades e conceitos abstratos, sendo utilizada como uma classe pai, pois não pode ser instanciada. Ela define um modelo (template) para uma funcionalidade e fornece uma implementação incompleta - a parte genérica dessa funcionalidade - que é compartilhada por um grupo de classes derivadas. Cada uma das classes derivadas completa a funcionalidade da classe abstrata adicionando um comportamento específico.</a:t>
            </a:r>
          </a:p>
          <a:p>
            <a:endParaRPr lang="pt-BR" sz="1400" dirty="0"/>
          </a:p>
          <a:p>
            <a:r>
              <a:rPr lang="pt-BR" sz="1400" dirty="0"/>
              <a:t>Uma classe abstrata normalmente possui métodos abstratos. Esses métodos são implementados nas suas classes derivadas concretas com o objetivo de definir o comportamento específico. O método abstrato define apenas a assinatura do método e, portanto, não contém código assim como feito nas Interfaces.</a:t>
            </a:r>
          </a:p>
          <a:p>
            <a:endParaRPr lang="pt-BR" sz="1400" dirty="0"/>
          </a:p>
          <a:p>
            <a:r>
              <a:rPr lang="pt-BR" sz="1400" dirty="0"/>
              <a:t>Uma classe abstrata pode também possuir atributos e métodos implementados, componentes estes que estarão integralmente acessíveis nas subclasses, a menos que o mesmo seja do tipo private.</a:t>
            </a:r>
          </a:p>
          <a:p>
            <a:endParaRPr lang="pt-BR" sz="1400" dirty="0"/>
          </a:p>
          <a:p>
            <a:r>
              <a:rPr lang="pt-BR" sz="1400" dirty="0"/>
              <a:t>Como todo método abstrato precisa ser implementado pela classe filha, então não pode ser private, pois não seria visível na subclasse.</a:t>
            </a:r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Classes Abstratas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732410" y="6321152"/>
            <a:ext cx="2823252" cy="323801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abstrata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Pessoa(String nome)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getNome()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setNome(String nome)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Uma </a:t>
            </a:r>
            <a:r>
              <a:rPr lang="pt-BR" sz="1400" dirty="0"/>
              <a:t>classe deve ser declarada abstrata se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r>
              <a:rPr lang="pt-BR" sz="1400" dirty="0" smtClean="0"/>
              <a:t>1 - A </a:t>
            </a:r>
            <a:r>
              <a:rPr lang="pt-BR" sz="1400" dirty="0"/>
              <a:t>classe possui um ou mais métodos abstratos</a:t>
            </a:r>
            <a:r>
              <a:rPr lang="pt-BR" sz="1400" dirty="0" smtClean="0"/>
              <a:t>;</a:t>
            </a:r>
          </a:p>
          <a:p>
            <a:endParaRPr lang="pt-BR" sz="1400" dirty="0"/>
          </a:p>
          <a:p>
            <a:r>
              <a:rPr lang="pt-BR" sz="1400" dirty="0" smtClean="0"/>
              <a:t>2 - A </a:t>
            </a:r>
            <a:r>
              <a:rPr lang="pt-BR" sz="1400" dirty="0"/>
              <a:t>classe herda um ou mais métodos abstratos, os quais não são implementados</a:t>
            </a:r>
            <a:r>
              <a:rPr lang="pt-BR" sz="1400" dirty="0" smtClean="0"/>
              <a:t>;</a:t>
            </a:r>
          </a:p>
          <a:p>
            <a:endParaRPr lang="pt-BR" sz="1400" dirty="0"/>
          </a:p>
          <a:p>
            <a:r>
              <a:rPr lang="pt-BR" sz="1400" dirty="0" smtClean="0"/>
              <a:t>3 - A </a:t>
            </a:r>
            <a:r>
              <a:rPr lang="pt-BR" sz="1400" dirty="0"/>
              <a:t>classe declara que implementa uma determinada interface mas não fornece </a:t>
            </a:r>
            <a:r>
              <a:rPr lang="pt-BR" sz="1400" dirty="0" smtClean="0"/>
              <a:t>implementação para </a:t>
            </a:r>
            <a:r>
              <a:rPr lang="pt-BR" sz="1400" dirty="0"/>
              <a:t>todos os métodos desta interface.</a:t>
            </a:r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Quando uma </a:t>
              </a:r>
              <a:r>
                <a:rPr lang="pt-BR" dirty="0"/>
                <a:t>classe deve ser declarada abstrata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193989" y="4928466"/>
            <a:ext cx="4246589" cy="123746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abstrata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abstrato; subclasses de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devem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fornecer uma implementação para esse método.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void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nomeDaPessoa(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ector em curva 19"/>
          <p:cNvCxnSpPr/>
          <p:nvPr/>
        </p:nvCxnSpPr>
        <p:spPr>
          <a:xfrm rot="10800000">
            <a:off x="701720" y="2360712"/>
            <a:ext cx="2574153" cy="2567754"/>
          </a:xfrm>
          <a:prstGeom prst="curvedConnector3">
            <a:avLst>
              <a:gd name="adj1" fmla="val 11361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São consideradas classes abstratas “puras” aquelas que possuem apenas métodos abstratos.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Os </a:t>
            </a:r>
            <a:r>
              <a:rPr lang="pt-BR" sz="1400" dirty="0"/>
              <a:t>atributos, quando presentes, se resumem a constantes estáticas. Podem ser definidas como interfaces, para maior flexibilidade no uso. </a:t>
            </a:r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Classes </a:t>
              </a:r>
              <a:r>
                <a:rPr lang="pt-BR" dirty="0"/>
                <a:t>abstratas “puras”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193989" y="4928466"/>
            <a:ext cx="4246589" cy="123746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abstrata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abstrato; subclasses de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devem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fornecer uma implementação para esse método.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void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nomeDaPessoa(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ector em curva 19"/>
          <p:cNvCxnSpPr/>
          <p:nvPr/>
        </p:nvCxnSpPr>
        <p:spPr>
          <a:xfrm rot="16200000" flipV="1">
            <a:off x="-999492" y="3548844"/>
            <a:ext cx="3744416" cy="504056"/>
          </a:xfrm>
          <a:prstGeom prst="curvedConnector3">
            <a:avLst>
              <a:gd name="adj1" fmla="val -1112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1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Criando uma nova classe derivada de uma classe abstrata.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Criando uma nova classe derivada de uma classe abstrata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01157" y="2360712"/>
            <a:ext cx="2823252" cy="323801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abstrata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String nome 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getNome()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setNome(String nome)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this.nome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nome;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368967" y="3839009"/>
            <a:ext cx="2823252" cy="500003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extends Pessoa{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9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método construtor da classe Pessoa</a:t>
            </a:r>
            <a:endParaRPr lang="pt-BR" sz="9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Avo(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super.setNome( nome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String nomeDoAvo = super.nome;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System.out.Println( nomeDoAvo );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main</a:t>
            </a:r>
            <a:endParaRPr lang="pt-BR" sz="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b="1" dirty="0">
                <a:solidFill>
                  <a:srgbClr val="008000"/>
                </a:solidFill>
              </a:rPr>
              <a:t>public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00" b="1" dirty="0">
                <a:solidFill>
                  <a:srgbClr val="008000"/>
                </a:solidFill>
              </a:rPr>
              <a:t>static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50" b="1" dirty="0">
                <a:solidFill>
                  <a:srgbClr val="B00040"/>
                </a:solidFill>
              </a:rPr>
              <a:t>void</a:t>
            </a:r>
            <a:r>
              <a:rPr lang="pt-BR" sz="1050" dirty="0">
                <a:solidFill>
                  <a:srgbClr val="333333"/>
                </a:solidFill>
              </a:rPr>
              <a:t> </a:t>
            </a:r>
            <a:r>
              <a:rPr lang="pt-BR" sz="1000" dirty="0">
                <a:solidFill>
                  <a:schemeClr val="bg1"/>
                </a:solidFill>
              </a:rPr>
              <a:t>main(String[] args</a:t>
            </a:r>
            <a:r>
              <a:rPr lang="pt-BR" sz="1000" dirty="0" smtClean="0">
                <a:solidFill>
                  <a:schemeClr val="bg1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smtClean="0">
                <a:solidFill>
                  <a:schemeClr val="bg1"/>
                </a:solidFill>
              </a:rPr>
              <a:t>         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</a:t>
            </a:r>
            <a:r>
              <a:rPr lang="pt-BR" sz="1000" dirty="0" smtClean="0">
                <a:solidFill>
                  <a:schemeClr val="bg1"/>
                </a:solidFill>
              </a:rPr>
              <a:t>avo</a:t>
            </a:r>
            <a:r>
              <a:rPr lang="pt-BR" sz="1000" dirty="0" smtClean="0">
                <a:solidFill>
                  <a:schemeClr val="bg1"/>
                </a:solidFill>
              </a:rPr>
              <a:t> = </a:t>
            </a:r>
            <a:r>
              <a:rPr lang="pt-BR" sz="1000" dirty="0">
                <a:solidFill>
                  <a:schemeClr val="bg1"/>
                </a:solidFill>
              </a:rPr>
              <a:t>new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</a:t>
            </a:r>
            <a:r>
              <a:rPr lang="pt-BR" sz="1000" dirty="0" smtClean="0">
                <a:solidFill>
                  <a:schemeClr val="bg1"/>
                </a:solidFill>
              </a:rPr>
              <a:t>(“Pedro”);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smtClean="0">
                <a:solidFill>
                  <a:schemeClr val="bg1"/>
                </a:solidFill>
              </a:rPr>
              <a:t>        }</a:t>
            </a:r>
            <a:endParaRPr lang="pt-BR" sz="1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73814" y="3512840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Avô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256510" y="2067747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Pessoa</a:t>
            </a:r>
            <a:endParaRPr lang="pt-BR" dirty="0"/>
          </a:p>
        </p:txBody>
      </p:sp>
      <p:cxnSp>
        <p:nvCxnSpPr>
          <p:cNvPr id="29" name="Conector em curva 28"/>
          <p:cNvCxnSpPr/>
          <p:nvPr/>
        </p:nvCxnSpPr>
        <p:spPr>
          <a:xfrm rot="16200000" flipV="1">
            <a:off x="2802215" y="2140682"/>
            <a:ext cx="2136132" cy="1904327"/>
          </a:xfrm>
          <a:prstGeom prst="curvedConnector3">
            <a:avLst>
              <a:gd name="adj1" fmla="val 86336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4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Uma vez que subclasses podem ser superclasses de novas classes, podemos definir uma hierarquia de classes em nossos programas.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Podemos </a:t>
            </a:r>
            <a:r>
              <a:rPr lang="pt-BR" sz="1400" dirty="0"/>
              <a:t>entender a hierarquia de classe como uma árvore que contém todas as classes que estão relacionadas através de herança.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hierarquia de classes em Java se inicia com a classe Object, definida em java.lang.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classe herda atributos e métodos de todos os seus ancestrais.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Em </a:t>
            </a:r>
            <a:r>
              <a:rPr lang="pt-BR" sz="1400" dirty="0"/>
              <a:t>Java, uma classe pode herdar diretamente de apenas uma classe (herança simples).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 </a:t>
            </a:r>
            <a:r>
              <a:rPr lang="pt-BR" sz="1400" dirty="0"/>
              <a:t>possível, entretanto, implementar várias interfaces. 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Criação e uso de hierarquia de classes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395163" y="5219159"/>
            <a:ext cx="5775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Abaixo, teremos um exemplo que ilustra uma hierarquia de classe: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349" y="5621780"/>
            <a:ext cx="3708412" cy="3379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49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28604" y="5194446"/>
            <a:ext cx="6286544" cy="18317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1. Abstração;</a:t>
            </a:r>
          </a:p>
          <a:p>
            <a:pPr>
              <a:spcBef>
                <a:spcPct val="0"/>
              </a:spcBef>
              <a:defRPr/>
            </a:pPr>
            <a:r>
              <a:rPr lang="pt-BR" sz="2400" dirty="0" smtClean="0"/>
              <a:t>2. </a:t>
            </a:r>
            <a:r>
              <a:rPr lang="pt-BR" sz="2400" dirty="0"/>
              <a:t>Classes abstratas </a:t>
            </a:r>
            <a:endParaRPr lang="pt-BR" sz="2400" dirty="0" smtClean="0"/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3</a:t>
            </a:r>
            <a:r>
              <a:rPr lang="pt-BR" sz="2400" dirty="0" smtClean="0"/>
              <a:t>. </a:t>
            </a:r>
            <a:r>
              <a:rPr lang="pt-BR" sz="2400" dirty="0"/>
              <a:t>Criação e uso de hierarquia de classes;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4. </a:t>
            </a:r>
            <a:r>
              <a:rPr lang="pt-BR" sz="2400" dirty="0" smtClean="0"/>
              <a:t>Interfaces</a:t>
            </a:r>
            <a:r>
              <a:rPr lang="pt-BR" sz="2400" dirty="0"/>
              <a:t>. 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Criação da classe </a:t>
            </a:r>
            <a:r>
              <a:rPr lang="pt-BR" sz="1600" b="1" dirty="0" smtClean="0"/>
              <a:t>Avô </a:t>
            </a:r>
            <a:r>
              <a:rPr lang="pt-BR" sz="1600" dirty="0" smtClean="0"/>
              <a:t>(sem acento)</a:t>
            </a:r>
            <a:r>
              <a:rPr lang="pt-BR" sz="1400" dirty="0" smtClean="0"/>
              <a:t>;</a:t>
            </a:r>
          </a:p>
          <a:p>
            <a:endParaRPr lang="pt-BR" sz="1400" dirty="0" smtClean="0"/>
          </a:p>
          <a:p>
            <a:r>
              <a:rPr lang="pt-BR" sz="1400" dirty="0" smtClean="0"/>
              <a:t>Com apenas um atributo: </a:t>
            </a:r>
          </a:p>
          <a:p>
            <a:r>
              <a:rPr lang="pt-BR" sz="1400" dirty="0" smtClean="0"/>
              <a:t>nome (private).</a:t>
            </a:r>
          </a:p>
          <a:p>
            <a:endParaRPr lang="pt-BR" sz="1400" dirty="0" smtClean="0"/>
          </a:p>
          <a:p>
            <a:r>
              <a:rPr lang="pt-BR" sz="1400" dirty="0" smtClean="0"/>
              <a:t>Utilizando o encapsulamento para acessar</a:t>
            </a:r>
          </a:p>
          <a:p>
            <a:r>
              <a:rPr lang="pt-BR" sz="1400" dirty="0" smtClean="0"/>
              <a:t>o atributo nome:</a:t>
            </a:r>
          </a:p>
          <a:p>
            <a:r>
              <a:rPr lang="pt-BR" sz="1400" dirty="0" smtClean="0"/>
              <a:t>criar os métodos getters e setters.  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Criação </a:t>
              </a:r>
              <a:r>
                <a:rPr lang="pt-BR" dirty="0" smtClean="0"/>
                <a:t>de </a:t>
              </a:r>
              <a:r>
                <a:rPr lang="pt-BR" dirty="0"/>
                <a:t>hierarquia de classes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46" y="1893152"/>
            <a:ext cx="1266842" cy="1257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64748" y="4107933"/>
            <a:ext cx="5571530" cy="45306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Avô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90308" y="3810551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Avô</a:t>
            </a:r>
            <a:endParaRPr lang="pt-BR" dirty="0"/>
          </a:p>
        </p:txBody>
      </p:sp>
      <p:sp>
        <p:nvSpPr>
          <p:cNvPr id="33" name="Chave direita 32"/>
          <p:cNvSpPr/>
          <p:nvPr/>
        </p:nvSpPr>
        <p:spPr>
          <a:xfrm rot="7540373">
            <a:off x="4754174" y="2254666"/>
            <a:ext cx="398512" cy="224960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3854681" y="4029124"/>
            <a:ext cx="886071" cy="13837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4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Criação da classe </a:t>
            </a:r>
            <a:r>
              <a:rPr lang="pt-BR" sz="1600" b="1" dirty="0" smtClean="0"/>
              <a:t>Pai</a:t>
            </a:r>
            <a:r>
              <a:rPr lang="pt-BR" sz="1600" dirty="0" smtClean="0"/>
              <a:t> </a:t>
            </a:r>
            <a:r>
              <a:rPr lang="pt-BR" sz="1400" dirty="0" smtClean="0"/>
              <a:t>derivada da classe </a:t>
            </a:r>
          </a:p>
          <a:p>
            <a:r>
              <a:rPr lang="pt-BR" sz="1600" b="1" dirty="0" smtClean="0"/>
              <a:t>Avô</a:t>
            </a:r>
            <a:r>
              <a:rPr lang="pt-BR" sz="1400" dirty="0" smtClean="0"/>
              <a:t> </a:t>
            </a:r>
            <a:r>
              <a:rPr lang="pt-BR" sz="1400" dirty="0"/>
              <a:t>(sem acento</a:t>
            </a:r>
            <a:r>
              <a:rPr lang="pt-BR" sz="1400" dirty="0" smtClean="0"/>
              <a:t>);</a:t>
            </a:r>
          </a:p>
          <a:p>
            <a:endParaRPr lang="pt-BR" sz="1400" dirty="0" smtClean="0"/>
          </a:p>
          <a:p>
            <a:r>
              <a:rPr lang="pt-BR" sz="1400" dirty="0" smtClean="0"/>
              <a:t>Com apenas um atributo: </a:t>
            </a:r>
          </a:p>
          <a:p>
            <a:r>
              <a:rPr lang="pt-BR" sz="1400" dirty="0" smtClean="0"/>
              <a:t>nome (private).</a:t>
            </a:r>
          </a:p>
          <a:p>
            <a:endParaRPr lang="pt-BR" sz="1400" dirty="0" smtClean="0"/>
          </a:p>
          <a:p>
            <a:r>
              <a:rPr lang="pt-BR" sz="1400" dirty="0" smtClean="0"/>
              <a:t>Utilizando o encapsulamento para acessar</a:t>
            </a:r>
          </a:p>
          <a:p>
            <a:r>
              <a:rPr lang="pt-BR" sz="1400" dirty="0" smtClean="0"/>
              <a:t>o atributo nome:</a:t>
            </a:r>
          </a:p>
          <a:p>
            <a:r>
              <a:rPr lang="pt-BR" sz="1400" dirty="0" smtClean="0"/>
              <a:t>criar os métodos getters e setters.  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Criação </a:t>
              </a:r>
              <a:r>
                <a:rPr lang="pt-BR" dirty="0" smtClean="0"/>
                <a:t>de </a:t>
              </a:r>
              <a:r>
                <a:rPr lang="pt-BR" dirty="0"/>
                <a:t>hierarquia de classes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46" y="1893152"/>
            <a:ext cx="1266842" cy="1257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64748" y="4107933"/>
            <a:ext cx="5571530" cy="45306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extends Avo{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90308" y="3810551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33" name="Chave direita 32"/>
          <p:cNvSpPr/>
          <p:nvPr/>
        </p:nvSpPr>
        <p:spPr>
          <a:xfrm rot="7540373">
            <a:off x="4754174" y="2254666"/>
            <a:ext cx="398512" cy="224960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4043636" y="4018971"/>
            <a:ext cx="886071" cy="13837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5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Criação da classe </a:t>
            </a:r>
            <a:r>
              <a:rPr lang="pt-BR" sz="1600" b="1" dirty="0" smtClean="0"/>
              <a:t>Filho </a:t>
            </a:r>
            <a:r>
              <a:rPr lang="pt-BR" sz="1400" dirty="0" smtClean="0"/>
              <a:t>derivada da classe </a:t>
            </a:r>
            <a:r>
              <a:rPr lang="pt-BR" sz="1600" b="1" dirty="0" smtClean="0"/>
              <a:t>Pai</a:t>
            </a:r>
            <a:r>
              <a:rPr lang="pt-BR" sz="1400" dirty="0" smtClean="0"/>
              <a:t>;</a:t>
            </a:r>
          </a:p>
          <a:p>
            <a:endParaRPr lang="pt-BR" sz="1400" dirty="0" smtClean="0"/>
          </a:p>
          <a:p>
            <a:r>
              <a:rPr lang="pt-BR" sz="1400" dirty="0" smtClean="0"/>
              <a:t>Com apenas um atributo: </a:t>
            </a:r>
          </a:p>
          <a:p>
            <a:r>
              <a:rPr lang="pt-BR" sz="1400" dirty="0" smtClean="0"/>
              <a:t>nome (private).</a:t>
            </a:r>
          </a:p>
          <a:p>
            <a:endParaRPr lang="pt-BR" sz="1400" dirty="0" smtClean="0"/>
          </a:p>
          <a:p>
            <a:r>
              <a:rPr lang="pt-BR" sz="1400" dirty="0" smtClean="0"/>
              <a:t>Utilizando o encapsulamento para acessar</a:t>
            </a:r>
          </a:p>
          <a:p>
            <a:r>
              <a:rPr lang="pt-BR" sz="1400" dirty="0" smtClean="0"/>
              <a:t>o atributo nome:</a:t>
            </a:r>
          </a:p>
          <a:p>
            <a:r>
              <a:rPr lang="pt-BR" sz="1400" dirty="0" smtClean="0"/>
              <a:t>criar os métodos getters e setters.  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Criação </a:t>
              </a:r>
              <a:r>
                <a:rPr lang="pt-BR" dirty="0" smtClean="0"/>
                <a:t>de </a:t>
              </a:r>
              <a:r>
                <a:rPr lang="pt-BR" dirty="0"/>
                <a:t>hierarquia de classes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46" y="1893152"/>
            <a:ext cx="1266842" cy="1257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64748" y="4107933"/>
            <a:ext cx="5571530" cy="45306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 extends Pai{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90308" y="3810551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33" name="Chave direita 32"/>
          <p:cNvSpPr/>
          <p:nvPr/>
        </p:nvSpPr>
        <p:spPr>
          <a:xfrm rot="7540373">
            <a:off x="4754174" y="2254666"/>
            <a:ext cx="398512" cy="224960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4339510" y="4012556"/>
            <a:ext cx="886071" cy="13837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9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Criação de hierarquia de classes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89" y="1823629"/>
            <a:ext cx="1266842" cy="1257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174389" y="1699050"/>
            <a:ext cx="2793950" cy="25609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Avô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097755" y="1424478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Avô</a:t>
            </a:r>
            <a:endParaRPr lang="pt-BR" dirty="0"/>
          </a:p>
        </p:txBody>
      </p:sp>
      <p:sp>
        <p:nvSpPr>
          <p:cNvPr id="33" name="Chave direita 32"/>
          <p:cNvSpPr/>
          <p:nvPr/>
        </p:nvSpPr>
        <p:spPr>
          <a:xfrm rot="2885488">
            <a:off x="1843881" y="1716425"/>
            <a:ext cx="437972" cy="257769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38293" y="4247838"/>
            <a:ext cx="2793950" cy="25301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extends Avo{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244110" y="6866439"/>
            <a:ext cx="2793950" cy="25301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 extends Pai{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03101" y="3965363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3146873" y="6597568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Filho</a:t>
            </a:r>
            <a:endParaRPr lang="pt-BR" dirty="0"/>
          </a:p>
        </p:txBody>
      </p:sp>
      <p:sp>
        <p:nvSpPr>
          <p:cNvPr id="45" name="Seta para baixo 44"/>
          <p:cNvSpPr/>
          <p:nvPr/>
        </p:nvSpPr>
        <p:spPr>
          <a:xfrm>
            <a:off x="5322189" y="6762625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>
            <a:off x="2286657" y="4145902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4970382" y="1546574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>
            <a:endCxn id="34" idx="3"/>
          </p:cNvCxnSpPr>
          <p:nvPr/>
        </p:nvCxnSpPr>
        <p:spPr>
          <a:xfrm rot="10800000" flipV="1">
            <a:off x="3132244" y="4259957"/>
            <a:ext cx="1439121" cy="1252946"/>
          </a:xfrm>
          <a:prstGeom prst="curvedConnector3">
            <a:avLst>
              <a:gd name="adj1" fmla="val 499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36" idx="1"/>
          </p:cNvCxnSpPr>
          <p:nvPr/>
        </p:nvCxnSpPr>
        <p:spPr>
          <a:xfrm rot="10800000">
            <a:off x="1735268" y="6777968"/>
            <a:ext cx="1508842" cy="1353536"/>
          </a:xfrm>
          <a:prstGeom prst="curvedConnector3">
            <a:avLst>
              <a:gd name="adj1" fmla="val 100032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5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Acessado uma variável de uma superclasse, a partir de uma classe derivada utilizando a palavra reservada </a:t>
            </a:r>
            <a:r>
              <a:rPr lang="pt-BR" sz="2000" b="1" dirty="0" smtClean="0"/>
              <a:t>super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Para isto utilizamos a palavra super seguida de um ponto e posteriormente o nome da variável.</a:t>
            </a:r>
            <a:endParaRPr lang="pt-BR" sz="1400" dirty="0"/>
          </a:p>
        </p:txBody>
      </p:sp>
      <p:grpSp>
        <p:nvGrpSpPr>
          <p:cNvPr id="52" name="Grupo 51"/>
          <p:cNvGrpSpPr/>
          <p:nvPr/>
        </p:nvGrpSpPr>
        <p:grpSpPr>
          <a:xfrm>
            <a:off x="6348841" y="1532888"/>
            <a:ext cx="450850" cy="8028624"/>
            <a:chOff x="6348841" y="1532888"/>
            <a:chExt cx="450850" cy="8028624"/>
          </a:xfrm>
        </p:grpSpPr>
        <p:sp>
          <p:nvSpPr>
            <p:cNvPr id="22" name="Retângulo de cantos arredondados 21"/>
            <p:cNvSpPr/>
            <p:nvPr/>
          </p:nvSpPr>
          <p:spPr>
            <a:xfrm rot="5400000">
              <a:off x="2559954" y="5321775"/>
              <a:ext cx="8028624" cy="4508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Acessado </a:t>
              </a:r>
              <a:r>
                <a:rPr lang="pt-BR" dirty="0"/>
                <a:t>uma </a:t>
              </a:r>
              <a:r>
                <a:rPr lang="pt-BR" dirty="0" smtClean="0"/>
                <a:t>variável de </a:t>
              </a:r>
              <a:r>
                <a:rPr lang="pt-BR" dirty="0"/>
                <a:t>uma</a:t>
              </a:r>
              <a:r>
                <a:rPr lang="pt-BR" dirty="0" smtClean="0"/>
                <a:t> superclasse, a partir de uma </a:t>
              </a:r>
            </a:p>
            <a:p>
              <a:pPr algn="ctr"/>
              <a:r>
                <a:rPr lang="pt-BR" dirty="0" smtClean="0"/>
                <a:t>classe derivada utilizando a palavra reservada super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010271" y="1978961"/>
              <a:ext cx="1123541" cy="422103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515370" y="3488344"/>
            <a:ext cx="2793950" cy="25609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Avô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12059" y="3213772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Avô</a:t>
            </a:r>
            <a:endParaRPr lang="pt-BR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52095" y="4875450"/>
            <a:ext cx="2823252" cy="438448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extends Avo{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método construtor da classe Pai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Pai()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String nomeDoAvo = super.nome;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System.out.Println( nomeDoAvo );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main</a:t>
            </a:r>
            <a:endParaRPr lang="pt-BR" sz="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b="1" dirty="0">
                <a:solidFill>
                  <a:srgbClr val="008000"/>
                </a:solidFill>
              </a:rPr>
              <a:t>public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00" b="1" dirty="0">
                <a:solidFill>
                  <a:srgbClr val="008000"/>
                </a:solidFill>
              </a:rPr>
              <a:t>static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50" b="1" dirty="0">
                <a:solidFill>
                  <a:srgbClr val="B00040"/>
                </a:solidFill>
              </a:rPr>
              <a:t>void</a:t>
            </a:r>
            <a:r>
              <a:rPr lang="pt-BR" sz="1050" dirty="0">
                <a:solidFill>
                  <a:srgbClr val="333333"/>
                </a:solidFill>
              </a:rPr>
              <a:t> </a:t>
            </a:r>
            <a:r>
              <a:rPr lang="pt-BR" sz="1000" dirty="0">
                <a:solidFill>
                  <a:schemeClr val="bg1"/>
                </a:solidFill>
              </a:rPr>
              <a:t>main(String[] args{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         </a:t>
            </a:r>
            <a:r>
              <a:rPr lang="pt-BR" sz="1000" dirty="0" smtClean="0">
                <a:solidFill>
                  <a:schemeClr val="bg1"/>
                </a:solidFill>
              </a:rPr>
              <a:t>    Pai </a:t>
            </a:r>
            <a:r>
              <a:rPr lang="pt-BR" sz="1000" dirty="0">
                <a:solidFill>
                  <a:schemeClr val="bg1"/>
                </a:solidFill>
              </a:rPr>
              <a:t>pai</a:t>
            </a:r>
            <a:r>
              <a:rPr lang="pt-BR" sz="1000" dirty="0">
                <a:solidFill>
                  <a:schemeClr val="bg1"/>
                </a:solidFill>
              </a:rPr>
              <a:t> = new Pai</a:t>
            </a:r>
            <a:r>
              <a:rPr lang="pt-BR" sz="1000" dirty="0" smtClean="0">
                <a:solidFill>
                  <a:schemeClr val="bg1"/>
                </a:solidFill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smtClean="0">
                <a:solidFill>
                  <a:schemeClr val="bg1"/>
                </a:solidFill>
              </a:rPr>
              <a:t>        }</a:t>
            </a:r>
            <a:endParaRPr lang="pt-BR" sz="1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6942" y="4601545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47" name="Seta para baixo 46"/>
          <p:cNvSpPr/>
          <p:nvPr/>
        </p:nvSpPr>
        <p:spPr>
          <a:xfrm>
            <a:off x="5284686" y="3335868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>
            <a:endCxn id="34" idx="3"/>
          </p:cNvCxnSpPr>
          <p:nvPr/>
        </p:nvCxnSpPr>
        <p:spPr>
          <a:xfrm rot="10800000" flipV="1">
            <a:off x="3375348" y="6084296"/>
            <a:ext cx="1565821" cy="983396"/>
          </a:xfrm>
          <a:prstGeom prst="curvedConnector3">
            <a:avLst>
              <a:gd name="adj1" fmla="val -2965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Conector em curva 42"/>
          <p:cNvCxnSpPr/>
          <p:nvPr/>
        </p:nvCxnSpPr>
        <p:spPr>
          <a:xfrm rot="16200000" flipV="1">
            <a:off x="1480433" y="4480337"/>
            <a:ext cx="2802811" cy="15874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em curva 53"/>
          <p:cNvCxnSpPr/>
          <p:nvPr/>
        </p:nvCxnSpPr>
        <p:spPr>
          <a:xfrm rot="10800000">
            <a:off x="2708919" y="6393160"/>
            <a:ext cx="2016227" cy="1929400"/>
          </a:xfrm>
          <a:prstGeom prst="curvedConnector3">
            <a:avLst>
              <a:gd name="adj1" fmla="val 74785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3896602" y="8317205"/>
            <a:ext cx="153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Saída = Avô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53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O cast é uma conversão, é quando convertemos um valor de um tipo para outro tipo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Lembre-se que cada classe é um tipo.</a:t>
            </a:r>
          </a:p>
          <a:p>
            <a:endParaRPr lang="pt-BR" sz="1400" dirty="0"/>
          </a:p>
          <a:p>
            <a:r>
              <a:rPr lang="pt-BR" sz="1400" dirty="0" smtClean="0"/>
              <a:t>Por exemplo:</a:t>
            </a:r>
          </a:p>
          <a:p>
            <a:endParaRPr lang="pt-BR" sz="1400" dirty="0"/>
          </a:p>
          <a:p>
            <a:r>
              <a:rPr lang="pt-BR" sz="1400" dirty="0" smtClean="0"/>
              <a:t>Se tivermos a String numeroDaCasa = “102”;</a:t>
            </a:r>
          </a:p>
          <a:p>
            <a:endParaRPr lang="pt-BR" sz="1400" dirty="0"/>
          </a:p>
          <a:p>
            <a:r>
              <a:rPr lang="pt-BR" sz="1400" dirty="0" smtClean="0"/>
              <a:t>E quisermos converter esta String para um numero inteiro, fazemos o seguinte, utilizamos o cast.</a:t>
            </a:r>
          </a:p>
          <a:p>
            <a:endParaRPr lang="pt-BR" sz="1400" dirty="0"/>
          </a:p>
          <a:p>
            <a:r>
              <a:rPr lang="pt-BR" sz="1400" dirty="0" smtClean="0"/>
              <a:t>int numero = (int) numeroDaCasa;</a:t>
            </a:r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Desta forma utilizamos o cast para converter um tipo em outro.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Cast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Seta para baixo 42"/>
          <p:cNvSpPr/>
          <p:nvPr/>
        </p:nvSpPr>
        <p:spPr>
          <a:xfrm rot="10800000">
            <a:off x="1575253" y="4592960"/>
            <a:ext cx="373980" cy="4320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45998" y="5060053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Utilizando o cast.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406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Mas e se nós quisermos acessar um elemento que está na Superclasse da Superclasse? Ou seja, dois níveis acima. Não podemos utilizar super.super.nome nem super.super.super.nome!</a:t>
            </a:r>
          </a:p>
          <a:p>
            <a:endParaRPr lang="pt-BR" sz="1400" dirty="0"/>
          </a:p>
          <a:p>
            <a:r>
              <a:rPr lang="pt-BR" sz="1400" dirty="0" smtClean="0"/>
              <a:t>Acessado uma variável de uma superclasse, a partir de uma classe derivada utilizando o </a:t>
            </a:r>
            <a:r>
              <a:rPr lang="pt-BR" sz="2000" b="1" dirty="0" smtClean="0"/>
              <a:t>cast</a:t>
            </a:r>
            <a:r>
              <a:rPr lang="pt-BR" sz="1400" dirty="0" smtClean="0"/>
              <a:t>.</a:t>
            </a:r>
          </a:p>
          <a:p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515370" y="3580677"/>
            <a:ext cx="2793950" cy="237624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extends Avo{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12059" y="3213772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03101" y="4580301"/>
            <a:ext cx="3172748" cy="42305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 extends Pai{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método construtor da classe Filho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Filho()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String nomeDoAvo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(Avo) filho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).nome);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 nomeDoAvo );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main</a:t>
            </a:r>
            <a:endParaRPr lang="pt-BR" sz="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8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000" b="1" dirty="0">
                <a:solidFill>
                  <a:srgbClr val="008000"/>
                </a:solidFill>
              </a:rPr>
              <a:t>public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00" b="1" dirty="0">
                <a:solidFill>
                  <a:srgbClr val="008000"/>
                </a:solidFill>
              </a:rPr>
              <a:t>static</a:t>
            </a:r>
            <a:r>
              <a:rPr lang="pt-BR" sz="1000" dirty="0">
                <a:solidFill>
                  <a:srgbClr val="333333"/>
                </a:solidFill>
              </a:rPr>
              <a:t> </a:t>
            </a:r>
            <a:r>
              <a:rPr lang="pt-BR" sz="1050" b="1" dirty="0">
                <a:solidFill>
                  <a:srgbClr val="B00040"/>
                </a:solidFill>
              </a:rPr>
              <a:t>void</a:t>
            </a:r>
            <a:r>
              <a:rPr lang="pt-BR" sz="1050" dirty="0">
                <a:solidFill>
                  <a:srgbClr val="333333"/>
                </a:solidFill>
              </a:rPr>
              <a:t> </a:t>
            </a:r>
            <a:r>
              <a:rPr lang="pt-BR" sz="1000" dirty="0">
                <a:solidFill>
                  <a:schemeClr val="bg1"/>
                </a:solidFill>
              </a:rPr>
              <a:t>main(String[] args{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         </a:t>
            </a:r>
            <a:r>
              <a:rPr lang="pt-BR" sz="1000" dirty="0" smtClean="0">
                <a:solidFill>
                  <a:schemeClr val="bg1"/>
                </a:solidFill>
              </a:rPr>
              <a:t>    Filho </a:t>
            </a:r>
            <a:r>
              <a:rPr lang="pt-BR" sz="1000" dirty="0" smtClean="0">
                <a:solidFill>
                  <a:schemeClr val="bg1"/>
                </a:solidFill>
              </a:rPr>
              <a:t>filho</a:t>
            </a:r>
            <a:r>
              <a:rPr lang="pt-BR" sz="1000" dirty="0" smtClean="0">
                <a:solidFill>
                  <a:schemeClr val="bg1"/>
                </a:solidFill>
              </a:rPr>
              <a:t> </a:t>
            </a:r>
            <a:r>
              <a:rPr lang="pt-BR" sz="1000" dirty="0">
                <a:solidFill>
                  <a:schemeClr val="bg1"/>
                </a:solidFill>
              </a:rPr>
              <a:t>= new </a:t>
            </a:r>
            <a:r>
              <a:rPr lang="pt-BR" sz="1000" dirty="0" smtClean="0">
                <a:solidFill>
                  <a:schemeClr val="bg1"/>
                </a:solidFill>
              </a:rPr>
              <a:t>Filho();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smtClean="0">
                <a:solidFill>
                  <a:schemeClr val="bg1"/>
                </a:solidFill>
              </a:rPr>
              <a:t>        }</a:t>
            </a:r>
            <a:endParaRPr lang="pt-BR" sz="1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00206" y="4229452"/>
            <a:ext cx="2950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Filho</a:t>
            </a:r>
            <a:endParaRPr lang="pt-BR" dirty="0"/>
          </a:p>
        </p:txBody>
      </p:sp>
      <p:sp>
        <p:nvSpPr>
          <p:cNvPr id="47" name="Seta para baixo 46"/>
          <p:cNvSpPr/>
          <p:nvPr/>
        </p:nvSpPr>
        <p:spPr>
          <a:xfrm>
            <a:off x="5453015" y="3398438"/>
            <a:ext cx="465073" cy="9064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>
            <a:endCxn id="34" idx="3"/>
          </p:cNvCxnSpPr>
          <p:nvPr/>
        </p:nvCxnSpPr>
        <p:spPr>
          <a:xfrm rot="10800000" flipV="1">
            <a:off x="3475850" y="5712203"/>
            <a:ext cx="1408599" cy="983396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Conector em curva 42"/>
          <p:cNvCxnSpPr/>
          <p:nvPr/>
        </p:nvCxnSpPr>
        <p:spPr>
          <a:xfrm rot="5400000" flipH="1" flipV="1">
            <a:off x="1282281" y="4080885"/>
            <a:ext cx="2442770" cy="59760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6348841" y="1532888"/>
            <a:ext cx="450850" cy="8028624"/>
            <a:chOff x="6348841" y="1532888"/>
            <a:chExt cx="450850" cy="8028624"/>
          </a:xfrm>
        </p:grpSpPr>
        <p:sp>
          <p:nvSpPr>
            <p:cNvPr id="36" name="Retângulo de cantos arredondados 35"/>
            <p:cNvSpPr/>
            <p:nvPr/>
          </p:nvSpPr>
          <p:spPr>
            <a:xfrm rot="5400000">
              <a:off x="2559954" y="5321775"/>
              <a:ext cx="8028624" cy="4508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Acessado </a:t>
              </a:r>
              <a:r>
                <a:rPr lang="pt-BR" dirty="0"/>
                <a:t>uma </a:t>
              </a:r>
              <a:r>
                <a:rPr lang="pt-BR" dirty="0" smtClean="0"/>
                <a:t>variável de </a:t>
              </a:r>
              <a:r>
                <a:rPr lang="pt-BR" dirty="0"/>
                <a:t>uma</a:t>
              </a:r>
              <a:r>
                <a:rPr lang="pt-BR" dirty="0" smtClean="0"/>
                <a:t> superclasse, a partir de uma </a:t>
              </a:r>
            </a:p>
            <a:p>
              <a:pPr algn="ctr"/>
              <a:r>
                <a:rPr lang="pt-BR" dirty="0" smtClean="0"/>
                <a:t>classe derivada utilizando um cast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010271" y="1978961"/>
              <a:ext cx="1123541" cy="422103"/>
            </a:xfrm>
            <a:prstGeom prst="rect">
              <a:avLst/>
            </a:prstGeom>
          </p:spPr>
        </p:pic>
      </p:grpSp>
      <p:cxnSp>
        <p:nvCxnSpPr>
          <p:cNvPr id="44" name="Conector em curva 43"/>
          <p:cNvCxnSpPr/>
          <p:nvPr/>
        </p:nvCxnSpPr>
        <p:spPr>
          <a:xfrm rot="16200000" flipV="1">
            <a:off x="2534213" y="6131628"/>
            <a:ext cx="2365641" cy="201622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896602" y="8317205"/>
            <a:ext cx="153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Saída = Avô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89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Acessado </a:t>
            </a:r>
            <a:r>
              <a:rPr lang="pt-BR" sz="1400" dirty="0"/>
              <a:t>um </a:t>
            </a:r>
            <a:r>
              <a:rPr lang="pt-BR" sz="1400" dirty="0" smtClean="0"/>
              <a:t>atributo</a:t>
            </a:r>
            <a:r>
              <a:rPr lang="pt-BR" sz="1400" dirty="0"/>
              <a:t> </a:t>
            </a:r>
            <a:r>
              <a:rPr lang="pt-BR" sz="1400" dirty="0" smtClean="0"/>
              <a:t>de uma </a:t>
            </a:r>
          </a:p>
          <a:p>
            <a:r>
              <a:rPr lang="pt-BR" sz="1400" dirty="0" smtClean="0"/>
              <a:t>superclasse.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 smtClean="0"/>
              <a:t>Vamos criar uma nova classe que </a:t>
            </a:r>
          </a:p>
          <a:p>
            <a:r>
              <a:rPr lang="pt-BR" sz="1400" dirty="0" smtClean="0"/>
              <a:t>Contenha o método Main e a </a:t>
            </a:r>
          </a:p>
          <a:p>
            <a:r>
              <a:rPr lang="pt-BR" sz="1400" dirty="0" smtClean="0"/>
              <a:t>partir dela iremos instanciar a </a:t>
            </a:r>
          </a:p>
          <a:p>
            <a:r>
              <a:rPr lang="pt-BR" sz="1400" dirty="0" smtClean="0"/>
              <a:t>Classe Pai, a partir da classe Pai </a:t>
            </a:r>
          </a:p>
          <a:p>
            <a:r>
              <a:rPr lang="pt-BR" sz="1400" dirty="0" smtClean="0"/>
              <a:t>Iremos acessar o atributo nome </a:t>
            </a:r>
          </a:p>
          <a:p>
            <a:r>
              <a:rPr lang="pt-BR" sz="1400" dirty="0" smtClean="0"/>
              <a:t>Da superclasse: Avô. 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Uso da hierarquia </a:t>
              </a:r>
              <a:r>
                <a:rPr lang="pt-BR" dirty="0"/>
                <a:t>de </a:t>
              </a:r>
              <a:r>
                <a:rPr lang="pt-BR" dirty="0" smtClean="0"/>
                <a:t>classes – Acessar uma variável </a:t>
              </a:r>
            </a:p>
            <a:p>
              <a:pPr algn="ctr"/>
              <a:r>
                <a:rPr lang="pt-BR" dirty="0" smtClean="0"/>
                <a:t>da superclasse utilizando um cast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174389" y="1699050"/>
            <a:ext cx="2793950" cy="25609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 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Avô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097755" y="1424478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Avô</a:t>
            </a:r>
            <a:endParaRPr lang="pt-BR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38293" y="4247838"/>
            <a:ext cx="2793950" cy="25301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extends Avo{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657" y="7281936"/>
            <a:ext cx="3905561" cy="169913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AcessarVariavelDaClasseSuper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200" b="1" dirty="0" smtClean="0">
                <a:solidFill>
                  <a:srgbClr val="008000"/>
                </a:solidFill>
              </a:rPr>
              <a:t>public</a:t>
            </a:r>
            <a:r>
              <a:rPr lang="pt-BR" sz="1200" dirty="0" smtClean="0">
                <a:solidFill>
                  <a:srgbClr val="333333"/>
                </a:solidFill>
              </a:rPr>
              <a:t> </a:t>
            </a:r>
            <a:r>
              <a:rPr lang="pt-BR" sz="1200" b="1" dirty="0">
                <a:solidFill>
                  <a:srgbClr val="008000"/>
                </a:solidFill>
              </a:rPr>
              <a:t>static</a:t>
            </a:r>
            <a:r>
              <a:rPr lang="pt-BR" sz="1200" dirty="0">
                <a:solidFill>
                  <a:srgbClr val="333333"/>
                </a:solidFill>
              </a:rPr>
              <a:t> </a:t>
            </a:r>
            <a:r>
              <a:rPr lang="pt-BR" sz="1400" b="1" dirty="0">
                <a:solidFill>
                  <a:srgbClr val="B00040"/>
                </a:solidFill>
              </a:rPr>
              <a:t>void</a:t>
            </a:r>
            <a:r>
              <a:rPr lang="pt-BR" sz="1400" dirty="0">
                <a:solidFill>
                  <a:srgbClr val="333333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main(String[] </a:t>
            </a:r>
            <a:r>
              <a:rPr lang="pt-BR" sz="1200" dirty="0" smtClean="0">
                <a:solidFill>
                  <a:schemeClr val="bg1"/>
                </a:solidFill>
              </a:rPr>
              <a:t>args{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Pai </a:t>
            </a:r>
            <a:r>
              <a:rPr lang="pt-BR" sz="1200" dirty="0" smtClean="0">
                <a:solidFill>
                  <a:schemeClr val="bg1"/>
                </a:solidFill>
              </a:rPr>
              <a:t>pai</a:t>
            </a:r>
            <a:r>
              <a:rPr lang="pt-BR" sz="1200" dirty="0" smtClean="0">
                <a:solidFill>
                  <a:schemeClr val="bg1"/>
                </a:solidFill>
              </a:rPr>
              <a:t> = </a:t>
            </a:r>
            <a:r>
              <a:rPr lang="pt-BR" sz="1200" dirty="0">
                <a:solidFill>
                  <a:schemeClr val="bg1"/>
                </a:solidFill>
              </a:rPr>
              <a:t>new </a:t>
            </a:r>
            <a:r>
              <a:rPr lang="pt-BR" sz="1200" dirty="0" smtClean="0">
                <a:solidFill>
                  <a:schemeClr val="bg1"/>
                </a:solidFill>
              </a:rPr>
              <a:t>Pai();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/>
                </a:solidFill>
              </a:rPr>
              <a:t>            String nomeDoAvo = ( </a:t>
            </a:r>
            <a:r>
              <a:rPr lang="pt-BR" sz="1200" dirty="0">
                <a:solidFill>
                  <a:schemeClr val="bg1"/>
                </a:solidFill>
              </a:rPr>
              <a:t>(Avo) Pai ).nome;</a:t>
            </a:r>
            <a:endParaRPr lang="pt-BR" sz="1200" dirty="0" smtClean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}</a:t>
            </a:r>
            <a:r>
              <a:rPr lang="pt-BR" sz="1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2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03101" y="3965363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Pai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2154754" y="6974977"/>
            <a:ext cx="435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Acessar</a:t>
            </a:r>
            <a:r>
              <a:rPr lang="pt-BR" b="1" dirty="0" smtClean="0"/>
              <a:t>VariavelDaClasseSuper 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>
            <a:off x="2286657" y="4145902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4970382" y="1546574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>
            <a:endCxn id="34" idx="3"/>
          </p:cNvCxnSpPr>
          <p:nvPr/>
        </p:nvCxnSpPr>
        <p:spPr>
          <a:xfrm rot="10800000" flipV="1">
            <a:off x="3132244" y="4259957"/>
            <a:ext cx="1439121" cy="1252946"/>
          </a:xfrm>
          <a:prstGeom prst="curvedConnector3">
            <a:avLst>
              <a:gd name="adj1" fmla="val 499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36" idx="1"/>
          </p:cNvCxnSpPr>
          <p:nvPr/>
        </p:nvCxnSpPr>
        <p:spPr>
          <a:xfrm rot="10800000">
            <a:off x="1735281" y="6778007"/>
            <a:ext cx="551377" cy="1353497"/>
          </a:xfrm>
          <a:prstGeom prst="curvedConnector2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1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Como você já aprendeu, os objetos definem sua interação com o mundo exterior por meio dos métodos que expõem.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Os </a:t>
            </a:r>
            <a:r>
              <a:rPr lang="pt-BR" sz="1400" dirty="0"/>
              <a:t>métodos formam a interface do objeto com o mundo exterior; os botões na frente do seu aparelho de televisão, por exemplo, são a interface entre você e a fiação elétrica do outro lado de sua caixa de plástico.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Você </a:t>
            </a:r>
            <a:r>
              <a:rPr lang="pt-BR" sz="1400" dirty="0"/>
              <a:t>pressiona o botão "power" para ligar e desligar a televisão.</a:t>
            </a:r>
          </a:p>
          <a:p>
            <a:endParaRPr lang="pt-BR" sz="1400" dirty="0"/>
          </a:p>
          <a:p>
            <a:r>
              <a:rPr lang="pt-BR" sz="1400" dirty="0"/>
              <a:t>Em sua forma mais comum, uma interface é um grupo de métodos relacionados com corpos vazios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Podemos definir </a:t>
            </a:r>
            <a:r>
              <a:rPr lang="pt-BR" sz="1400" b="1" dirty="0"/>
              <a:t>interface</a:t>
            </a:r>
            <a:r>
              <a:rPr lang="pt-BR" sz="1400" dirty="0"/>
              <a:t> como uma face, um plano, uma </a:t>
            </a:r>
            <a:r>
              <a:rPr lang="pt-BR" sz="1400" dirty="0" smtClean="0"/>
              <a:t>divisão </a:t>
            </a:r>
            <a:r>
              <a:rPr lang="pt-BR" sz="1400" dirty="0"/>
              <a:t>que faz a comunicação entre dois meios diferentes.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Interface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528687" y="5260016"/>
            <a:ext cx="5571530" cy="376123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//interface</a:t>
            </a:r>
            <a:endParaRPr lang="pt-BR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01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nome(String nome);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método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idade(int idade);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sexo(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sexo);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60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b="1" dirty="0"/>
              <a:t>Interface de um restaurante</a:t>
            </a:r>
          </a:p>
          <a:p>
            <a:r>
              <a:rPr lang="pt-BR" sz="1400" dirty="0"/>
              <a:t>Um exemplo de interface em nosso dia-a-dia, é o cardápio de um restaurante.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No </a:t>
            </a:r>
            <a:r>
              <a:rPr lang="pt-BR" sz="1400" i="1" dirty="0"/>
              <a:t>menu</a:t>
            </a:r>
            <a:r>
              <a:rPr lang="pt-BR" sz="1400" dirty="0"/>
              <a:t> do restaurante tem dizendo todas as refeições existentes naquele local, inclusive com os ingredientes.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Os clientes que lá forem vão pedir uma determinada comida, e querem receber exatamente aquilo que pediram. Porém, eles não vão ver e nem se importar de como foi feito o prato, só querem receber aquilo que foi solicitado</a:t>
            </a:r>
            <a:r>
              <a:rPr lang="pt-BR" sz="1400" dirty="0" smtClean="0"/>
              <a:t>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Então, o cardápio é uma interface de comunicação entre o cliente os cozinheiros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/>
              <a:t>Interface de um programa real</a:t>
            </a:r>
          </a:p>
          <a:p>
            <a:r>
              <a:rPr lang="pt-BR" sz="1400" dirty="0"/>
              <a:t>Vamos supor que cientistas te contratem para criar um aplicativo Java para uma universidade, para fazer cálculos com matrizes. Eles irão te passar o que você tem que fazer, porém, muito provavelmente não vão estar interessados em COMO você vai fazer isso, só querem saber se vai funcionar.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é aí que entra a </a:t>
            </a:r>
            <a:r>
              <a:rPr lang="pt-BR" sz="1400" i="1" dirty="0"/>
              <a:t>interface</a:t>
            </a:r>
            <a:r>
              <a:rPr lang="pt-BR" sz="1400" dirty="0"/>
              <a:t>, ela servirá de comunicação entre seu código e os cientistas.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Sua interface vai se comunicar com eles, é como se ela dissesse: "Para criar uma matriz, forneçam isso que te devolvo a matriz. Já para calcular o traço da matriz, nos forneça a matriz. Já para calcular a transposta, faça isso que retorno isso. Ah quer essa informação? Ok, me forneça esses dados que te retorno tudo pronto"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Ou seja, vai haver uma comunicação entre a sua implementação em Java e entre os cientistas.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Provavelmente eles nem sabem programar em Java, por isso eles não devem ter acesso ao código, pois não iriam entender, e nem querem entender, só querem que o programa faça o que eles pedem, e essa mediação é feita através da classe abstrata, a interface Java do programa.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Interface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Autores</a:t>
            </a:r>
          </a:p>
          <a:p>
            <a:pPr>
              <a:spcBef>
                <a:spcPct val="0"/>
              </a:spcBef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</a:t>
            </a:r>
          </a:p>
          <a:p>
            <a:pPr>
              <a:spcBef>
                <a:spcPct val="0"/>
              </a:spcBef>
              <a:defRPr/>
            </a:pPr>
            <a:r>
              <a:rPr lang="pt-BR" sz="2800" dirty="0">
                <a:latin typeface="+mj-lt"/>
                <a:ea typeface="+mj-ea"/>
                <a:cs typeface="+mj-cs"/>
              </a:rPr>
              <a:t>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Mariana Carvalho H</a:t>
            </a:r>
            <a:r>
              <a:rPr lang="pt-BR" sz="2400" b="1" dirty="0" smtClean="0">
                <a:latin typeface="+mj-lt"/>
              </a:rPr>
              <a:t>enrique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28" y="5220545"/>
            <a:ext cx="696756" cy="678237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Interfaces </a:t>
            </a:r>
            <a:r>
              <a:rPr lang="pt-BR" sz="1400" dirty="0"/>
              <a:t>são espécies de classes que possuem apenas métodos abstratos.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Os </a:t>
            </a:r>
            <a:r>
              <a:rPr lang="pt-BR" sz="1400" dirty="0"/>
              <a:t>atributos, se existirem, devem ser </a:t>
            </a:r>
            <a:r>
              <a:rPr lang="pt-BR" sz="1600" b="1" dirty="0"/>
              <a:t>public</a:t>
            </a:r>
            <a:r>
              <a:rPr lang="pt-BR" sz="1400" dirty="0"/>
              <a:t>, </a:t>
            </a:r>
            <a:r>
              <a:rPr lang="pt-BR" sz="1600" b="1" dirty="0"/>
              <a:t>static</a:t>
            </a:r>
            <a:r>
              <a:rPr lang="pt-BR" sz="1600" dirty="0"/>
              <a:t> </a:t>
            </a:r>
            <a:r>
              <a:rPr lang="pt-BR" sz="1400" dirty="0"/>
              <a:t>e </a:t>
            </a:r>
            <a:r>
              <a:rPr lang="pt-BR" sz="1600" b="1" dirty="0"/>
              <a:t>final</a:t>
            </a:r>
            <a:r>
              <a:rPr lang="pt-BR" sz="1400" dirty="0"/>
              <a:t>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Não </a:t>
            </a:r>
            <a:r>
              <a:rPr lang="pt-BR" sz="1400" dirty="0"/>
              <a:t>podem ser instanciadas.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Sua </a:t>
            </a:r>
            <a:r>
              <a:rPr lang="pt-BR" sz="1400" dirty="0"/>
              <a:t>utilização exige o uso de uma classe que implemente a interface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Essas </a:t>
            </a:r>
            <a:r>
              <a:rPr lang="pt-BR" sz="1400" dirty="0"/>
              <a:t>funcionam como um “contrato”: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classe que implementa uma interface deve implementar todos os métodos dessa interface.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Ao </a:t>
            </a:r>
            <a:r>
              <a:rPr lang="pt-BR" sz="1400" dirty="0"/>
              <a:t>implementar uma interface, a classe mantém o direito de herdar de outra 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classe pode implementar diversas interfaces, incrementando o polimorfismo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Interface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3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Embora seja uma classe abstrata, ela é uma classe abstrata especial, pois só possui métodos abstratos e nada de implementação. Só as estruturas, o cabeçalho dos métodos.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como tal, vamos usar uma palavra reservada do Java para declarar tais tipos de classe: </a:t>
            </a:r>
            <a:r>
              <a:rPr lang="pt-BR" sz="1400" b="1" dirty="0"/>
              <a:t>interface</a:t>
            </a:r>
            <a:r>
              <a:rPr lang="pt-BR" sz="1400" dirty="0"/>
              <a:t>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Por exemplo, para declarar uma interface pública de nome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“Matriz", </a:t>
            </a:r>
            <a:r>
              <a:rPr lang="pt-BR" sz="1400" dirty="0"/>
              <a:t>fazemos: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public </a:t>
            </a:r>
            <a:r>
              <a:rPr lang="pt-BR" sz="1400" b="1" dirty="0"/>
              <a:t>interface</a:t>
            </a:r>
            <a:r>
              <a:rPr lang="pt-BR" sz="1400" dirty="0"/>
              <a:t> </a:t>
            </a:r>
            <a:r>
              <a:rPr lang="pt-BR" sz="1400" dirty="0" smtClean="0"/>
              <a:t>Matriz{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}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b="1" dirty="0"/>
              <a:t/>
            </a:r>
            <a:br>
              <a:rPr lang="pt-BR" sz="1400" b="1" dirty="0"/>
            </a:br>
            <a:r>
              <a:rPr lang="pt-BR" sz="1400" dirty="0"/>
              <a:t>Nossa interface do exemplo passado, das matrizes dos cientistas, poderia ser mais ou menos assim: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Como declarar uma </a:t>
              </a:r>
              <a:r>
                <a:rPr lang="pt-BR" dirty="0" smtClean="0"/>
                <a:t>Interface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59838" y="5169024"/>
            <a:ext cx="5871840" cy="376123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//interface</a:t>
            </a:r>
            <a:endParaRPr lang="pt-BR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01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traco(Matriz m);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método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Nula(int linha, int coluna);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Transposta(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m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1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Vejam que não há implementação, só o cabeçalho dos métodos.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Mas vamos ver como essa interface vai se comunicar com os cientistas?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Por exemplo, é fácil ver que se eles quiserem saber o traço de uma matriz, basta invocar o método "Traco()" fornecendo a matriz como argumento.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Como esse traço é calculado? Não sei, não importa, o importante é que retorna uma variável do tipo </a:t>
            </a:r>
            <a:r>
              <a:rPr lang="pt-BR" sz="1400" i="1" dirty="0"/>
              <a:t>double</a:t>
            </a:r>
            <a:r>
              <a:rPr lang="pt-BR" sz="1400" dirty="0"/>
              <a:t> com o resultado.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para criar uma matriz nula de "</a:t>
            </a:r>
            <a:r>
              <a:rPr lang="pt-BR" sz="1400" i="1" dirty="0"/>
              <a:t>linha"</a:t>
            </a:r>
            <a:r>
              <a:rPr lang="pt-BR" sz="1400" dirty="0"/>
              <a:t> linhas e de "</a:t>
            </a:r>
            <a:r>
              <a:rPr lang="pt-BR" sz="1400" i="1" dirty="0"/>
              <a:t>coluna</a:t>
            </a:r>
            <a:r>
              <a:rPr lang="pt-BR" sz="1400" dirty="0"/>
              <a:t>" colunas?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É só chamar o método Nula() que ele te retorna tal matriz.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se eles quiserem a matriz transposta de uma matriz 'm', como fazem?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Ué, chamam o método "Transposta()" passando a matriz como argumento, que o programa em Java retorna a matriz transposta.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Como declarar uma </a:t>
              </a:r>
              <a:r>
                <a:rPr lang="pt-BR" dirty="0" smtClean="0"/>
                <a:t>Interface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59838" y="5169024"/>
            <a:ext cx="5871840" cy="376123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//interface</a:t>
            </a:r>
            <a:endParaRPr lang="pt-BR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Matriz{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01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traco(Matriz m);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método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Nula(int linha, int coluna);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método 02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Transposta(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m</a:t>
            </a:r>
            <a:r>
              <a:rPr lang="pt-BR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73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Porém, de nada adianta ter uma classe abstrata se ela não for implementada.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Veja a interface como um molde, um esqueleto do que você deve fazer.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É como se seu chefe te desse uma série de tarefas para fazer: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Crie um método que retorne o traço de uma matriz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Crie outro método que retorne uma matriz nula de tamanho "linha x coluna"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outro que retorne a transposta de uma matriz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E para essas tarefas serem resolvidas, é necessário implementá-las.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É aí que entra a parte do código Java, onde você vai realmente programar tudo que foi pedido.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Vamos supor que sua implementação será através da classe pública "</a:t>
            </a:r>
            <a:r>
              <a:rPr lang="pt-BR" sz="1400" i="1" dirty="0"/>
              <a:t>minhaMatriz"</a:t>
            </a:r>
            <a:r>
              <a:rPr lang="pt-BR" sz="1400" dirty="0"/>
              <a:t>, a sintaxe para implementar uma classe derivada de uma interface é: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public class minhaMatriz </a:t>
            </a:r>
            <a:r>
              <a:rPr lang="pt-BR" sz="1400" b="1" i="1" dirty="0"/>
              <a:t>implements</a:t>
            </a:r>
            <a:r>
              <a:rPr lang="pt-BR" sz="1400" dirty="0"/>
              <a:t> Matriz{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}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Veja como essa sintaxe se assemelha aquela da Herança.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A única diferença que lá a palavra reservada para herdar é </a:t>
            </a:r>
            <a:r>
              <a:rPr lang="pt-BR" sz="1400" b="1" i="1" dirty="0"/>
              <a:t>extends</a:t>
            </a:r>
            <a:r>
              <a:rPr lang="pt-BR" sz="1400" dirty="0"/>
              <a:t>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De resto, tudo igual.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Agora você cria sua classe "minhaMatriz".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Você pode definir novas variáveis, novos métodos (como setters e getters) e fazer tudo o que quiser, com somente uma condição: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Tudo que estiver na interface, tem que estar, </a:t>
            </a:r>
            <a:r>
              <a:rPr lang="pt-BR" sz="1400" b="1" dirty="0"/>
              <a:t>obrigatoriamente</a:t>
            </a:r>
            <a:r>
              <a:rPr lang="pt-BR" sz="1400" b="1" i="1" dirty="0"/>
              <a:t>, </a:t>
            </a:r>
            <a:r>
              <a:rPr lang="pt-BR" sz="1400" dirty="0"/>
              <a:t>em sua implementação, e da mesma maneira.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Ou seja, se lá tem um método que recebe argumentos específicos e retorna um tipo específico, sua implementação tem que obedecer esta mesma regra: receber os mesmos argumentos específicos e retornar o tipo que diz lá.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Implementando uma classe - implements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0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Criando a classe MinhaMatriz e implementando todos os métodos da interface Matriz.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Implementando uma classe - implements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27"/>
            <a:ext cx="65" cy="371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40941" y="2895546"/>
            <a:ext cx="5871840" cy="619267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  <a:endParaRPr lang="pt-BR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MinhaMatriz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traco;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Traco(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Implementação do traço de uma matriz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traco;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linha,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coluna){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Zerando todos os elementos da matriz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Transposta(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Armazenando a transposta da matriz 'm' na matriz 'mat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7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1 - Uma </a:t>
            </a:r>
            <a:r>
              <a:rPr lang="pt-BR" sz="1600" b="1" dirty="0"/>
              <a:t>superclasse é abstrata. Quando vou declarar uma subclasse sua, preciso declarar a subclasse também como abstrata? </a:t>
            </a:r>
            <a:endParaRPr lang="pt-BR" sz="1600" b="1" dirty="0" smtClean="0"/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Sim</a:t>
            </a:r>
            <a:r>
              <a:rPr lang="pt-BR" sz="1400" dirty="0">
                <a:solidFill>
                  <a:schemeClr val="tx1"/>
                </a:solidFill>
              </a:rPr>
              <a:t>, se a subclasse também for abstrata, ou seja, se a subclasse também contém algum método abstrato. </a:t>
            </a:r>
            <a:endParaRPr lang="pt-B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pt-BR" sz="1600" b="1" dirty="0"/>
          </a:p>
          <a:p>
            <a:r>
              <a:rPr lang="pt-BR" sz="1600" b="1" dirty="0" smtClean="0"/>
              <a:t>2 - Para </a:t>
            </a:r>
            <a:r>
              <a:rPr lang="pt-BR" sz="1600" b="1" dirty="0"/>
              <a:t>utilizar uma interface utiliza-se a palavra implements e para as demais classes abstratas a palavra extends? </a:t>
            </a:r>
            <a:endParaRPr lang="pt-BR" sz="1600" b="1" dirty="0" smtClean="0"/>
          </a:p>
          <a:p>
            <a:endParaRPr lang="pt-BR" sz="1400" dirty="0" smtClean="0"/>
          </a:p>
          <a:p>
            <a:r>
              <a:rPr lang="pt-BR" sz="1400" dirty="0" smtClean="0"/>
              <a:t>Sim</a:t>
            </a:r>
            <a:r>
              <a:rPr lang="pt-BR" sz="1400" dirty="0"/>
              <a:t>, para utilizar uma interface, uma classe deve implementar os métodos (abstratos) dessa interface.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Por </a:t>
            </a:r>
            <a:r>
              <a:rPr lang="pt-BR" sz="1400" dirty="0"/>
              <a:t>isso utiliza-se a palavra implements.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palavra extends é usada para definir uma hierarquia.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Pode-se </a:t>
            </a:r>
            <a:r>
              <a:rPr lang="pt-BR" sz="1400" dirty="0"/>
              <a:t>ter hierarquia de classes concretas, hierarquia de classes concretas e abstratas, hierarquia de classes abstratas e mesmo, hierarquia de interfaces.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Consulte </a:t>
            </a:r>
            <a:r>
              <a:rPr lang="pt-BR" sz="1400" dirty="0"/>
              <a:t>na Java API a interface Collection e verifique que essa interface faz parte de uma hierarquia de interfaces. </a:t>
            </a:r>
            <a:endParaRPr lang="pt-BR" sz="1400" dirty="0" smtClean="0"/>
          </a:p>
          <a:p>
            <a:pPr marL="342900" indent="-342900">
              <a:buAutoNum type="arabicPeriod"/>
            </a:pP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4123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3 - Por </a:t>
            </a:r>
            <a:r>
              <a:rPr lang="pt-BR" sz="1600" b="1" dirty="0"/>
              <a:t>que criar uma classe abstrata e obrigar a criar uma subclasse, sendo que poderia ser feito tudo na primeira classe? Existe uma facilidade do Java com classes abstratas? </a:t>
            </a:r>
            <a:endParaRPr lang="pt-BR" sz="1600" b="1" dirty="0" smtClean="0"/>
          </a:p>
          <a:p>
            <a:endParaRPr lang="pt-BR" sz="1400" dirty="0" smtClean="0"/>
          </a:p>
          <a:p>
            <a:r>
              <a:rPr lang="pt-BR" sz="1600" b="1" dirty="0" smtClean="0"/>
              <a:t>4 - Qual a vantagem de usar uma classe abstrata junto com uma subclasse ao invés de usar apenas uma classe concreta? </a:t>
            </a:r>
          </a:p>
          <a:p>
            <a:endParaRPr lang="pt-BR" sz="1400" dirty="0" smtClean="0"/>
          </a:p>
          <a:p>
            <a:r>
              <a:rPr lang="pt-BR" sz="1400" dirty="0" smtClean="0"/>
              <a:t>As perguntas 3 e 4 são semelhantes. O uso de hierarquia de classes (concretas ou abstratas) tem o propósito de facilitar a construção de classes, por meio do reuso de código. </a:t>
            </a:r>
          </a:p>
          <a:p>
            <a:endParaRPr lang="pt-BR" sz="1400" dirty="0"/>
          </a:p>
          <a:p>
            <a:r>
              <a:rPr lang="pt-BR" sz="1400" dirty="0" smtClean="0"/>
              <a:t>Se você quer criar apenas uma subclasse concreta a partir de uma classe abstrata, realmente não tem sentido criar a classe abstrata. </a:t>
            </a:r>
          </a:p>
          <a:p>
            <a:endParaRPr lang="pt-BR" sz="1400" dirty="0"/>
          </a:p>
          <a:p>
            <a:r>
              <a:rPr lang="pt-BR" sz="1400" dirty="0" smtClean="0"/>
              <a:t>Uma hierarquia só tem sentido se você quiser ter a possibilidade de criar várias subclasses a partir de uma superclasse (concreta ou abstrata). </a:t>
            </a:r>
          </a:p>
          <a:p>
            <a:endParaRPr lang="pt-BR" sz="1400" dirty="0"/>
          </a:p>
          <a:p>
            <a:r>
              <a:rPr lang="pt-BR" sz="1400" dirty="0" smtClean="0"/>
              <a:t>Numa hierarquia de classes, uma subclasse pode ou não redefinir um método da superclasse. </a:t>
            </a:r>
          </a:p>
          <a:p>
            <a:endParaRPr lang="pt-BR" sz="1400" dirty="0"/>
          </a:p>
          <a:p>
            <a:r>
              <a:rPr lang="pt-BR" sz="1400" dirty="0" smtClean="0"/>
              <a:t>Mas se a superclasse for abstrata, a subclasse tem que necessariamente redefinir os métodos abstratos da superclasse, pois do contrário, a subclasse também será abstrata. </a:t>
            </a:r>
          </a:p>
          <a:p>
            <a:endParaRPr lang="pt-BR" sz="1400" dirty="0"/>
          </a:p>
          <a:p>
            <a:r>
              <a:rPr lang="pt-BR" sz="1400" dirty="0" smtClean="0"/>
              <a:t>Portanto, a criação de classes abstratas é um recurso adicional que a linguagem Java oferece para obrigar a redefinição de métodos nas subclasses.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26011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5 - </a:t>
            </a:r>
            <a:r>
              <a:rPr lang="pt-BR" sz="1600" b="1" dirty="0"/>
              <a:t>Para que serve o construtor de uma classe abstrata? </a:t>
            </a:r>
            <a:endParaRPr lang="pt-BR" sz="1600" b="1" dirty="0" smtClean="0"/>
          </a:p>
          <a:p>
            <a:endParaRPr lang="pt-BR" sz="1600" b="1" dirty="0"/>
          </a:p>
          <a:p>
            <a:r>
              <a:rPr lang="pt-BR" sz="1600" b="1" dirty="0" smtClean="0"/>
              <a:t>6 - Por </a:t>
            </a:r>
            <a:r>
              <a:rPr lang="pt-BR" sz="1600" b="1" dirty="0"/>
              <a:t>que existe um construtor em uma classe abstrata? </a:t>
            </a:r>
            <a:endParaRPr lang="pt-BR" sz="1600" b="1" dirty="0" smtClean="0"/>
          </a:p>
          <a:p>
            <a:endParaRPr lang="pt-BR" sz="1400" dirty="0"/>
          </a:p>
          <a:p>
            <a:r>
              <a:rPr lang="pt-BR" sz="1400" dirty="0" smtClean="0"/>
              <a:t>As perguntas 5 </a:t>
            </a:r>
            <a:r>
              <a:rPr lang="pt-BR" sz="1400" dirty="0"/>
              <a:t>e 6 são semelhantes. Embora não seja possível criar objetos de uma classe abstrata, em uma hierarquia de classes o construtor de uma subclasse chama (explícita ou implicitamente) o construtor da superclasse.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Como </a:t>
            </a:r>
            <a:r>
              <a:rPr lang="pt-BR" sz="1400" dirty="0"/>
              <a:t>uma classe abstrata deve, necessariamente, ter subclasses, a classe abstrata precisa ter um construtor.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600" b="1" dirty="0" smtClean="0"/>
              <a:t>7 -  </a:t>
            </a:r>
            <a:r>
              <a:rPr lang="pt-BR" sz="1600" b="1" dirty="0"/>
              <a:t>Como a interface não necessita de construtor, ela não é subclasse de Object? Pode-se criar um objeto de uma classe abstrata? </a:t>
            </a:r>
            <a:endParaRPr lang="pt-BR" sz="1600" b="1" dirty="0" smtClean="0"/>
          </a:p>
          <a:p>
            <a:endParaRPr lang="pt-BR" sz="1400" dirty="0"/>
          </a:p>
          <a:p>
            <a:r>
              <a:rPr lang="pt-BR" sz="1400" dirty="0" smtClean="0"/>
              <a:t>Correto</a:t>
            </a:r>
            <a:r>
              <a:rPr lang="pt-BR" sz="1400" dirty="0"/>
              <a:t>, interfaces não fazem parte da hierarquia de classes e, portanto, não são subclasses da classe Object.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Mas </a:t>
            </a:r>
            <a:r>
              <a:rPr lang="pt-BR" sz="1400" dirty="0"/>
              <a:t>é possível haver hierarquia de interfaces.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Veja</a:t>
            </a:r>
            <a:r>
              <a:rPr lang="pt-BR" sz="1400" dirty="0"/>
              <a:t>, por exemplo, na Java API a interface Collection: public interface Collection extends Iterable.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Portanto</a:t>
            </a:r>
            <a:r>
              <a:rPr lang="pt-BR" sz="1400" dirty="0"/>
              <a:t>, a interface Collection é uma subinterface de Iterable ou, em outras palavras, Iterable é "uma superinterface" de Collection (note que classes têm apenas uma superclasse, mas interfaces podem ter várias superinterfaces.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Portanto </a:t>
            </a:r>
            <a:r>
              <a:rPr lang="pt-BR" sz="1400" dirty="0"/>
              <a:t>na frase acima, tem sentido escrever "uma superinterface" e não "a superinterface".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Não </a:t>
            </a:r>
            <a:r>
              <a:rPr lang="pt-BR" sz="1400" dirty="0"/>
              <a:t>é possível criar objetos de uma classe abstrata (e nem de interfaces, é claro).</a:t>
            </a:r>
          </a:p>
          <a:p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58845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8 - Por </a:t>
            </a:r>
            <a:r>
              <a:rPr lang="pt-BR" sz="1600" b="1" dirty="0"/>
              <a:t>que ao se criar uma classe que implementa a interface ActionListener aparece a anotação @Override, dentre outras sugestões?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A </a:t>
            </a:r>
            <a:r>
              <a:rPr lang="pt-BR" sz="1400" dirty="0"/>
              <a:t>anotação @Override é exigida pelo compilador para tornar explícita a intenção do programador em redefinir um método herdado de uma superclasse ou em implementar um método exigido por uma </a:t>
            </a:r>
            <a:r>
              <a:rPr lang="pt-BR" sz="1400" dirty="0" smtClean="0"/>
              <a:t>interface</a:t>
            </a:r>
            <a:r>
              <a:rPr lang="pt-BR" sz="1400" dirty="0"/>
              <a:t>. </a:t>
            </a:r>
            <a:endParaRPr lang="pt-BR" sz="1400" dirty="0" smtClean="0"/>
          </a:p>
          <a:p>
            <a:endParaRPr lang="pt-BR" b="1" dirty="0"/>
          </a:p>
          <a:p>
            <a:r>
              <a:rPr lang="pt-BR" sz="1600" b="1" dirty="0" smtClean="0"/>
              <a:t>9 - </a:t>
            </a:r>
            <a:r>
              <a:rPr lang="pt-BR" sz="1600" b="1" dirty="0"/>
              <a:t>Considerando a superclasse abstrata A e sua subclasse B, ainda pode-se criar uma subclasse C herdeira da classe B? Caso seja possível, o método abstrato da classe A é herdado pela C ou C herda o método implementado na classe B, como deveria acontecer caso todas as classes fossem concretas?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Sim</a:t>
            </a:r>
            <a:r>
              <a:rPr lang="pt-BR" sz="1400" dirty="0"/>
              <a:t>, classes abstratas também podem ser organizadas numa hierarquia. Uma classe da hierarquia sempre herda métodos públicos de sua superclasse. Assim, a classe C vai herdar métodos (abstratos ou concretos) da classe B. </a:t>
            </a:r>
            <a:endParaRPr lang="pt-BR" sz="1400" dirty="0" smtClean="0"/>
          </a:p>
          <a:p>
            <a:endParaRPr lang="pt-BR" sz="1600" dirty="0"/>
          </a:p>
          <a:p>
            <a:r>
              <a:rPr lang="pt-BR" sz="1600" b="1" dirty="0" smtClean="0"/>
              <a:t>10 - </a:t>
            </a:r>
            <a:r>
              <a:rPr lang="pt-BR" sz="1600" b="1" dirty="0"/>
              <a:t>Por que as interfaces só apresentam métodos abstratos? </a:t>
            </a:r>
            <a:endParaRPr lang="pt-BR" sz="1600" b="1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interface é uma espécie de "contrato": quem assina se responsabiliza por implementar alguns métodos (cumprir o contrato).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interface pode definir vários métodos, mas nunca conter implementação desses métodos. </a:t>
            </a:r>
          </a:p>
          <a:p>
            <a:r>
              <a:rPr lang="pt-BR" sz="1400" dirty="0" smtClean="0"/>
              <a:t>A </a:t>
            </a:r>
            <a:r>
              <a:rPr lang="pt-BR" sz="1400" dirty="0"/>
              <a:t>interface só diz "o que" o método deve fazer, mas não "como" o método faz.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Os </a:t>
            </a:r>
            <a:r>
              <a:rPr lang="pt-BR" sz="1400" dirty="0"/>
              <a:t>detalhes de "como" o método vai fazer "o que" deve ser feito será definido em "uma" implementação da interface. Observar a frase: "uma" implementação da interface. Isso tem sentido, pois uma interface pode ter diversas implementações diferentes.</a:t>
            </a:r>
            <a:endParaRPr lang="pt-BR" sz="1400" dirty="0" smtClean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127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11 - </a:t>
            </a:r>
            <a:r>
              <a:rPr lang="pt-BR" sz="1600" b="1" dirty="0"/>
              <a:t>Um método abstrato em uma subclasse torna a subclasse abstrata, mesmo que a superclasse não tenha nenhum método abstrato?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Sim</a:t>
            </a:r>
            <a:r>
              <a:rPr lang="pt-BR" sz="1400" dirty="0"/>
              <a:t>, a presença de um método abstrato em qualquer classe (seja subclasse ou superclasse) torna essa classe uma classe abstrata. </a:t>
            </a:r>
            <a:endParaRPr lang="pt-BR" sz="1400" dirty="0" smtClean="0"/>
          </a:p>
          <a:p>
            <a:endParaRPr lang="pt-BR" sz="1600" dirty="0"/>
          </a:p>
          <a:p>
            <a:r>
              <a:rPr lang="pt-BR" sz="1600" b="1" dirty="0" smtClean="0"/>
              <a:t>12 - </a:t>
            </a:r>
            <a:r>
              <a:rPr lang="pt-BR" sz="1600" b="1" dirty="0"/>
              <a:t>Para programas diferentes, pode-se utilizar classes abstratas de um programa em outro programa?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600" dirty="0" smtClean="0"/>
              <a:t>Sim</a:t>
            </a:r>
            <a:r>
              <a:rPr lang="pt-BR" sz="1600" dirty="0"/>
              <a:t>, desde que as classes dos programas estejam todas no mesmo pacote.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b="1" dirty="0" smtClean="0"/>
              <a:t>13 - </a:t>
            </a:r>
            <a:r>
              <a:rPr lang="pt-BR" sz="1600" b="1" dirty="0"/>
              <a:t>Como transformar um programa escrito em Java em um aplicativo executável?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Um </a:t>
            </a:r>
            <a:r>
              <a:rPr lang="pt-BR" sz="1400" dirty="0"/>
              <a:t>aplicativo Java executável é um arquivo com extensão ".jar", que é criado por meio da opção "Build Main Project" do menu "Run" da ferramenta Netbeans.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01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b="1" dirty="0" smtClean="0"/>
              <a:t>14 - </a:t>
            </a:r>
            <a:r>
              <a:rPr lang="pt-BR" sz="1600" b="1" dirty="0"/>
              <a:t>Pode-se transformar uma classe abstrata em concreta ou vice-versa?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Para </a:t>
            </a:r>
            <a:r>
              <a:rPr lang="pt-BR" sz="1400" dirty="0"/>
              <a:t>transformar uma classe concreta em classe abstrata basta incluir nesta classe um método abstrato.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Uma </a:t>
            </a:r>
            <a:r>
              <a:rPr lang="pt-BR" sz="1400" dirty="0"/>
              <a:t>classe é abstrata porque contém um ou mais métodos abstratos.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Assim</a:t>
            </a:r>
            <a:r>
              <a:rPr lang="pt-BR" sz="1400" dirty="0"/>
              <a:t>, uma classe abstrata se transforma em classe concreta se seus métodos abstratos forem excluídos da 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Mas</a:t>
            </a:r>
            <a:r>
              <a:rPr lang="pt-BR" sz="1400" dirty="0"/>
              <a:t>, normalmente, constrói-se uma classe concreta a partir de uma classe abstrata por meio de uma hierarquia de classes, em que a classe abstrata é a superclasse e a classe concreta é uma subclasse, na qual os métodos abstratos são implementados. </a:t>
            </a:r>
            <a:endParaRPr lang="pt-BR" sz="1400" dirty="0" smtClean="0"/>
          </a:p>
          <a:p>
            <a:endParaRPr lang="pt-BR" sz="1600" dirty="0"/>
          </a:p>
          <a:p>
            <a:r>
              <a:rPr lang="pt-BR" sz="1600" b="1" dirty="0" smtClean="0"/>
              <a:t>15 - </a:t>
            </a:r>
            <a:r>
              <a:rPr lang="pt-BR" sz="1600" b="1" dirty="0"/>
              <a:t>Como funcionam as definições de constantes em uma interface e como podem ser usadas? </a:t>
            </a:r>
            <a:endParaRPr lang="pt-BR" sz="1600" b="1" dirty="0" smtClean="0"/>
          </a:p>
          <a:p>
            <a:endParaRPr lang="pt-BR" sz="1600" dirty="0"/>
          </a:p>
          <a:p>
            <a:r>
              <a:rPr lang="pt-BR" sz="1400" dirty="0" smtClean="0"/>
              <a:t>Além </a:t>
            </a:r>
            <a:r>
              <a:rPr lang="pt-BR" sz="1400" dirty="0"/>
              <a:t>de definir métodos abstratos, uma interface pode também definir constantes, ou seja, campos declarados como "public final".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Por </a:t>
            </a:r>
            <a:r>
              <a:rPr lang="pt-BR" sz="1400" dirty="0"/>
              <a:t>exemplo: 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public </a:t>
            </a:r>
            <a:r>
              <a:rPr lang="pt-BR" sz="1400" dirty="0"/>
              <a:t>final int MAX = 1000;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Neste </a:t>
            </a:r>
            <a:r>
              <a:rPr lang="pt-BR" sz="1400" dirty="0"/>
              <a:t>caso, qualquer classe que "implementa" essa interface pode usar a constante MAX</a:t>
            </a:r>
            <a:endParaRPr lang="pt-BR" sz="12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Perguntas e Respostas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7412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O uso de interfaces é um poderoso instrumento para modularização de software. Sobre este conceito é possível afirmar que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r>
              <a:rPr lang="pt-BR" sz="1400" dirty="0"/>
              <a:t>Uma Interface especifica um conjunto de métodos que uma classe deve implementar, mas não especifica como esses métodos devem ser implementados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Com relação a classes abstratas e herança podemos </a:t>
            </a:r>
            <a:r>
              <a:rPr lang="pt-BR" sz="1400" dirty="0" smtClean="0"/>
              <a:t>afirmar que em </a:t>
            </a:r>
            <a:r>
              <a:rPr lang="pt-BR" sz="1400" dirty="0"/>
              <a:t>Java, uma classe pode implementar diversas interfaces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palavra-chave </a:t>
            </a:r>
            <a:r>
              <a:rPr lang="pt-BR" sz="1400" dirty="0" smtClean="0"/>
              <a:t>private é a que </a:t>
            </a:r>
            <a:r>
              <a:rPr lang="pt-BR" sz="1400" dirty="0"/>
              <a:t>restringe o acesso a um método ou atributo apenas à própria </a:t>
            </a:r>
            <a:r>
              <a:rPr lang="pt-BR" sz="1400" dirty="0" smtClean="0"/>
              <a:t>classe.</a:t>
            </a:r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técnica de programação orientada a objeto que tem como objetivo eliminar toda a informação irrelevante, focando apenas no essencial ao modelar um </a:t>
            </a:r>
            <a:r>
              <a:rPr lang="pt-BR" sz="1400" dirty="0" smtClean="0"/>
              <a:t>objeto é a </a:t>
            </a:r>
            <a:r>
              <a:rPr lang="pt-BR" sz="1400" b="1" dirty="0" smtClean="0"/>
              <a:t>Abstração.</a:t>
            </a:r>
          </a:p>
          <a:p>
            <a:endParaRPr lang="pt-BR" sz="1400" b="1" dirty="0"/>
          </a:p>
          <a:p>
            <a:r>
              <a:rPr lang="pt-BR" sz="1400" dirty="0"/>
              <a:t>Se você é um programador e vai desenvolver um sistema orientado a objetos em que parte da implementação será codificada por outra empresa, </a:t>
            </a:r>
            <a:r>
              <a:rPr lang="pt-BR" sz="1400" dirty="0" smtClean="0"/>
              <a:t>você deverá </a:t>
            </a:r>
            <a:r>
              <a:rPr lang="pt-BR" sz="1400" dirty="0"/>
              <a:t>declarar os métodos que precisa utilizar, mas não vai </a:t>
            </a:r>
            <a:r>
              <a:rPr lang="pt-BR" sz="1400" dirty="0" smtClean="0"/>
              <a:t>implementar como</a:t>
            </a:r>
            <a:r>
              <a:rPr lang="pt-BR" sz="1400" b="1" dirty="0"/>
              <a:t> </a:t>
            </a:r>
            <a:r>
              <a:rPr lang="pt-BR" sz="1400" b="1" dirty="0" smtClean="0"/>
              <a:t>Abstract.</a:t>
            </a:r>
          </a:p>
          <a:p>
            <a:endParaRPr lang="pt-BR" sz="1400" b="1" dirty="0"/>
          </a:p>
          <a:p>
            <a:r>
              <a:rPr lang="pt-BR" sz="1400" dirty="0"/>
              <a:t>Uma diferença entre classe e interface é que a </a:t>
            </a:r>
            <a:r>
              <a:rPr lang="pt-BR" sz="1400" dirty="0" smtClean="0"/>
              <a:t>classe </a:t>
            </a:r>
            <a:r>
              <a:rPr lang="pt-BR" sz="1400" b="1" dirty="0" smtClean="0"/>
              <a:t>declara </a:t>
            </a:r>
            <a:r>
              <a:rPr lang="pt-BR" sz="1400" b="1" dirty="0"/>
              <a:t>e implementa seus métodos, enquanto a interface apenas declara</a:t>
            </a:r>
            <a:r>
              <a:rPr lang="pt-BR" sz="1400" b="1" dirty="0" smtClean="0"/>
              <a:t>.</a:t>
            </a:r>
          </a:p>
          <a:p>
            <a:endParaRPr lang="pt-BR" sz="1400" b="1" dirty="0"/>
          </a:p>
          <a:p>
            <a:r>
              <a:rPr lang="pt-BR" sz="1400" dirty="0" smtClean="0"/>
              <a:t>A </a:t>
            </a:r>
            <a:r>
              <a:rPr lang="pt-BR" sz="1400" dirty="0"/>
              <a:t>técnica de programação que permite a definição de classes tomando como base outra classe </a:t>
            </a:r>
            <a:r>
              <a:rPr lang="pt-BR" sz="1400" dirty="0" smtClean="0"/>
              <a:t>pré-existente é a herança.</a:t>
            </a:r>
          </a:p>
          <a:p>
            <a:endParaRPr lang="pt-BR" sz="1400" dirty="0"/>
          </a:p>
          <a:p>
            <a:r>
              <a:rPr lang="pt-BR" sz="1400" dirty="0"/>
              <a:t>A utilização de gets e sets representa peça fundamental na linguagem Java. </a:t>
            </a:r>
            <a:endParaRPr lang="pt-BR" sz="1400" dirty="0" smtClean="0"/>
          </a:p>
          <a:p>
            <a:r>
              <a:rPr lang="pt-BR" sz="1400" dirty="0" smtClean="0"/>
              <a:t>I </a:t>
            </a:r>
            <a:r>
              <a:rPr lang="pt-BR" sz="1400" dirty="0"/>
              <a:t>– O uso de gets e sets permite ao programador acessar elementos de uma classe (atributos) em outras classes, uma vez que são métodos públicos.</a:t>
            </a:r>
          </a:p>
          <a:p>
            <a:r>
              <a:rPr lang="pt-BR" sz="1400" dirty="0"/>
              <a:t>II – O uso de gets e sets pode facilitar o controle de acesso aos atributos, verificando regras na hora de modificar os atributos.</a:t>
            </a:r>
          </a:p>
          <a:p>
            <a:endParaRPr lang="pt-BR" sz="1400" dirty="0" smtClean="0"/>
          </a:p>
          <a:p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1567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Herança é o mecanismo que nos permite definir uma nova classe em função de outra pré-existente.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 Encapsulamento tem como meta controlar o acesso as informações do estado interno do objeto.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 encapsulamento permite a separação da interface de um objeto dos detalhes de seu funcionamento interno.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Um dos conceitos da orientação a objetos diz que o estado de um objeto não deve ser acessado diretamente, mas sim por intermédio de métodos de acesso (ou propriedades).</a:t>
            </a:r>
          </a:p>
          <a:p>
            <a:r>
              <a:rPr lang="pt-BR" sz="1400" dirty="0"/>
              <a:t>Este conceito é </a:t>
            </a:r>
            <a:r>
              <a:rPr lang="pt-BR" sz="1400" dirty="0" smtClean="0"/>
              <a:t>intitulado de Encapsulamento.</a:t>
            </a:r>
            <a:endParaRPr lang="pt-BR" sz="1400" dirty="0"/>
          </a:p>
          <a:p>
            <a:endParaRPr lang="pt-BR" sz="1400" dirty="0" smtClean="0"/>
          </a:p>
          <a:p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0532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A)</a:t>
            </a:r>
          </a:p>
          <a:p>
            <a:endParaRPr lang="pt-BR" sz="1400" dirty="0"/>
          </a:p>
          <a:p>
            <a:r>
              <a:rPr lang="pt-BR" sz="1400" b="1" dirty="0" smtClean="0"/>
              <a:t>Uma </a:t>
            </a:r>
            <a:r>
              <a:rPr lang="pt-BR" sz="1400" b="1" dirty="0"/>
              <a:t>Interface especifica um conjunto de métodos que uma classe deve implementar, mas não especifica como esses métodos devem ser implementados.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79" y="2414754"/>
            <a:ext cx="5762040" cy="35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B)</a:t>
            </a:r>
          </a:p>
          <a:p>
            <a:endParaRPr lang="pt-BR" sz="1400" dirty="0"/>
          </a:p>
          <a:p>
            <a:r>
              <a:rPr lang="pt-BR" sz="1400" b="1" dirty="0"/>
              <a:t>Em Java, uma classe pode implementar diversas interfaces.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68" y="2506344"/>
            <a:ext cx="5679609" cy="30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B)</a:t>
            </a:r>
          </a:p>
          <a:p>
            <a:endParaRPr lang="pt-BR" sz="1400" dirty="0"/>
          </a:p>
          <a:p>
            <a:r>
              <a:rPr lang="pt-BR" sz="1400" b="1" dirty="0"/>
              <a:t>Private</a:t>
            </a:r>
            <a:r>
              <a:rPr lang="pt-BR" sz="1400" b="1" dirty="0" smtClean="0"/>
              <a:t>.</a:t>
            </a:r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7" y="2576736"/>
            <a:ext cx="580364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0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C)</a:t>
            </a:r>
          </a:p>
          <a:p>
            <a:endParaRPr lang="pt-BR" sz="1400" dirty="0"/>
          </a:p>
          <a:p>
            <a:r>
              <a:rPr lang="pt-BR" sz="1400" b="1" dirty="0" smtClean="0"/>
              <a:t>Abstração.</a:t>
            </a:r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21" y="2456040"/>
            <a:ext cx="5835447" cy="3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0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A)</a:t>
            </a:r>
          </a:p>
          <a:p>
            <a:endParaRPr lang="pt-BR" sz="1400" dirty="0"/>
          </a:p>
          <a:p>
            <a:r>
              <a:rPr lang="pt-BR" sz="1400" b="1" dirty="0" smtClean="0"/>
              <a:t>Abstract.</a:t>
            </a:r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37" y="2471386"/>
            <a:ext cx="5832382" cy="34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4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D)</a:t>
            </a:r>
          </a:p>
          <a:p>
            <a:endParaRPr lang="pt-BR" sz="1400" dirty="0"/>
          </a:p>
          <a:p>
            <a:r>
              <a:rPr lang="pt-BR" sz="1400" b="1" dirty="0"/>
              <a:t>Declara e implementa seus métodos, enquanto a interface apenas declara.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b="1" dirty="0"/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76" y="2576736"/>
            <a:ext cx="587965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7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B)</a:t>
            </a:r>
          </a:p>
          <a:p>
            <a:endParaRPr lang="pt-BR" sz="1400" dirty="0"/>
          </a:p>
          <a:p>
            <a:r>
              <a:rPr lang="pt-BR" sz="1400" b="1" dirty="0" smtClean="0"/>
              <a:t>Herança.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514" y="2518250"/>
            <a:ext cx="5870164" cy="32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1928214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211577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6663352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6587172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1928214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02754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4357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2185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1496616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2615222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3842117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041515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0361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78189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442517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263078" y="1022495"/>
            <a:ext cx="3967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Informações complementares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378835" y="8735524"/>
            <a:ext cx="200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hlinkClick r:id="rId12"/>
              </a:rPr>
              <a:t>jmarysystems@mail.com</a:t>
            </a: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3"/>
          <a:srcRect l="9587" t="9653" r="16493" b="13068"/>
          <a:stretch/>
        </p:blipFill>
        <p:spPr>
          <a:xfrm>
            <a:off x="548680" y="8614509"/>
            <a:ext cx="756605" cy="7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C)</a:t>
            </a:r>
          </a:p>
          <a:p>
            <a:endParaRPr lang="pt-BR" sz="1400" dirty="0"/>
          </a:p>
          <a:p>
            <a:r>
              <a:rPr lang="pt-BR" sz="1400" b="1" dirty="0"/>
              <a:t>Somente I e II estão corretas.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27" y="2401087"/>
            <a:ext cx="5777692" cy="35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0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A)</a:t>
            </a:r>
          </a:p>
          <a:p>
            <a:endParaRPr lang="pt-BR" sz="1400" dirty="0"/>
          </a:p>
          <a:p>
            <a:r>
              <a:rPr lang="pt-BR" sz="1400" b="1" dirty="0"/>
              <a:t>A abstração permite a separação da parte visível de um objeto (implementação) dos detalhes de seu funcionamento interno (interface).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17" y="2456041"/>
            <a:ext cx="5807002" cy="35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8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</a:t>
            </a:r>
            <a:r>
              <a:rPr lang="pt-BR" sz="1400" dirty="0" smtClean="0"/>
              <a:t>E)</a:t>
            </a:r>
          </a:p>
          <a:p>
            <a:endParaRPr lang="pt-BR" sz="1400" dirty="0"/>
          </a:p>
          <a:p>
            <a:r>
              <a:rPr lang="pt-BR" sz="1400" b="1" dirty="0" smtClean="0"/>
              <a:t>Encapsulamento.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51" y="2471386"/>
            <a:ext cx="5799468" cy="34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0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18" y="1068435"/>
            <a:ext cx="4360713" cy="3357528"/>
          </a:xfrm>
          <a:prstGeom prst="rect">
            <a:avLst/>
          </a:prstGeom>
        </p:spPr>
      </p:pic>
      <p:pic>
        <p:nvPicPr>
          <p:cNvPr id="27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757" y="2059137"/>
            <a:ext cx="1122753" cy="85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5" name="Retângulo 34"/>
          <p:cNvSpPr/>
          <p:nvPr/>
        </p:nvSpPr>
        <p:spPr>
          <a:xfrm>
            <a:off x="4546979" y="1176787"/>
            <a:ext cx="173797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3900" b="1" dirty="0"/>
              <a:t>3</a:t>
            </a:r>
            <a:endParaRPr lang="pt-BR" sz="23900" dirty="0"/>
          </a:p>
        </p:txBody>
      </p:sp>
      <p:sp>
        <p:nvSpPr>
          <p:cNvPr id="36" name="Retângulo 35"/>
          <p:cNvSpPr/>
          <p:nvPr/>
        </p:nvSpPr>
        <p:spPr>
          <a:xfrm>
            <a:off x="4789317" y="2515915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6980"/>
              </p:ext>
            </p:extLst>
          </p:nvPr>
        </p:nvGraphicFramePr>
        <p:xfrm>
          <a:off x="404664" y="1208580"/>
          <a:ext cx="6048672" cy="84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Unidade </a:t>
                      </a: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pt-BR" sz="2400" b="1" i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hlinkClick r:id="rId4" action="ppaction://hlinksldjump"/>
                        </a:rPr>
                        <a:t>Abstração </a:t>
                      </a:r>
                      <a:r>
                        <a:rPr lang="pt-BR" dirty="0" smtClean="0"/>
                        <a:t>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hlinkClick r:id="rId5" action="ppaction://hlinksldjump"/>
                        </a:rPr>
                        <a:t>Classes Abstratas</a:t>
                      </a:r>
                      <a:r>
                        <a:rPr lang="pt-BR" dirty="0" smtClean="0"/>
                        <a:t>................................................................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    </a:t>
                      </a:r>
                      <a:r>
                        <a:rPr lang="pt-BR" dirty="0" smtClean="0">
                          <a:hlinkClick r:id="rId6" action="ppaction://hlinksldjump"/>
                        </a:rPr>
                        <a:t>Quando uma classe deve ser declarada abstrata</a:t>
                      </a:r>
                      <a:r>
                        <a:rPr lang="pt-BR" dirty="0" smtClean="0"/>
                        <a:t>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016</a:t>
                      </a:r>
                      <a:endParaRPr lang="pt-BR" sz="1800" b="0" i="0" baseline="0" dirty="0" smtClean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7" action="ppaction://hlinksldjump"/>
                        </a:rPr>
                        <a:t>Classes abstratas “puras”</a:t>
                      </a:r>
                      <a:r>
                        <a:rPr lang="pt-BR" dirty="0" smtClean="0"/>
                        <a:t>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8" action="ppaction://hlinksldjump"/>
                        </a:rPr>
                        <a:t>Criando uma nova classe derivada de uma classe</a:t>
                      </a:r>
                    </a:p>
                    <a:p>
                      <a:pPr algn="l"/>
                      <a:r>
                        <a:rPr lang="pt-BR" baseline="0" dirty="0" smtClean="0">
                          <a:hlinkClick r:id="rId8" action="ppaction://hlinksldjump"/>
                        </a:rPr>
                        <a:t>    </a:t>
                      </a:r>
                      <a:r>
                        <a:rPr lang="pt-BR" dirty="0" smtClean="0">
                          <a:hlinkClick r:id="rId8" action="ppaction://hlinksldjump"/>
                        </a:rPr>
                        <a:t>abstrata</a:t>
                      </a:r>
                      <a:r>
                        <a:rPr lang="pt-BR" dirty="0" smtClean="0"/>
                        <a:t>...........................................................................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9" action="ppaction://hlinksldjump"/>
                        </a:rPr>
                        <a:t>Criação e uso de hierarquia de classes</a:t>
                      </a:r>
                      <a:r>
                        <a:rPr lang="pt-BR" dirty="0" smtClean="0"/>
                        <a:t>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0" action="ppaction://hlinksldjump"/>
                        </a:rPr>
                        <a:t>Criação de hierarquia de classes</a:t>
                      </a:r>
                      <a:r>
                        <a:rPr lang="pt-BR" dirty="0" smtClean="0"/>
                        <a:t>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1" action="ppaction://hlinksldjump"/>
                        </a:rPr>
                        <a:t>Acessado uma variável de uma superclasse, a partir de uma classe derivada utilizando a palavra reservada super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2" action="ppaction://hlinksldjump"/>
                        </a:rPr>
                        <a:t>Cast </a:t>
                      </a:r>
                      <a:r>
                        <a:rPr lang="pt-BR" dirty="0" smtClean="0"/>
                        <a:t>....................................................................................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3" action="ppaction://hlinksldjump"/>
                        </a:rPr>
                        <a:t>Acessado uma variável de uma superclasse, a partir de uma classe derivada utilizando um cast</a:t>
                      </a:r>
                      <a:r>
                        <a:rPr lang="pt-BR" dirty="0" smtClean="0"/>
                        <a:t>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4" action="ppaction://hlinksldjump"/>
                        </a:rPr>
                        <a:t>Interface </a:t>
                      </a:r>
                      <a:r>
                        <a:rPr lang="pt-BR" dirty="0" smtClean="0"/>
                        <a:t>.............................................................................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5" action="ppaction://hlinksldjump"/>
                        </a:rPr>
                        <a:t>Como declarar uma Interface</a:t>
                      </a:r>
                      <a:r>
                        <a:rPr lang="pt-BR" dirty="0" smtClean="0"/>
                        <a:t>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6" action="ppaction://hlinksldjump"/>
                        </a:rPr>
                        <a:t>Implementando uma classe – implements</a:t>
                      </a:r>
                      <a:r>
                        <a:rPr lang="pt-BR" dirty="0" smtClean="0"/>
                        <a:t>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7" action="ppaction://hlinksldjump"/>
                        </a:rPr>
                        <a:t>Perguntas e Respostas</a:t>
                      </a:r>
                      <a:r>
                        <a:rPr lang="pt-BR" dirty="0" smtClean="0"/>
                        <a:t>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8" action="ppaction://hlinksldjump"/>
                        </a:rPr>
                        <a:t>Resumo</a:t>
                      </a:r>
                      <a:r>
                        <a:rPr lang="pt-BR" dirty="0" smtClean="0"/>
                        <a:t>...............................................................................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9" action="ppaction://hlinksldjump"/>
                        </a:rPr>
                        <a:t>Exercícios</a:t>
                      </a:r>
                      <a:r>
                        <a:rPr lang="pt-BR" dirty="0" smtClean="0"/>
                        <a:t>............................................................................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3902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5315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</p:txBody>
      </p: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4146114474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34" name="Grupo 33"/>
          <p:cNvGrpSpPr/>
          <p:nvPr/>
        </p:nvGrpSpPr>
        <p:grpSpPr>
          <a:xfrm>
            <a:off x="384069" y="1820113"/>
            <a:ext cx="6063113" cy="548692"/>
            <a:chOff x="363225" y="3870509"/>
            <a:chExt cx="6063113" cy="548692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36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128" y="2879562"/>
            <a:ext cx="3198638" cy="436001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34489" y="2426471"/>
            <a:ext cx="5045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b="1" dirty="0">
                <a:solidFill>
                  <a:srgbClr val="333333"/>
                </a:solidFill>
                <a:latin typeface="inherit"/>
              </a:rPr>
              <a:t>Título:</a:t>
            </a:r>
            <a:r>
              <a:rPr lang="pt-BR" dirty="0">
                <a:solidFill>
                  <a:srgbClr val="333333"/>
                </a:solidFill>
                <a:latin typeface="Poppins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Poppins"/>
              </a:rPr>
              <a:t>Java Básico e Orientação a Objeto</a:t>
            </a:r>
            <a:endParaRPr lang="pt-BR" sz="20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01766" y="3004099"/>
            <a:ext cx="2606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dirty="0">
                <a:solidFill>
                  <a:srgbClr val="333333"/>
                </a:solidFill>
                <a:latin typeface="inherit"/>
              </a:rPr>
              <a:t>Autor(es):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Clayton Escouper das Chagas; Cássia Blondet Baruque; Lúcia Blondet Baruque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02750" y="4138790"/>
            <a:ext cx="1562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400" b="1" dirty="0">
                <a:solidFill>
                  <a:srgbClr val="333333"/>
                </a:solidFill>
                <a:latin typeface="inherit"/>
              </a:rPr>
              <a:t>Data: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17/03/2011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97151" y="4634834"/>
            <a:ext cx="1632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333333"/>
                </a:solidFill>
                <a:latin typeface="Poppins"/>
              </a:rPr>
              <a:t>Tipo: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Documento 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364386" y="7290773"/>
            <a:ext cx="4926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Poppins"/>
              </a:rPr>
              <a:t>Baixar PDF: https</a:t>
            </a:r>
            <a:r>
              <a:rPr lang="pt-BR" sz="1400" dirty="0">
                <a:latin typeface="Poppins"/>
              </a:rPr>
              <a:t>://canal.cecierj.edu.br/recurso/7007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940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377263" y="1784648"/>
            <a:ext cx="6083295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36145"/>
            <a:ext cx="6063113" cy="15367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Vamos começar a </a:t>
            </a:r>
            <a:r>
              <a:rPr lang="pt-BR" sz="1400" dirty="0" smtClean="0"/>
              <a:t>construção do conhecimento </a:t>
            </a:r>
            <a:r>
              <a:rPr lang="pt-BR" sz="1400" dirty="0"/>
              <a:t>neste oceano de letras, sílabas, palavras, frases e versos que bem estruturados produzem e </a:t>
            </a:r>
            <a:r>
              <a:rPr lang="pt-BR" sz="1400" dirty="0" smtClean="0"/>
              <a:t>transmitem </a:t>
            </a:r>
            <a:r>
              <a:rPr lang="pt-BR" sz="1400" dirty="0"/>
              <a:t>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aprender, uma boa leitura ou várias até fixar o que foi lido é o primeiro passo no mundo do conhecimento. O segundo passo é a resolução dos exercícios escritos à mão e no mesmo dia estudado.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Nesta disciplina ou qualquer outra, você precisa absorver o que estuda.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isso após você estudar </a:t>
            </a:r>
            <a:r>
              <a:rPr lang="pt-BR" sz="1400" dirty="0" smtClean="0"/>
              <a:t>todo ou parte do </a:t>
            </a:r>
            <a:r>
              <a:rPr lang="pt-BR" sz="1400" dirty="0"/>
              <a:t>conteúdo desta disciplina, resolva os </a:t>
            </a:r>
            <a:r>
              <a:rPr lang="pt-BR" sz="1400" dirty="0" smtClean="0"/>
              <a:t>exercícios ou crie alguns você mesmo com suas anotações.</a:t>
            </a:r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Lembrando que o estudo é feito após assistir a aula, assistir a aula não é estudar.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 conteúdo após estudado é necessário ser feito a resolução dos exercícios para poder fixar o 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entanto os exercícios tem de serem escritos e resolvidos no caderno à mão, após o estudo do conteúdo e no mesmo dia.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Caso se interesse mais sobre estas táticas condicionadas a nós seres humanos criadas, desenvolvidas e aperfeiçoadas durante décadas, assista a palestra do gênio e super.: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Prof Pierluigi Piazzi </a:t>
            </a:r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b="1" dirty="0" smtClean="0">
                <a:hlinkClick r:id="rId5"/>
              </a:rPr>
              <a:t>Link:</a:t>
            </a:r>
            <a:r>
              <a:rPr lang="pt-BR" sz="1400" b="1" dirty="0"/>
              <a:t> </a:t>
            </a:r>
            <a:r>
              <a:rPr lang="pt-BR" sz="1400" b="1" dirty="0" smtClean="0"/>
              <a:t>https</a:t>
            </a:r>
            <a:r>
              <a:rPr lang="pt-BR" sz="1400" b="1" dirty="0"/>
              <a:t>://www.youtube.com/watch?v=BoMmj_Xt-pk</a:t>
            </a:r>
          </a:p>
          <a:p>
            <a:pPr algn="just"/>
            <a:r>
              <a:rPr lang="pt-BR" sz="1400" dirty="0" smtClean="0"/>
              <a:t>  </a:t>
            </a:r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6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23" name="Diagrama 22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20500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31247</TotalTime>
  <Words>5815</Words>
  <Application>Microsoft Office PowerPoint</Application>
  <PresentationFormat>Papel A4 (210 x 297 mm)</PresentationFormat>
  <Paragraphs>1211</Paragraphs>
  <Slides>53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inherit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1021</cp:revision>
  <dcterms:created xsi:type="dcterms:W3CDTF">2017-12-01T19:46:48Z</dcterms:created>
  <dcterms:modified xsi:type="dcterms:W3CDTF">2021-01-18T00:31:26Z</dcterms:modified>
</cp:coreProperties>
</file>