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32" r:id="rId2"/>
    <p:sldId id="332" r:id="rId3"/>
    <p:sldId id="265" r:id="rId4"/>
    <p:sldId id="260" r:id="rId5"/>
    <p:sldId id="261" r:id="rId6"/>
    <p:sldId id="509" r:id="rId7"/>
    <p:sldId id="612" r:id="rId8"/>
    <p:sldId id="334" r:id="rId9"/>
    <p:sldId id="417" r:id="rId10"/>
    <p:sldId id="430" r:id="rId11"/>
    <p:sldId id="431" r:id="rId12"/>
    <p:sldId id="568" r:id="rId13"/>
    <p:sldId id="601" r:id="rId14"/>
    <p:sldId id="602" r:id="rId15"/>
    <p:sldId id="388" r:id="rId16"/>
    <p:sldId id="561" r:id="rId17"/>
    <p:sldId id="557" r:id="rId18"/>
    <p:sldId id="558" r:id="rId19"/>
    <p:sldId id="559" r:id="rId20"/>
    <p:sldId id="560" r:id="rId21"/>
    <p:sldId id="562" r:id="rId22"/>
    <p:sldId id="563" r:id="rId23"/>
    <p:sldId id="564" r:id="rId24"/>
    <p:sldId id="565" r:id="rId25"/>
    <p:sldId id="566" r:id="rId26"/>
    <p:sldId id="604" r:id="rId27"/>
    <p:sldId id="556" r:id="rId28"/>
    <p:sldId id="567" r:id="rId29"/>
    <p:sldId id="603" r:id="rId30"/>
    <p:sldId id="569" r:id="rId31"/>
    <p:sldId id="575" r:id="rId32"/>
    <p:sldId id="581" r:id="rId33"/>
    <p:sldId id="582" r:id="rId34"/>
    <p:sldId id="583" r:id="rId35"/>
    <p:sldId id="572" r:id="rId36"/>
    <p:sldId id="571" r:id="rId37"/>
    <p:sldId id="574" r:id="rId38"/>
    <p:sldId id="578" r:id="rId39"/>
    <p:sldId id="580" r:id="rId40"/>
    <p:sldId id="576" r:id="rId41"/>
    <p:sldId id="577" r:id="rId42"/>
    <p:sldId id="584" r:id="rId43"/>
    <p:sldId id="585" r:id="rId44"/>
    <p:sldId id="586" r:id="rId45"/>
    <p:sldId id="613" r:id="rId46"/>
    <p:sldId id="587" r:id="rId47"/>
    <p:sldId id="588" r:id="rId48"/>
    <p:sldId id="589" r:id="rId49"/>
    <p:sldId id="590" r:id="rId50"/>
    <p:sldId id="591" r:id="rId51"/>
    <p:sldId id="592" r:id="rId52"/>
    <p:sldId id="605" r:id="rId53"/>
    <p:sldId id="606" r:id="rId54"/>
    <p:sldId id="555" r:id="rId55"/>
    <p:sldId id="608" r:id="rId56"/>
    <p:sldId id="609" r:id="rId57"/>
    <p:sldId id="610" r:id="rId58"/>
    <p:sldId id="611" r:id="rId59"/>
    <p:sldId id="607" r:id="rId60"/>
    <p:sldId id="593" r:id="rId61"/>
    <p:sldId id="594" r:id="rId62"/>
    <p:sldId id="595" r:id="rId63"/>
    <p:sldId id="596" r:id="rId64"/>
    <p:sldId id="597" r:id="rId65"/>
    <p:sldId id="598" r:id="rId66"/>
    <p:sldId id="599" r:id="rId67"/>
    <p:sldId id="600" r:id="rId68"/>
    <p:sldId id="333" r:id="rId6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2" autoAdjust="0"/>
    <p:restoredTop sz="95503" autoAdjust="0"/>
  </p:normalViewPr>
  <p:slideViewPr>
    <p:cSldViewPr>
      <p:cViewPr>
        <p:scale>
          <a:sx n="68" d="100"/>
          <a:sy n="68" d="100"/>
        </p:scale>
        <p:origin x="1896" y="149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Referências Bibliográficas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B4D4BCB3-B1C6-43E4-A6F5-99825AA51DAA}" type="presOf" srcId="{5C25F760-6E7D-4397-8CC9-960701F6FE08}" destId="{4931F37B-104A-4A59-90FE-C5DA76E085D6}" srcOrd="0" destOrd="0" presId="urn:microsoft.com/office/officeart/2005/8/layout/vList2"/>
    <dgm:cxn modelId="{404801BD-0228-4CEE-AD68-B25CA8CB2425}" type="presOf" srcId="{E8410AD7-19DE-4F08-BB13-EA41E12790CF}" destId="{EB347714-FF18-405B-AE05-B4F9A4050DCA}" srcOrd="0" destOrd="0" presId="urn:microsoft.com/office/officeart/2005/8/layout/vList2"/>
    <dgm:cxn modelId="{BB13FDB0-320F-40D0-B15D-2C4525DDE541}" type="presOf" srcId="{1BBA2A66-B48B-47F8-AC9A-FEDAC4AB3E0A}" destId="{3C0ED75A-A021-4542-B6B5-5DFD76A6914B}" srcOrd="0" destOrd="0" presId="urn:microsoft.com/office/officeart/2005/8/layout/vList2"/>
    <dgm:cxn modelId="{B24FBB25-E198-432D-B461-1F4F90E8A57C}" type="presParOf" srcId="{3C0ED75A-A021-4542-B6B5-5DFD76A6914B}" destId="{EB347714-FF18-405B-AE05-B4F9A4050DCA}" srcOrd="0" destOrd="0" presId="urn:microsoft.com/office/officeart/2005/8/layout/vList2"/>
    <dgm:cxn modelId="{C66FEE1F-FF59-438B-9C22-819893110204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Construção do conhecimento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9360B3D6-9984-49C3-80FA-A93FB8C5B52A}" type="presOf" srcId="{E8410AD7-19DE-4F08-BB13-EA41E12790CF}" destId="{EB347714-FF18-405B-AE05-B4F9A4050DCA}" srcOrd="0" destOrd="0" presId="urn:microsoft.com/office/officeart/2005/8/layout/vList2"/>
    <dgm:cxn modelId="{A302D611-A05F-4AB9-977A-C53FF18C8868}" type="presOf" srcId="{1BBA2A66-B48B-47F8-AC9A-FEDAC4AB3E0A}" destId="{3C0ED75A-A021-4542-B6B5-5DFD76A6914B}" srcOrd="0" destOrd="0" presId="urn:microsoft.com/office/officeart/2005/8/layout/vList2"/>
    <dgm:cxn modelId="{7E620863-F719-4652-B595-5FF64C30F6D2}" type="presOf" srcId="{5C25F760-6E7D-4397-8CC9-960701F6FE08}" destId="{4931F37B-104A-4A59-90FE-C5DA76E085D6}" srcOrd="0" destOrd="0" presId="urn:microsoft.com/office/officeart/2005/8/layout/vList2"/>
    <dgm:cxn modelId="{F94831B5-F150-4150-BC2D-ADB6C550C845}" type="presParOf" srcId="{3C0ED75A-A021-4542-B6B5-5DFD76A6914B}" destId="{EB347714-FF18-405B-AE05-B4F9A4050DCA}" srcOrd="0" destOrd="0" presId="urn:microsoft.com/office/officeart/2005/8/layout/vList2"/>
    <dgm:cxn modelId="{A0C706D8-6268-413F-BF37-B095012C0A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Construção do conhecimento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FC963C2A-C650-4829-83C8-3FA9CB16C1DB}" type="presOf" srcId="{5C25F760-6E7D-4397-8CC9-960701F6FE08}" destId="{4931F37B-104A-4A59-90FE-C5DA76E085D6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00B3EA05-B65E-49AF-8D3C-D2CE777F58C1}" type="presOf" srcId="{E8410AD7-19DE-4F08-BB13-EA41E12790CF}" destId="{EB347714-FF18-405B-AE05-B4F9A4050DCA}" srcOrd="0" destOrd="0" presId="urn:microsoft.com/office/officeart/2005/8/layout/vList2"/>
    <dgm:cxn modelId="{5F7458D7-A990-4CD9-B6BF-7007B3EF2308}" type="presOf" srcId="{1BBA2A66-B48B-47F8-AC9A-FEDAC4AB3E0A}" destId="{3C0ED75A-A021-4542-B6B5-5DFD76A6914B}" srcOrd="0" destOrd="0" presId="urn:microsoft.com/office/officeart/2005/8/layout/vList2"/>
    <dgm:cxn modelId="{1DAC0079-DFA6-4A30-AA6B-AD690A4FE9C1}" type="presParOf" srcId="{3C0ED75A-A021-4542-B6B5-5DFD76A6914B}" destId="{EB347714-FF18-405B-AE05-B4F9A4050DCA}" srcOrd="0" destOrd="0" presId="urn:microsoft.com/office/officeart/2005/8/layout/vList2"/>
    <dgm:cxn modelId="{43C07097-0BE9-4380-B9A6-9B5073F4C1C3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Símbolos utilizados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Neste conteúdo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Referências Bibliográficas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26407"/>
          <a:ext cx="307612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Construção do conhecimento</a:t>
          </a:r>
          <a:endParaRPr lang="pt-BR" sz="1800" kern="1200" dirty="0"/>
        </a:p>
      </dsp:txBody>
      <dsp:txXfrm>
        <a:off x="21075" y="47482"/>
        <a:ext cx="3033977" cy="389580"/>
      </dsp:txXfrm>
    </dsp:sp>
    <dsp:sp modelId="{4931F37B-104A-4A59-90FE-C5DA76E085D6}">
      <dsp:nvSpPr>
        <dsp:cNvPr id="0" name=""/>
        <dsp:cNvSpPr/>
      </dsp:nvSpPr>
      <dsp:spPr>
        <a:xfrm>
          <a:off x="0" y="458137"/>
          <a:ext cx="307612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400" kern="1200" dirty="0" smtClean="0"/>
            <a:t>Introdução</a:t>
          </a:r>
          <a:endParaRPr lang="pt-BR" sz="1400" kern="1200" dirty="0"/>
        </a:p>
      </dsp:txBody>
      <dsp:txXfrm>
        <a:off x="0" y="458137"/>
        <a:ext cx="3076127" cy="298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26407"/>
          <a:ext cx="307612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Construção do conhecimento</a:t>
          </a:r>
          <a:endParaRPr lang="pt-BR" sz="1800" kern="1200" dirty="0"/>
        </a:p>
      </dsp:txBody>
      <dsp:txXfrm>
        <a:off x="21075" y="47482"/>
        <a:ext cx="3033977" cy="389580"/>
      </dsp:txXfrm>
    </dsp:sp>
    <dsp:sp modelId="{4931F37B-104A-4A59-90FE-C5DA76E085D6}">
      <dsp:nvSpPr>
        <dsp:cNvPr id="0" name=""/>
        <dsp:cNvSpPr/>
      </dsp:nvSpPr>
      <dsp:spPr>
        <a:xfrm>
          <a:off x="0" y="458137"/>
          <a:ext cx="307612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400" kern="1200" dirty="0" smtClean="0"/>
            <a:t>Introdução</a:t>
          </a:r>
          <a:endParaRPr lang="pt-BR" sz="1400" kern="1200" dirty="0"/>
        </a:p>
      </dsp:txBody>
      <dsp:txXfrm>
        <a:off x="0" y="458137"/>
        <a:ext cx="3076127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14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jpeg"/><Relationship Id="rId7" Type="http://schemas.openxmlformats.org/officeDocument/2006/relationships/diagramData" Target="../diagrams/data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diagramDrawing" Target="../diagrams/drawing3.xml"/><Relationship Id="rId5" Type="http://schemas.openxmlformats.org/officeDocument/2006/relationships/hyperlink" Target="https://www.youtube.com/watch?v=BoMmj_Xt-pk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24.png"/><Relationship Id="rId10" Type="http://schemas.microsoft.com/office/2007/relationships/diagramDrawing" Target="../diagrams/drawing4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7.xml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7.xml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8.xml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32.jpeg"/><Relationship Id="rId4" Type="http://schemas.openxmlformats.org/officeDocument/2006/relationships/image" Target="../media/image3.png"/><Relationship Id="rId9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8.xml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8.xml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4.png"/><Relationship Id="rId12" Type="http://schemas.openxmlformats.org/officeDocument/2006/relationships/hyperlink" Target="mailto:jmarysystems@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2.xml"/><Relationship Id="rId18" Type="http://schemas.openxmlformats.org/officeDocument/2006/relationships/slide" Target="slide32.xml"/><Relationship Id="rId3" Type="http://schemas.openxmlformats.org/officeDocument/2006/relationships/image" Target="../media/image2.jpeg"/><Relationship Id="rId7" Type="http://schemas.openxmlformats.org/officeDocument/2006/relationships/slide" Target="slide15.xml"/><Relationship Id="rId12" Type="http://schemas.openxmlformats.org/officeDocument/2006/relationships/slide" Target="slide21.xml"/><Relationship Id="rId17" Type="http://schemas.openxmlformats.org/officeDocument/2006/relationships/slide" Target="slide31.xml"/><Relationship Id="rId2" Type="http://schemas.openxmlformats.org/officeDocument/2006/relationships/image" Target="../media/image3.png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slide" Target="slide20.xml"/><Relationship Id="rId5" Type="http://schemas.openxmlformats.org/officeDocument/2006/relationships/slide" Target="slide13.xml"/><Relationship Id="rId15" Type="http://schemas.openxmlformats.org/officeDocument/2006/relationships/slide" Target="slide27.xml"/><Relationship Id="rId10" Type="http://schemas.openxmlformats.org/officeDocument/2006/relationships/slide" Target="slide19.xml"/><Relationship Id="rId19" Type="http://schemas.openxmlformats.org/officeDocument/2006/relationships/slide" Target="slide33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image" Target="../media/image2.jpeg"/><Relationship Id="rId7" Type="http://schemas.openxmlformats.org/officeDocument/2006/relationships/slide" Target="slide40.xml"/><Relationship Id="rId12" Type="http://schemas.openxmlformats.org/officeDocument/2006/relationships/slide" Target="slide5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52.xml"/><Relationship Id="rId5" Type="http://schemas.openxmlformats.org/officeDocument/2006/relationships/slide" Target="slide35.xml"/><Relationship Id="rId10" Type="http://schemas.openxmlformats.org/officeDocument/2006/relationships/slide" Target="slide44.xml"/><Relationship Id="rId4" Type="http://schemas.openxmlformats.org/officeDocument/2006/relationships/slide" Target="slide34.xml"/><Relationship Id="rId9" Type="http://schemas.openxmlformats.org/officeDocument/2006/relationships/slide" Target="slide4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jpeg"/><Relationship Id="rId21" Type="http://schemas.openxmlformats.org/officeDocument/2006/relationships/image" Target="../media/image2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6.png"/><Relationship Id="rId4" Type="http://schemas.openxmlformats.org/officeDocument/2006/relationships/diagramData" Target="../diagrams/data2.xml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 your Java code really production-ready? - DEV Commu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t="5470" r="14206" b="5479"/>
          <a:stretch/>
        </p:blipFill>
        <p:spPr bwMode="auto">
          <a:xfrm>
            <a:off x="1469326" y="1360677"/>
            <a:ext cx="295232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144" y="7203488"/>
            <a:ext cx="1643074" cy="2286016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ruz 2"/>
          <p:cNvSpPr/>
          <p:nvPr/>
        </p:nvSpPr>
        <p:spPr>
          <a:xfrm>
            <a:off x="4378214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83136" y="7203488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4789317" y="7203488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Retângulo 1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28604" y="4425963"/>
            <a:ext cx="6331628" cy="4055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5400" b="1" dirty="0">
                <a:latin typeface="+mj-lt"/>
                <a:ea typeface="+mj-ea"/>
                <a:cs typeface="+mj-cs"/>
              </a:rPr>
              <a:t>R</a:t>
            </a:r>
            <a:r>
              <a:rPr lang="pt-BR" sz="5400" b="1" dirty="0" smtClean="0">
                <a:latin typeface="+mj-lt"/>
                <a:ea typeface="+mj-ea"/>
                <a:cs typeface="+mj-cs"/>
              </a:rPr>
              <a:t>elacionamento entre classes</a:t>
            </a:r>
            <a:r>
              <a:rPr lang="pt-BR" sz="5400" b="1" dirty="0">
                <a:latin typeface="+mj-lt"/>
                <a:ea typeface="+mj-ea"/>
                <a:cs typeface="+mj-cs"/>
              </a:rPr>
              <a:t>.</a:t>
            </a:r>
            <a:r>
              <a:rPr lang="pt-BR" sz="5400" b="1" dirty="0" smtClean="0">
                <a:latin typeface="+mj-lt"/>
                <a:ea typeface="+mj-ea"/>
                <a:cs typeface="+mj-cs"/>
              </a:rPr>
              <a:t> E</a:t>
            </a:r>
            <a:r>
              <a:rPr lang="pt-BR" sz="4800" b="1" dirty="0" smtClean="0"/>
              <a:t>xceções e </a:t>
            </a:r>
            <a:r>
              <a:rPr lang="pt-BR" sz="4800" b="1" dirty="0">
                <a:latin typeface="+mj-lt"/>
                <a:ea typeface="+mj-ea"/>
                <a:cs typeface="+mj-cs"/>
              </a:rPr>
              <a:t>sistema de ligação dinâmica</a:t>
            </a:r>
            <a:endParaRPr lang="pt-BR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31248" y="1350721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4264977" y="1264585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7534" y="1058707"/>
            <a:ext cx="1122753" cy="85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4546979" y="1176787"/>
            <a:ext cx="173797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3900" b="1" dirty="0"/>
              <a:t>4</a:t>
            </a:r>
            <a:endParaRPr lang="pt-BR" sz="23900" dirty="0"/>
          </a:p>
        </p:txBody>
      </p:sp>
      <p:sp>
        <p:nvSpPr>
          <p:cNvPr id="6" name="Retângulo 5"/>
          <p:cNvSpPr/>
          <p:nvPr/>
        </p:nvSpPr>
        <p:spPr>
          <a:xfrm>
            <a:off x="4725144" y="3642824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6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377263" y="1784648"/>
            <a:ext cx="6083295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36145"/>
            <a:ext cx="6063113" cy="15367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Vamos começar a </a:t>
            </a:r>
            <a:r>
              <a:rPr lang="pt-BR" sz="1400" dirty="0" smtClean="0"/>
              <a:t>construção do conhecimento </a:t>
            </a:r>
            <a:r>
              <a:rPr lang="pt-BR" sz="1400" dirty="0"/>
              <a:t>neste oceano de letras, sílabas, palavras, frases e versos que bem estruturados produzem e </a:t>
            </a:r>
            <a:r>
              <a:rPr lang="pt-BR" sz="1400" dirty="0" smtClean="0"/>
              <a:t>transmitem </a:t>
            </a:r>
            <a:r>
              <a:rPr lang="pt-BR" sz="1400" dirty="0"/>
              <a:t>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Para aprender, uma boa leitura ou várias até fixar o que foi lido é o primeiro passo no mundo do conhecimento. O segundo passo é a resolução dos exercícios escritos à mão e no mesmo dia estudado.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Nesta disciplina ou qualquer outra, você precisa absorver o que estuda.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Por isso após você estudar </a:t>
            </a:r>
            <a:r>
              <a:rPr lang="pt-BR" sz="1400" dirty="0" smtClean="0"/>
              <a:t>todo ou parte do </a:t>
            </a:r>
            <a:r>
              <a:rPr lang="pt-BR" sz="1400" dirty="0"/>
              <a:t>conteúdo desta disciplina, resolva os </a:t>
            </a:r>
            <a:r>
              <a:rPr lang="pt-BR" sz="1400" dirty="0" smtClean="0"/>
              <a:t>exercícios ou crie alguns você mesmo com suas anotações.</a:t>
            </a:r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Lembrando que o estudo é feito após assistir a aula, assistir a aula não é estudar.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 conteúdo após estudado é necessário ser feito a resolução dos exercícios para poder fixar o 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No entanto os exercícios tem de serem escritos e resolvidos no caderno à mão, após o estudo do conteúdo e no mesmo dia.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Caso se interesse mais sobre estas táticas condicionadas a nós seres humanos criadas, desenvolvidas e aperfeiçoadas durante décadas, assista a palestra do gênio e super.: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b="1" dirty="0"/>
              <a:t>Prof Pierluigi Piazzi </a:t>
            </a:r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b="1" dirty="0" smtClean="0">
                <a:hlinkClick r:id="rId5"/>
              </a:rPr>
              <a:t>Link:</a:t>
            </a:r>
            <a:r>
              <a:rPr lang="pt-BR" sz="1400" b="1" dirty="0"/>
              <a:t> </a:t>
            </a:r>
            <a:r>
              <a:rPr lang="pt-BR" sz="1400" b="1" dirty="0" smtClean="0"/>
              <a:t>https</a:t>
            </a:r>
            <a:r>
              <a:rPr lang="pt-BR" sz="1400" b="1" dirty="0"/>
              <a:t>://www.youtube.com/watch?v=BoMmj_Xt-pk</a:t>
            </a:r>
          </a:p>
          <a:p>
            <a:pPr algn="just"/>
            <a:r>
              <a:rPr lang="pt-BR" sz="1400" dirty="0" smtClean="0"/>
              <a:t>  </a:t>
            </a:r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6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sp>
        <p:nvSpPr>
          <p:cNvPr id="31" name="Cruz 3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ruz 3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23" name="Diagrama 22"/>
          <p:cNvGraphicFramePr/>
          <p:nvPr>
            <p:extLst/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205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2237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Não se esqueça que em cada unidade você encontrará um vídeo que deverá ser assistido no momento </a:t>
            </a:r>
            <a:r>
              <a:rPr lang="pt-BR" sz="1400" dirty="0" smtClean="0"/>
              <a:t>indicado.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Este </a:t>
            </a:r>
            <a:r>
              <a:rPr lang="pt-BR" sz="1400" dirty="0"/>
              <a:t>vídeo irá complementar </a:t>
            </a:r>
            <a:r>
              <a:rPr lang="pt-BR" sz="1400" dirty="0" smtClean="0"/>
              <a:t>este conteúdo a </a:t>
            </a:r>
            <a:r>
              <a:rPr lang="pt-BR" sz="1400" dirty="0"/>
              <a:t>fim de ampliar, ainda mais, o seu conhecimento acerca do tema tratado em cada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Ao </a:t>
            </a:r>
            <a:r>
              <a:rPr lang="pt-BR" sz="1400" dirty="0"/>
              <a:t>final de cada unidade você deverá realizar as </a:t>
            </a:r>
            <a:r>
              <a:rPr lang="pt-BR" sz="1400" dirty="0" smtClean="0"/>
              <a:t>atividades.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6465168"/>
            <a:ext cx="6063113" cy="30963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Uma pequena observação que quero deixar para você é: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caso </a:t>
            </a:r>
            <a:r>
              <a:rPr lang="pt-BR" sz="1400" dirty="0"/>
              <a:t>não tenha visto por completo a Unidade </a:t>
            </a:r>
            <a:r>
              <a:rPr lang="pt-BR" sz="1400" dirty="0" smtClean="0"/>
              <a:t>anterior, </a:t>
            </a:r>
            <a:r>
              <a:rPr lang="pt-BR" sz="1400" dirty="0"/>
              <a:t>é importante que você retorne e estude totalmente essa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nossas disciplinas são construídas </a:t>
            </a:r>
            <a:r>
              <a:rPr lang="pt-BR" sz="1400" dirty="0"/>
              <a:t>em cima de uma sequência lógica de assuntos.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Todos </a:t>
            </a:r>
            <a:r>
              <a:rPr lang="pt-BR" sz="1400" dirty="0"/>
              <a:t>eles têm como objetivo desenvolver o seu raciocínio lógico.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Isto </a:t>
            </a:r>
            <a:r>
              <a:rPr lang="pt-BR" sz="1400" dirty="0"/>
              <a:t>significa que se você avançar de unidade sem concluí-la, pode ter seu desenvolvimento comprometido. </a:t>
            </a:r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390227" y="5916476"/>
            <a:ext cx="6056956" cy="548692"/>
            <a:chOff x="378577" y="7574744"/>
            <a:chExt cx="6029604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5" name="Diagrama 34"/>
          <p:cNvGraphicFramePr/>
          <p:nvPr>
            <p:extLst/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5339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A </a:t>
            </a:r>
            <a:r>
              <a:rPr lang="pt-BR" sz="1400" dirty="0"/>
              <a:t>implementação de sistemas OO envolve o uso de vários objetos inter-relacionados, ou seja, múltiplas instâncias de tipos diferentes, cujas as relações requeridas, lógicas ou de negócios, são obtidas por meio de construções conhecidas como associações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As associações ou vínculos podem existir entre objetos diferentes, de um mesmo tipo ou de tipos </a:t>
            </a:r>
            <a:r>
              <a:rPr lang="pt-BR" sz="1400" dirty="0" smtClean="0"/>
              <a:t>diferentes, </a:t>
            </a:r>
            <a:r>
              <a:rPr lang="pt-BR" sz="1400" dirty="0"/>
              <a:t>permitindo a realização de serviços ou a execução de operações, materializando construções ou relacionamentos entre as entidades envolvidas.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Além das associações binárias, isto é, das associações diretas entre duas classes, </a:t>
            </a:r>
            <a:r>
              <a:rPr lang="pt-BR" sz="1400" dirty="0" smtClean="0"/>
              <a:t>existem </a:t>
            </a:r>
            <a:r>
              <a:rPr lang="pt-BR" sz="1400" dirty="0"/>
              <a:t>as associações todo/parte que são muito importantes devido a grande frequência de sua ocorrência.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As associações todo/parte permitem expressão a relação existente entre as partes de um todo. Um dos tipos comuns de associação todo/parte é a </a:t>
            </a:r>
            <a:r>
              <a:rPr lang="pt-BR" sz="1400" dirty="0" smtClean="0"/>
              <a:t>composição.</a:t>
            </a:r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Relacionamento </a:t>
              </a:r>
              <a:r>
                <a:rPr lang="pt-BR" dirty="0"/>
                <a:t>entre classes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3074" name="Picture 2" descr="https://2.bp.blogspot.com/-Pe7tn444I7g/Wo31wk70r_I/AAAAAAAAA_Q/W2eAlnLpra0A-xUSGMNrbBzTU0Ln20PQACLcBGAs/s320/assoc-agreg-com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85" y="2936776"/>
            <a:ext cx="3048000" cy="1962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9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A relação de herança, que já vimos anteriormente, também é conhecida como relação de generalização.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Essa </a:t>
            </a:r>
            <a:r>
              <a:rPr lang="pt-BR" sz="1400" dirty="0"/>
              <a:t>relação onde uma classe é uma generalização (especialização) de outra classe.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É </a:t>
            </a:r>
            <a:r>
              <a:rPr lang="pt-BR" sz="1400" dirty="0"/>
              <a:t>uma relação do tipo “é um” ou “é uma”, ou seja, temos uma classe que pode ser considerada como uma generalização de outra.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Por </a:t>
            </a:r>
            <a:r>
              <a:rPr lang="pt-BR" sz="1400" dirty="0"/>
              <a:t>exemplo, “Estudante é uma Pessoa”: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Relação de Generalização (Herança)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82" y="4376936"/>
            <a:ext cx="5163513" cy="37999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570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Na </a:t>
            </a:r>
            <a:r>
              <a:rPr lang="pt-BR" sz="1400" dirty="0"/>
              <a:t>relação de dependência, uma classe depende de “outra classe”, ou seja, usa objetos de “outra classe” (que é uma classe independente).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classe, normalmente, usa temporariamente objetos da classe da outra classe (independente). </a:t>
            </a:r>
            <a:r>
              <a:rPr lang="pt-BR" sz="1400" dirty="0" smtClean="0"/>
              <a:t>Essas </a:t>
            </a:r>
            <a:r>
              <a:rPr lang="pt-BR" sz="1400" dirty="0"/>
              <a:t>classes independentes são usadas para declaração de variáveis locais e/ou para declaração de parâmetros de métodos.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Sua </a:t>
            </a:r>
            <a:r>
              <a:rPr lang="pt-BR" sz="1400" dirty="0"/>
              <a:t>existência é temporária, só durante a execução dos métodos que as </a:t>
            </a:r>
            <a:r>
              <a:rPr lang="pt-BR" sz="1400" dirty="0" smtClean="0"/>
              <a:t>usam. Durante </a:t>
            </a:r>
            <a:r>
              <a:rPr lang="pt-BR" sz="1400" dirty="0"/>
              <a:t>um relacionamento de dependência, quando uma alteração na classe independente é feita, afeta a outra classe. O inverso não é verdade.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Nesse </a:t>
            </a:r>
            <a:r>
              <a:rPr lang="pt-BR" sz="1400" dirty="0"/>
              <a:t>contexto, diz-se que uma classe utiliza a outra. É uma relação do tipo “</a:t>
            </a:r>
            <a:r>
              <a:rPr lang="pt-BR" sz="1600" b="1" dirty="0"/>
              <a:t>precisa de</a:t>
            </a:r>
            <a:r>
              <a:rPr lang="pt-BR" sz="1400" dirty="0"/>
              <a:t>”.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Por exemplo: Um classe HomeTheater tem uma relação de dependência com a classe Blu-ray_disc, uma vez que no parâmetro do método play de HomeTheater ele “</a:t>
            </a:r>
            <a:r>
              <a:rPr lang="pt-BR" sz="1600" b="1" dirty="0"/>
              <a:t>precisa de</a:t>
            </a:r>
            <a:r>
              <a:rPr lang="pt-BR" sz="1400" dirty="0"/>
              <a:t>” um Blu-ray_disc para ser passado.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Relação de Dependência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0" y="5954945"/>
            <a:ext cx="4591050" cy="357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87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Vamos analisar três </a:t>
            </a:r>
            <a:r>
              <a:rPr lang="pt-BR" sz="1400" dirty="0"/>
              <a:t>tipos de relacionamentos entre classes:</a:t>
            </a:r>
          </a:p>
          <a:p>
            <a:pPr algn="just"/>
            <a:r>
              <a:rPr lang="pt-BR" sz="1600" b="1" dirty="0"/>
              <a:t>associação</a:t>
            </a:r>
            <a:r>
              <a:rPr lang="pt-BR" sz="1400" dirty="0"/>
              <a:t>, </a:t>
            </a:r>
            <a:r>
              <a:rPr lang="pt-BR" sz="1600" b="1" dirty="0" smtClean="0"/>
              <a:t>composição </a:t>
            </a:r>
            <a:r>
              <a:rPr lang="pt-BR" sz="1400" dirty="0" smtClean="0"/>
              <a:t>e </a:t>
            </a:r>
            <a:r>
              <a:rPr lang="pt-BR" sz="1600" b="1" dirty="0" smtClean="0"/>
              <a:t>agregação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600" b="1" dirty="0"/>
              <a:t>Associação</a:t>
            </a:r>
            <a:endParaRPr lang="pt-BR" sz="1400" b="1" dirty="0"/>
          </a:p>
          <a:p>
            <a:pPr algn="just"/>
            <a:r>
              <a:rPr lang="pt-BR" sz="1400" dirty="0"/>
              <a:t>Ela descreve um vínculo que ocorre entre classes - associação binária -, mas é possível até mesmo que uma classe esteja vinculada a si própria, - associação unária-, ou que uma associação seja compartilhada por mais de uma classe, o que conhecemos por associação ternária ou N-ária, tipo de associação mais rara e também mais complexa.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600" b="1" dirty="0"/>
              <a:t>Composição</a:t>
            </a:r>
            <a:endParaRPr lang="pt-BR" sz="1400" b="1" dirty="0"/>
          </a:p>
          <a:p>
            <a:pPr algn="just"/>
            <a:r>
              <a:rPr lang="pt-BR" sz="1400" dirty="0"/>
              <a:t>Pode-se dizer que composição é uma variação da agregação. Uma composição tenta representar também uma relação todo - parte. No entanto, na composição o objeto-pai (todo) é responsável por criar e destruir suas partes. Em uma composição um mesmo objeto-parte não pode se associar a mais de um objeto-pai.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600" b="1" dirty="0"/>
              <a:t>Agregação</a:t>
            </a:r>
            <a:endParaRPr lang="pt-BR" sz="1400" b="1" dirty="0"/>
          </a:p>
          <a:p>
            <a:pPr algn="just"/>
            <a:r>
              <a:rPr lang="pt-BR" sz="1400" dirty="0"/>
              <a:t>É um tipo especial de associação onde tenta-se demonstrar que as informações de um objeto (chamado objeto-todo) precisam ser complementados pelas informações contidas em um ou mais objetos de outra classe (chamados objetos-parte); conhecemos como todo/parte.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 objeto-pai poderá usar as informações do objeto agregado. Segundo Dall'Oglio (2007) "Nesta relação, um objeto poderá agregar uma ou mais instâncias de um outro objeto. Para agregar muitas instâncias, a forma mais simples é utilizando arrays. Criamos um array como atributo da classe, sendo que o papel deste array é armazenar inúmeras instâncias de uma outra class". (DALL'OGLIO, 2007, p. 118)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Relacionamento </a:t>
              </a:r>
              <a:r>
                <a:rPr lang="pt-BR" dirty="0"/>
                <a:t>entre classes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20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A associação </a:t>
            </a:r>
            <a:r>
              <a:rPr lang="pt-BR" sz="1400" dirty="0"/>
              <a:t>entre classes é </a:t>
            </a:r>
            <a:r>
              <a:rPr lang="pt-BR" sz="1400" dirty="0" smtClean="0"/>
              <a:t>o </a:t>
            </a:r>
            <a:r>
              <a:rPr lang="pt-BR" sz="1400" dirty="0"/>
              <a:t>tipo de relacionamento mais comum e mais importante em um sistema orientado a </a:t>
            </a:r>
            <a:r>
              <a:rPr lang="pt-BR" sz="1400" dirty="0" smtClean="0"/>
              <a:t>objetos.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É um relacionamento ou ligação entre duas classes permitindo que objetos destas possam se </a:t>
            </a:r>
            <a:r>
              <a:rPr lang="pt-BR" sz="1400" dirty="0" smtClean="0"/>
              <a:t>comunicar.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Objetivo essencial da associação: </a:t>
            </a:r>
            <a:endParaRPr lang="pt-BR" sz="1400" dirty="0" smtClean="0"/>
          </a:p>
          <a:p>
            <a:pPr algn="just"/>
            <a:r>
              <a:rPr lang="pt-BR" sz="1400" dirty="0" smtClean="0"/>
              <a:t>possibilitar </a:t>
            </a:r>
            <a:r>
              <a:rPr lang="pt-BR" sz="1400" dirty="0"/>
              <a:t>a comunicação entre objetos de duas </a:t>
            </a:r>
            <a:r>
              <a:rPr lang="pt-BR" sz="1400" dirty="0" smtClean="0"/>
              <a:t>classes.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A comunicação pode ser </a:t>
            </a:r>
            <a:r>
              <a:rPr lang="pt-BR" sz="1400" dirty="0" smtClean="0"/>
              <a:t>uni</a:t>
            </a:r>
            <a:r>
              <a:rPr lang="pt-BR" sz="1400" dirty="0"/>
              <a:t>direcional</a:t>
            </a:r>
            <a:r>
              <a:rPr lang="pt-BR" sz="1400" dirty="0" smtClean="0"/>
              <a:t> </a:t>
            </a:r>
            <a:r>
              <a:rPr lang="pt-BR" sz="1400" dirty="0"/>
              <a:t>ou </a:t>
            </a:r>
            <a:r>
              <a:rPr lang="pt-BR" sz="1400" dirty="0" smtClean="0"/>
              <a:t>bidirecional.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Ela descreve um vínculo que ocorre entre classes - associação binária -, mas é possível até mesmo que uma classe esteja vinculada a si própria, - associação unária-, ou que uma associação seja compartilhada por mais de uma classe, o que conhecemos por associação ternária ou N-ária, tipo de associação mais rara e também mais complexa.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Representamos </a:t>
            </a:r>
            <a:r>
              <a:rPr lang="pt-BR" sz="1400" dirty="0"/>
              <a:t>as associações por meio de retas que ligam as classes envolvidas, essas setas podem ou não possuir setas nas extremidades indicando a navegabilidade da associação, ou seja, o sentido em que as informações são passadas entre as classes - não obrigatório-.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Ou </a:t>
            </a:r>
            <a:r>
              <a:rPr lang="pt-BR" sz="1400" dirty="0"/>
              <a:t>seja, se não há setas, significa que essas informações podem ser transmitidas entre todas as classes de uma associação.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Associação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b="1" dirty="0"/>
              <a:t>Levantamento de </a:t>
            </a:r>
            <a:r>
              <a:rPr lang="pt-BR" b="1" dirty="0" smtClean="0"/>
              <a:t>associações</a:t>
            </a:r>
          </a:p>
          <a:p>
            <a:pPr algn="just"/>
            <a:endParaRPr lang="pt-BR" b="1" dirty="0"/>
          </a:p>
          <a:p>
            <a:pPr algn="just"/>
            <a:r>
              <a:rPr lang="pt-BR" sz="1400" dirty="0"/>
              <a:t>● As associações são criadas a partir da necessidade de canais de comunicação entre objetos de duas </a:t>
            </a:r>
            <a:r>
              <a:rPr lang="pt-BR" sz="1400" dirty="0" smtClean="0"/>
              <a:t>classes.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As necessidades são obtidas a partir do diagrama de sequência e de colaboração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Exemplo do levantamento de associações a partir de um diagrama de colaboração</a:t>
            </a:r>
            <a:r>
              <a:rPr lang="pt-BR" sz="1400" dirty="0" smtClean="0"/>
              <a:t>: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b="1" dirty="0" smtClean="0"/>
              <a:t>Primeiro antes do exemplo vamos entender detalhadamente um diagrama de colaboração.</a:t>
            </a:r>
            <a:endParaRPr lang="pt-BR" sz="1400" b="1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Levantamento de associações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" name="Retângulo 1"/>
          <p:cNvSpPr/>
          <p:nvPr/>
        </p:nvSpPr>
        <p:spPr>
          <a:xfrm>
            <a:off x="2986921" y="5097016"/>
            <a:ext cx="2635038" cy="416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CPai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2986920" y="5524450"/>
            <a:ext cx="2635039" cy="232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-nome:string</a:t>
            </a:r>
          </a:p>
          <a:p>
            <a:r>
              <a:rPr lang="pt-BR" dirty="0"/>
              <a:t>-</a:t>
            </a:r>
            <a:r>
              <a:rPr lang="pt-BR" dirty="0" smtClean="0"/>
              <a:t>idade:int</a:t>
            </a:r>
          </a:p>
          <a:p>
            <a:endParaRPr lang="pt-BR" dirty="0" smtClean="0"/>
          </a:p>
          <a:p>
            <a:r>
              <a:rPr lang="pt-BR" dirty="0" smtClean="0"/>
              <a:t>-rua:string</a:t>
            </a:r>
          </a:p>
          <a:p>
            <a:r>
              <a:rPr lang="pt-BR" dirty="0" smtClean="0"/>
              <a:t>-numero:int</a:t>
            </a:r>
          </a:p>
          <a:p>
            <a:r>
              <a:rPr lang="pt-BR" dirty="0" smtClean="0"/>
              <a:t>-cidade:string</a:t>
            </a:r>
          </a:p>
          <a:p>
            <a:r>
              <a:rPr lang="pt-BR" dirty="0" smtClean="0"/>
              <a:t>-uf:string</a:t>
            </a:r>
          </a:p>
          <a:p>
            <a:r>
              <a:rPr lang="pt-BR" dirty="0" smtClean="0"/>
              <a:t>-cep:string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991860" y="7847732"/>
            <a:ext cx="2630100" cy="91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+imprimirNome():void</a:t>
            </a:r>
          </a:p>
          <a:p>
            <a:r>
              <a:rPr lang="pt-BR" dirty="0" smtClean="0"/>
              <a:t>+imprimirEndereco():void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42628" y="5097016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Nome da Classe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27537" y="6557887"/>
            <a:ext cx="1074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846639" y="8199172"/>
            <a:ext cx="10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Métodos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2538926" y="5192464"/>
            <a:ext cx="375987" cy="2738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>
            <a:off x="1902127" y="6617123"/>
            <a:ext cx="997695" cy="310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a direita 40"/>
          <p:cNvSpPr/>
          <p:nvPr/>
        </p:nvSpPr>
        <p:spPr>
          <a:xfrm>
            <a:off x="1917218" y="8261114"/>
            <a:ext cx="997695" cy="310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87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b="1" dirty="0"/>
              <a:t>Levantamento de </a:t>
            </a:r>
            <a:r>
              <a:rPr lang="pt-BR" b="1" dirty="0" smtClean="0"/>
              <a:t>associações</a:t>
            </a:r>
          </a:p>
          <a:p>
            <a:pPr algn="just"/>
            <a:r>
              <a:rPr lang="pt-BR" sz="1400" dirty="0" smtClean="0"/>
              <a:t>Agora vamos criar outra classe(aluno) e identificar o que podemos associar.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Levantamento de associações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020080" y="2751783"/>
            <a:ext cx="2350743" cy="3141327"/>
            <a:chOff x="502193" y="2335339"/>
            <a:chExt cx="2350743" cy="3141327"/>
          </a:xfrm>
        </p:grpSpPr>
        <p:sp>
          <p:nvSpPr>
            <p:cNvPr id="2" name="Retângulo 1"/>
            <p:cNvSpPr/>
            <p:nvPr/>
          </p:nvSpPr>
          <p:spPr>
            <a:xfrm>
              <a:off x="502194" y="2335339"/>
              <a:ext cx="2350742" cy="4164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CPai</a:t>
              </a:r>
              <a:endParaRPr lang="pt-BR" sz="16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02193" y="2762773"/>
              <a:ext cx="2350743" cy="20462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-nome:string</a:t>
              </a:r>
            </a:p>
            <a:p>
              <a:r>
                <a:rPr lang="pt-BR" sz="1600" dirty="0"/>
                <a:t>-</a:t>
              </a:r>
              <a:r>
                <a:rPr lang="pt-BR" sz="1600" dirty="0" smtClean="0"/>
                <a:t>idade:int</a:t>
              </a:r>
            </a:p>
            <a:p>
              <a:endParaRPr lang="pt-BR" sz="1600" dirty="0" smtClean="0"/>
            </a:p>
            <a:p>
              <a:r>
                <a:rPr lang="pt-BR" sz="1600" dirty="0" smtClean="0"/>
                <a:t>-rua:string</a:t>
              </a:r>
            </a:p>
            <a:p>
              <a:r>
                <a:rPr lang="pt-BR" sz="1600" dirty="0" smtClean="0"/>
                <a:t>-numero:int</a:t>
              </a:r>
            </a:p>
            <a:p>
              <a:r>
                <a:rPr lang="pt-BR" sz="1600" dirty="0" smtClean="0"/>
                <a:t>-cidade:string</a:t>
              </a:r>
            </a:p>
            <a:p>
              <a:r>
                <a:rPr lang="pt-BR" sz="1600" dirty="0" smtClean="0"/>
                <a:t>-uf:string</a:t>
              </a:r>
            </a:p>
            <a:p>
              <a:r>
                <a:rPr lang="pt-BR" sz="1600" dirty="0" smtClean="0"/>
                <a:t>-cep:string</a:t>
              </a:r>
              <a:endParaRPr lang="pt-BR" sz="1600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06599" y="4817633"/>
              <a:ext cx="2346337" cy="659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+imprimirNome():void</a:t>
              </a:r>
            </a:p>
            <a:p>
              <a:r>
                <a:rPr lang="pt-BR" sz="1600" dirty="0" smtClean="0"/>
                <a:t>+imprimirEndereco():void</a:t>
              </a:r>
              <a:endParaRPr lang="pt-BR" sz="16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020080" y="6336166"/>
            <a:ext cx="2350743" cy="3141327"/>
            <a:chOff x="502193" y="2335339"/>
            <a:chExt cx="2350743" cy="3141327"/>
          </a:xfrm>
        </p:grpSpPr>
        <p:sp>
          <p:nvSpPr>
            <p:cNvPr id="43" name="Retângulo 42"/>
            <p:cNvSpPr/>
            <p:nvPr/>
          </p:nvSpPr>
          <p:spPr>
            <a:xfrm>
              <a:off x="502194" y="2335339"/>
              <a:ext cx="2350742" cy="4164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CFilho</a:t>
              </a:r>
              <a:endParaRPr lang="pt-BR" sz="16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02193" y="2762773"/>
              <a:ext cx="2350743" cy="20462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-nome:string</a:t>
              </a:r>
            </a:p>
            <a:p>
              <a:r>
                <a:rPr lang="pt-BR" sz="1600" dirty="0"/>
                <a:t>-</a:t>
              </a:r>
              <a:r>
                <a:rPr lang="pt-BR" sz="1600" dirty="0" smtClean="0"/>
                <a:t>idade:int</a:t>
              </a:r>
            </a:p>
            <a:p>
              <a:endParaRPr lang="pt-BR" sz="1600" dirty="0" smtClean="0"/>
            </a:p>
            <a:p>
              <a:r>
                <a:rPr lang="pt-BR" sz="1600" dirty="0" smtClean="0"/>
                <a:t>-rua:string</a:t>
              </a:r>
            </a:p>
            <a:p>
              <a:r>
                <a:rPr lang="pt-BR" sz="1600" dirty="0" smtClean="0"/>
                <a:t>-numero:int</a:t>
              </a:r>
            </a:p>
            <a:p>
              <a:r>
                <a:rPr lang="pt-BR" sz="1600" dirty="0" smtClean="0"/>
                <a:t>-cidade:string</a:t>
              </a:r>
            </a:p>
            <a:p>
              <a:r>
                <a:rPr lang="pt-BR" sz="1600" dirty="0" smtClean="0"/>
                <a:t>-uf:string</a:t>
              </a:r>
            </a:p>
            <a:p>
              <a:r>
                <a:rPr lang="pt-BR" sz="1600" dirty="0" smtClean="0"/>
                <a:t>-cep:string</a:t>
              </a:r>
              <a:endParaRPr lang="pt-BR" sz="1600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06599" y="4817633"/>
              <a:ext cx="2346337" cy="659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+imprimirNome():void</a:t>
              </a:r>
            </a:p>
            <a:p>
              <a:r>
                <a:rPr lang="pt-BR" sz="1600" dirty="0" smtClean="0"/>
                <a:t>+imprimirEndereco():void</a:t>
              </a:r>
              <a:endParaRPr lang="pt-BR" sz="1600" dirty="0"/>
            </a:p>
          </p:txBody>
        </p:sp>
      </p:grpSp>
      <p:sp>
        <p:nvSpPr>
          <p:cNvPr id="7" name="Chave direita 6"/>
          <p:cNvSpPr/>
          <p:nvPr/>
        </p:nvSpPr>
        <p:spPr>
          <a:xfrm>
            <a:off x="3370823" y="2606456"/>
            <a:ext cx="604088" cy="335718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have direita 45"/>
          <p:cNvSpPr/>
          <p:nvPr/>
        </p:nvSpPr>
        <p:spPr>
          <a:xfrm>
            <a:off x="3370823" y="6252212"/>
            <a:ext cx="604088" cy="335718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4020862" y="4100384"/>
            <a:ext cx="111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 Pai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4139005" y="774614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 Filho</a:t>
            </a:r>
            <a:endParaRPr lang="pt-BR" dirty="0"/>
          </a:p>
        </p:txBody>
      </p:sp>
      <p:sp>
        <p:nvSpPr>
          <p:cNvPr id="49" name="Chave direita 48"/>
          <p:cNvSpPr/>
          <p:nvPr/>
        </p:nvSpPr>
        <p:spPr>
          <a:xfrm>
            <a:off x="2108955" y="3993924"/>
            <a:ext cx="396448" cy="116961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have direita 49"/>
          <p:cNvSpPr/>
          <p:nvPr/>
        </p:nvSpPr>
        <p:spPr>
          <a:xfrm>
            <a:off x="2195451" y="7598416"/>
            <a:ext cx="396448" cy="116961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49" idx="1"/>
          </p:cNvCxnSpPr>
          <p:nvPr/>
        </p:nvCxnSpPr>
        <p:spPr>
          <a:xfrm rot="10800000" flipH="1" flipV="1">
            <a:off x="2505402" y="4578734"/>
            <a:ext cx="1787693" cy="1384910"/>
          </a:xfrm>
          <a:prstGeom prst="curvedConnector3">
            <a:avLst>
              <a:gd name="adj1" fmla="val 390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50" idx="1"/>
          </p:cNvCxnSpPr>
          <p:nvPr/>
        </p:nvCxnSpPr>
        <p:spPr>
          <a:xfrm rot="10800000" flipH="1">
            <a:off x="2591899" y="5963644"/>
            <a:ext cx="1701196" cy="2219582"/>
          </a:xfrm>
          <a:prstGeom prst="curvedConnector4">
            <a:avLst>
              <a:gd name="adj1" fmla="val -13438"/>
              <a:gd name="adj2" fmla="val 534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4263266" y="5621353"/>
            <a:ext cx="20275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Podemos criar uma nova </a:t>
            </a:r>
          </a:p>
          <a:p>
            <a:r>
              <a:rPr lang="pt-BR" sz="1400" dirty="0" smtClean="0"/>
              <a:t>Classe Endereço e fazer </a:t>
            </a:r>
          </a:p>
          <a:p>
            <a:r>
              <a:rPr lang="pt-BR" sz="1400" dirty="0" smtClean="0"/>
              <a:t>uma associação.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2887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dirty="0"/>
              <a:t>● Exemplo do levantamento de associações a partir de um diagrama de colaboração: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 de levantamento de associações por diagrama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551490" y="5637293"/>
            <a:ext cx="2350743" cy="1829320"/>
            <a:chOff x="554529" y="5961112"/>
            <a:chExt cx="2350743" cy="1829320"/>
          </a:xfrm>
        </p:grpSpPr>
        <p:sp>
          <p:nvSpPr>
            <p:cNvPr id="43" name="Retângulo 42"/>
            <p:cNvSpPr/>
            <p:nvPr/>
          </p:nvSpPr>
          <p:spPr>
            <a:xfrm>
              <a:off x="554530" y="5961112"/>
              <a:ext cx="2350742" cy="4164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CFilho</a:t>
              </a:r>
              <a:endParaRPr lang="pt-BR" sz="16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54529" y="6388546"/>
              <a:ext cx="2350743" cy="7276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-nome:string</a:t>
              </a:r>
            </a:p>
            <a:p>
              <a:r>
                <a:rPr lang="pt-BR" sz="1600" dirty="0"/>
                <a:t>-</a:t>
              </a:r>
              <a:r>
                <a:rPr lang="pt-BR" sz="1600" dirty="0" smtClean="0"/>
                <a:t>idade:int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54529" y="7131399"/>
              <a:ext cx="2346337" cy="659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+imprimirNome():void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858075" y="4513913"/>
            <a:ext cx="2350743" cy="2113921"/>
            <a:chOff x="3841476" y="4073802"/>
            <a:chExt cx="2350743" cy="2113921"/>
          </a:xfrm>
        </p:grpSpPr>
        <p:sp>
          <p:nvSpPr>
            <p:cNvPr id="52" name="Retângulo 51"/>
            <p:cNvSpPr/>
            <p:nvPr/>
          </p:nvSpPr>
          <p:spPr>
            <a:xfrm>
              <a:off x="3841477" y="4073802"/>
              <a:ext cx="2350742" cy="4164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CEndereco</a:t>
              </a:r>
              <a:endParaRPr lang="pt-BR" sz="16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41476" y="4501237"/>
              <a:ext cx="2350743" cy="1315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-rua:string</a:t>
              </a:r>
            </a:p>
            <a:p>
              <a:r>
                <a:rPr lang="pt-BR" sz="1600" dirty="0" smtClean="0"/>
                <a:t>-numero:int</a:t>
              </a:r>
            </a:p>
            <a:p>
              <a:r>
                <a:rPr lang="pt-BR" sz="1600" dirty="0" smtClean="0"/>
                <a:t>-cidade:string</a:t>
              </a:r>
            </a:p>
            <a:p>
              <a:r>
                <a:rPr lang="pt-BR" sz="1600" dirty="0" smtClean="0"/>
                <a:t>-uf:string</a:t>
              </a:r>
            </a:p>
            <a:p>
              <a:r>
                <a:rPr lang="pt-BR" sz="1600" dirty="0" smtClean="0"/>
                <a:t>-cep:string</a:t>
              </a:r>
              <a:endParaRPr lang="pt-BR" sz="1600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841476" y="5816919"/>
              <a:ext cx="2350743" cy="370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600" dirty="0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70516" y="3575053"/>
            <a:ext cx="2350743" cy="1829320"/>
            <a:chOff x="554529" y="5961112"/>
            <a:chExt cx="2350743" cy="1829320"/>
          </a:xfrm>
        </p:grpSpPr>
        <p:sp>
          <p:nvSpPr>
            <p:cNvPr id="56" name="Retângulo 55"/>
            <p:cNvSpPr/>
            <p:nvPr/>
          </p:nvSpPr>
          <p:spPr>
            <a:xfrm>
              <a:off x="554530" y="5961112"/>
              <a:ext cx="2350742" cy="4164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CPai</a:t>
              </a:r>
              <a:endParaRPr lang="pt-BR" sz="1600" dirty="0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54529" y="6388546"/>
              <a:ext cx="2350743" cy="7276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-nome:string</a:t>
              </a:r>
            </a:p>
            <a:p>
              <a:r>
                <a:rPr lang="pt-BR" sz="1600" dirty="0"/>
                <a:t>-</a:t>
              </a:r>
              <a:r>
                <a:rPr lang="pt-BR" sz="1600" dirty="0" smtClean="0"/>
                <a:t>idade:int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54529" y="7131399"/>
              <a:ext cx="2346337" cy="659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smtClean="0"/>
                <a:t>+imprimirNome():void</a:t>
              </a:r>
            </a:p>
          </p:txBody>
        </p:sp>
      </p:grpSp>
      <p:sp>
        <p:nvSpPr>
          <p:cNvPr id="8" name="Losango 7"/>
          <p:cNvSpPr/>
          <p:nvPr/>
        </p:nvSpPr>
        <p:spPr>
          <a:xfrm>
            <a:off x="2933408" y="4513913"/>
            <a:ext cx="350947" cy="3554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Losango 58"/>
          <p:cNvSpPr/>
          <p:nvPr/>
        </p:nvSpPr>
        <p:spPr>
          <a:xfrm>
            <a:off x="2933408" y="6248702"/>
            <a:ext cx="350947" cy="3554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8" idx="3"/>
          </p:cNvCxnSpPr>
          <p:nvPr/>
        </p:nvCxnSpPr>
        <p:spPr>
          <a:xfrm>
            <a:off x="3284355" y="4691642"/>
            <a:ext cx="5615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3272205" y="6411939"/>
            <a:ext cx="573721" cy="1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uke pensando no que estud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6" y="4427654"/>
            <a:ext cx="11811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ruz 14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Retângulo 16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3" name="Cruz 2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ruz 2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28604" y="5457056"/>
            <a:ext cx="6286544" cy="156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 smtClean="0"/>
              <a:t>1. Relacionamento </a:t>
            </a:r>
            <a:r>
              <a:rPr lang="pt-BR" sz="2400" dirty="0"/>
              <a:t>entre classes;</a:t>
            </a:r>
            <a:endParaRPr lang="pt-BR" sz="2400" dirty="0" smtClean="0"/>
          </a:p>
          <a:p>
            <a:pPr>
              <a:spcBef>
                <a:spcPct val="0"/>
              </a:spcBef>
              <a:defRPr/>
            </a:pPr>
            <a:r>
              <a:rPr lang="pt-BR" sz="2400" dirty="0" smtClean="0"/>
              <a:t>2. Exceções;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/>
              <a:t>3</a:t>
            </a:r>
            <a:r>
              <a:rPr lang="pt-BR" sz="2400" dirty="0" smtClean="0"/>
              <a:t>. Sistema </a:t>
            </a:r>
            <a:r>
              <a:rPr lang="pt-BR" sz="2400" dirty="0"/>
              <a:t>de ligação dinâmica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</p:txBody>
      </p: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228098" y="1725671"/>
            <a:ext cx="2793950" cy="329957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//Relacionamento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 a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//Endereço – Criar uma instância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Endereco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End_Pai;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097755" y="1424478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/>
              <a:t>Pai</a:t>
            </a:r>
            <a:endParaRPr lang="pt-BR" dirty="0"/>
          </a:p>
        </p:txBody>
      </p:sp>
      <p:sp>
        <p:nvSpPr>
          <p:cNvPr id="33" name="Chave direita 32"/>
          <p:cNvSpPr/>
          <p:nvPr/>
        </p:nvSpPr>
        <p:spPr>
          <a:xfrm rot="2885488">
            <a:off x="1843881" y="1716425"/>
            <a:ext cx="437972" cy="257769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73142" y="4271213"/>
            <a:ext cx="2793950" cy="323801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Endereco{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rua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pt-BR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 </a:t>
            </a:r>
            <a:endParaRPr lang="pt-BR" sz="16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getRua()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setRua(String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254506" y="6192381"/>
            <a:ext cx="2793950" cy="31456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 extends Pai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Relacionamento com a 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//Endereço –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Criar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uma instância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Endereco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End_Filho;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“</a:t>
            </a:r>
            <a:r>
              <a:rPr lang="pt-BR" sz="14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Filho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getNome()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setNome(String nome)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.nome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03101" y="3965363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Endereco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3176442" y="5896924"/>
            <a:ext cx="289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Classe: Filho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>
            <a:off x="2286657" y="4145902"/>
            <a:ext cx="503201" cy="8245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>
            <a:stCxn id="26" idx="2"/>
          </p:cNvCxnSpPr>
          <p:nvPr/>
        </p:nvCxnSpPr>
        <p:spPr>
          <a:xfrm rot="5400000">
            <a:off x="3414586" y="4577023"/>
            <a:ext cx="762269" cy="1658707"/>
          </a:xfrm>
          <a:prstGeom prst="curvedConnector2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Conector em curva 47"/>
          <p:cNvCxnSpPr/>
          <p:nvPr/>
        </p:nvCxnSpPr>
        <p:spPr>
          <a:xfrm rot="10800000">
            <a:off x="1783837" y="7479346"/>
            <a:ext cx="1448125" cy="1074054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 de levantamento de associações por código</a:t>
              </a:r>
              <a:endParaRPr lang="pt-BR" dirty="0"/>
            </a:p>
          </p:txBody>
        </p:sp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51" name="Retângulo de cantos arredondados 5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387527" y="1897732"/>
            <a:ext cx="24023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● Exemplo do levantamento de associações a partir </a:t>
            </a:r>
            <a:r>
              <a:rPr lang="pt-BR" sz="1400" dirty="0" smtClean="0"/>
              <a:t>do código:</a:t>
            </a:r>
            <a:endParaRPr lang="pt-BR" sz="1400" dirty="0"/>
          </a:p>
        </p:txBody>
      </p:sp>
      <p:sp>
        <p:nvSpPr>
          <p:cNvPr id="58" name="Seta para baixo 57"/>
          <p:cNvSpPr/>
          <p:nvPr/>
        </p:nvSpPr>
        <p:spPr>
          <a:xfrm>
            <a:off x="5247909" y="1548776"/>
            <a:ext cx="353975" cy="7396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 para baixo 58"/>
          <p:cNvSpPr/>
          <p:nvPr/>
        </p:nvSpPr>
        <p:spPr>
          <a:xfrm>
            <a:off x="5426342" y="6044161"/>
            <a:ext cx="353975" cy="7396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sp>
        <p:nvSpPr>
          <p:cNvPr id="45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Associação de </a:t>
              </a:r>
              <a:r>
                <a:rPr lang="pt-BR" dirty="0" smtClean="0"/>
                <a:t>Classes um </a:t>
              </a:r>
              <a:r>
                <a:rPr lang="pt-BR" dirty="0"/>
                <a:t>para um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83733" y="4192302"/>
            <a:ext cx="2687597" cy="169913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Carro{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marca;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192013" y="6619871"/>
            <a:ext cx="3052354" cy="200690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Pessoa{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sexo;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Relacionamento com a classe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Carro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Fusca;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500" dirty="0"/>
              <a:t> 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33" name="Chave direita 32"/>
          <p:cNvSpPr/>
          <p:nvPr/>
        </p:nvSpPr>
        <p:spPr>
          <a:xfrm>
            <a:off x="1944942" y="4170204"/>
            <a:ext cx="1198465" cy="5072740"/>
          </a:xfrm>
          <a:prstGeom prst="rightBrace">
            <a:avLst>
              <a:gd name="adj1" fmla="val 8333"/>
              <a:gd name="adj2" fmla="val 6495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272163" y="3800872"/>
            <a:ext cx="1472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Carro.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3110570" y="6249892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Pessoa.</a:t>
            </a:r>
            <a:endParaRPr lang="pt-BR" dirty="0"/>
          </a:p>
        </p:txBody>
      </p:sp>
      <p:sp>
        <p:nvSpPr>
          <p:cNvPr id="42" name="Seta para baixo 41"/>
          <p:cNvSpPr/>
          <p:nvPr/>
        </p:nvSpPr>
        <p:spPr>
          <a:xfrm>
            <a:off x="5147619" y="5817096"/>
            <a:ext cx="401666" cy="20497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46" name="Retângulo 4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47" name="Retângulo 46"/>
          <p:cNvSpPr/>
          <p:nvPr/>
        </p:nvSpPr>
        <p:spPr>
          <a:xfrm>
            <a:off x="1511478" y="1588824"/>
            <a:ext cx="48684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A associação de classes indica quando uma classe tem um tipo de relacionamento "tem um" com outra classe como, por exemplo, uma pessoa tem um carro e isso indica que a classe Pessoa tem uma associação com a classe Carro. </a:t>
            </a:r>
          </a:p>
          <a:p>
            <a:endParaRPr lang="pt-BR" sz="1400" dirty="0"/>
          </a:p>
          <a:p>
            <a:r>
              <a:rPr lang="pt-BR" sz="1400" dirty="0"/>
              <a:t>Esse tipo de relacionamento entre classes é importante, porque define como as classes interagem entre elas nas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180207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sp>
        <p:nvSpPr>
          <p:cNvPr id="45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Associação de </a:t>
              </a:r>
              <a:r>
                <a:rPr lang="pt-BR" dirty="0" smtClean="0"/>
                <a:t>Classes um </a:t>
              </a:r>
              <a:r>
                <a:rPr lang="pt-BR" dirty="0"/>
                <a:t>para </a:t>
              </a:r>
              <a:r>
                <a:rPr lang="pt-BR" dirty="0" smtClean="0"/>
                <a:t>N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83733" y="4192302"/>
            <a:ext cx="2370995" cy="169913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Carro{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marca;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276872" y="6619871"/>
            <a:ext cx="3967495" cy="200690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Pessoa{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sexo;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Relacionamento com a classe Carro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List&lt;Carro&gt; carros </a:t>
            </a:r>
            <a:r>
              <a:rPr lang="pt-BR" sz="1000" dirty="0">
                <a:solidFill>
                  <a:srgbClr val="F5B8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ArrayList&lt;Carro&gt;();</a:t>
            </a:r>
            <a:r>
              <a:rPr lang="pt-BR" sz="500" dirty="0"/>
              <a:t> </a:t>
            </a:r>
            <a:endParaRPr 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500" dirty="0"/>
              <a:t> 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33" name="Chave direita 32"/>
          <p:cNvSpPr/>
          <p:nvPr/>
        </p:nvSpPr>
        <p:spPr>
          <a:xfrm>
            <a:off x="1967139" y="4170204"/>
            <a:ext cx="523195" cy="5072740"/>
          </a:xfrm>
          <a:prstGeom prst="rightBrace">
            <a:avLst>
              <a:gd name="adj1" fmla="val 8333"/>
              <a:gd name="adj2" fmla="val 7916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272163" y="3800872"/>
            <a:ext cx="1472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Carro.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2225512" y="6250539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Pessoa.</a:t>
            </a:r>
            <a:endParaRPr lang="pt-BR" dirty="0"/>
          </a:p>
        </p:txBody>
      </p:sp>
      <p:sp>
        <p:nvSpPr>
          <p:cNvPr id="42" name="Seta para baixo 41"/>
          <p:cNvSpPr/>
          <p:nvPr/>
        </p:nvSpPr>
        <p:spPr>
          <a:xfrm>
            <a:off x="4387578" y="5395956"/>
            <a:ext cx="401666" cy="248805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46" name="Retângulo 4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1511478" y="1588824"/>
            <a:ext cx="48684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A associação de classes indica quando uma classe tem um tipo de relacionamento "tem um" com outra classe como, por exemplo, uma pessoa tem um carro e isso indica que a classe Pessoa tem uma associação com a classe Carro. </a:t>
            </a:r>
          </a:p>
          <a:p>
            <a:endParaRPr lang="pt-BR" sz="1400" dirty="0"/>
          </a:p>
          <a:p>
            <a:r>
              <a:rPr lang="pt-BR" sz="1400" dirty="0"/>
              <a:t>Esse tipo de relacionamento entre classes é importante, porque define como as classes interagem entre elas nas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763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Composição é um tipo de relacionamento "pertence a".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Isso </a:t>
            </a:r>
            <a:r>
              <a:rPr lang="pt-BR" sz="1400" dirty="0"/>
              <a:t>significa que um dos objetos é uma estrutura logicamente maior, que contém o outro objeto.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Em </a:t>
            </a:r>
            <a:r>
              <a:rPr lang="pt-BR" sz="1400" dirty="0"/>
              <a:t>outras palavras, é parte ou membro do outro objeto.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Como alternativa, costumamos chamá-lo de um relacionamento "tem-a" (em oposição a um relacionamento "</a:t>
            </a:r>
            <a:r>
              <a:rPr lang="pt-BR" sz="1400" dirty="0" smtClean="0"/>
              <a:t>é-a“.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Por exemplo, uma sala pertence a um prédio ou, em outras palavras, um prédio tem uma sala.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Então</a:t>
            </a:r>
            <a:r>
              <a:rPr lang="pt-BR" sz="1400" dirty="0"/>
              <a:t>, basicamente, se nós o chamamos de "pertence a" ou "tem-a" é apenas uma questão de ponto de vista.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 composição é um tipo forte de relacionamento "tem um", porque o objeto que o contém é o proprietário. Portanto, os ciclos de vida dos objetos estão vinculados.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Isso </a:t>
            </a:r>
            <a:r>
              <a:rPr lang="pt-BR" sz="1400" dirty="0"/>
              <a:t>significa que, se destruirmos o objeto proprietário, seus membros também serão destruídos. Por exemplo, a sala é destruída com o edifício em nosso exemplo anterior.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Note que isso não significa que o objeto que contém não possa existir sem nenhuma de suas partes. Por exemplo, podemos derrubar todas as paredes dentro de um prédio e, portanto, destruir as salas. Mas o prédio ainda existirá.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Em termos de cardinalidade, um objeto que contém pode ter quantas partes quisermos.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No </a:t>
            </a:r>
            <a:r>
              <a:rPr lang="pt-BR" sz="1400" dirty="0"/>
              <a:t>entanto, todas as peças precisam ter exatamente um contêiner .</a:t>
            </a:r>
            <a:endParaRPr lang="pt-BR" sz="11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Composição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652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Composição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pic>
        <p:nvPicPr>
          <p:cNvPr id="2052" name="Picture 4" descr="Salas/Conjuntos – Centro, Arujá – R$ 1.500,00 – COD. 863 – Selma Zapparoli  Imóvei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r="22573"/>
          <a:stretch/>
        </p:blipFill>
        <p:spPr bwMode="auto">
          <a:xfrm>
            <a:off x="3964764" y="3508778"/>
            <a:ext cx="201622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522744" y="1604357"/>
            <a:ext cx="4749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Uma </a:t>
            </a:r>
            <a:r>
              <a:rPr lang="pt-BR" sz="1400" dirty="0"/>
              <a:t>sala pertence a um prédio ou, em outras palavras, um prédio tem uma sala. </a:t>
            </a:r>
          </a:p>
        </p:txBody>
      </p:sp>
      <p:pic>
        <p:nvPicPr>
          <p:cNvPr id="2054" name="Picture 6" descr="Imóvel: Av Dep Jamel Cecílio 2496 bloco Conjunto B Sala 81 Edifício New  Business Sty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41" y="4071960"/>
            <a:ext cx="2466734" cy="15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em curva 35"/>
          <p:cNvCxnSpPr/>
          <p:nvPr/>
        </p:nvCxnSpPr>
        <p:spPr>
          <a:xfrm rot="10800000" flipV="1">
            <a:off x="2902076" y="4520952"/>
            <a:ext cx="1247005" cy="1026248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382642" y="6766082"/>
            <a:ext cx="5927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 composição é um tipo forte de relacionamento "tem um", porque o objeto que o contém é o proprietário.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Portanto</a:t>
            </a:r>
            <a:r>
              <a:rPr lang="pt-BR" sz="1400" dirty="0"/>
              <a:t>, os ciclos de vida dos objetos estão vinculados.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Isso </a:t>
            </a:r>
            <a:r>
              <a:rPr lang="pt-BR" sz="1400" dirty="0"/>
              <a:t>significa que, se destruirmos o objeto proprietário, seus membros também serão destruídos.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Por </a:t>
            </a:r>
            <a:r>
              <a:rPr lang="pt-BR" sz="1400" dirty="0"/>
              <a:t>exemplo, a sala é destruída com o edifício em nosso exemplo anterior.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4724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Composição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22744" y="1604357"/>
            <a:ext cx="47492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Segue um exemplo via código referente a como devemos implementar a composição em Java.</a:t>
            </a:r>
          </a:p>
          <a:p>
            <a:endParaRPr lang="pt-BR" sz="1400" dirty="0"/>
          </a:p>
          <a:p>
            <a:r>
              <a:rPr lang="pt-BR" sz="1400" dirty="0" smtClean="0"/>
              <a:t>Perceba que na composição criamos uma classe dentro da outra.</a:t>
            </a:r>
          </a:p>
          <a:p>
            <a:endParaRPr lang="pt-BR" sz="1400" dirty="0"/>
          </a:p>
          <a:p>
            <a:r>
              <a:rPr lang="pt-BR" sz="1400" dirty="0"/>
              <a:t>Observe que todos os objetos da classe interna armazenam uma referência implícita ao objeto que os contém. Como resultado, não precisamos armazená-lo manualmente para acessá-lo:</a:t>
            </a:r>
            <a:endParaRPr lang="pt-BR" sz="1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83733" y="4423134"/>
            <a:ext cx="2370995" cy="123746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Predio{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endereco;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745879" y="6081263"/>
            <a:ext cx="3498488" cy="308412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Predio{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endereco; </a:t>
            </a: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 de salas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List&lt;Sala&gt; salas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sala dentro da classe Predio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getEnderecoDoPredio()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Predio.this.endereco;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500" dirty="0"/>
              <a:t> 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1" name="Chave direita 40"/>
          <p:cNvSpPr/>
          <p:nvPr/>
        </p:nvSpPr>
        <p:spPr>
          <a:xfrm>
            <a:off x="2153967" y="4160445"/>
            <a:ext cx="705235" cy="5072740"/>
          </a:xfrm>
          <a:prstGeom prst="rightBrace">
            <a:avLst>
              <a:gd name="adj1" fmla="val 8333"/>
              <a:gd name="adj2" fmla="val 7146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04299" y="4050595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Predio.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641225" y="5744998"/>
            <a:ext cx="2720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Predio – com salas.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66740" y="3780758"/>
            <a:ext cx="33111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Geralmente, o objeto que contém deseja acessar seus membros. Portanto, devemos armazenar suas referências: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9785" y="6996692"/>
            <a:ext cx="204577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212529"/>
                </a:solidFill>
                <a:latin typeface="-apple-system"/>
              </a:rPr>
              <a:t>Observe que é essencial que nossa classe interna seja não estática, pois vincula todas as suas instâncias à classe que a contém.</a:t>
            </a:r>
            <a:endParaRPr lang="pt-BR" sz="1400" dirty="0"/>
          </a:p>
        </p:txBody>
      </p:sp>
      <p:cxnSp>
        <p:nvCxnSpPr>
          <p:cNvPr id="46" name="Conector em curva 45"/>
          <p:cNvCxnSpPr/>
          <p:nvPr/>
        </p:nvCxnSpPr>
        <p:spPr>
          <a:xfrm rot="5400000">
            <a:off x="3411239" y="5019847"/>
            <a:ext cx="3096903" cy="1521931"/>
          </a:xfrm>
          <a:prstGeom prst="curvedConnector3">
            <a:avLst>
              <a:gd name="adj1" fmla="val 100411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7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Composição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22744" y="1604357"/>
            <a:ext cx="47492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A </a:t>
            </a:r>
            <a:r>
              <a:rPr lang="pt-BR" sz="1400" dirty="0"/>
              <a:t>relação de composição o objeto de uma classe também contém um objeto de outra classe.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Nesse </a:t>
            </a:r>
            <a:r>
              <a:rPr lang="pt-BR" sz="1400" dirty="0"/>
              <a:t>caso, a classe (agregadora) agrega outra classe (agregada), porém, nessa relação, o objeto agregado tem existência dependente do objeto agregador</a:t>
            </a:r>
            <a:r>
              <a:rPr lang="pt-BR" sz="1400" dirty="0" smtClean="0"/>
              <a:t>.</a:t>
            </a:r>
          </a:p>
          <a:p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346310" y="3081373"/>
            <a:ext cx="58853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sz="1400" dirty="0"/>
              <a:t>Em outras palavras, objeto agregado não pode existir após eliminação do objeto agregador e o objeto agregado pertence ao objeto agregador.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Classe </a:t>
            </a:r>
            <a:r>
              <a:rPr lang="pt-BR" sz="1400" dirty="0"/>
              <a:t>Agregada faz parte da estrutura da Classe Agregadora ou Composta.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Da </a:t>
            </a:r>
            <a:r>
              <a:rPr lang="pt-BR" sz="1400" dirty="0"/>
              <a:t>mesma forma que na relação de agregação, a classe agregada é usada na declaração de variável de instância (atributo).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Também </a:t>
            </a:r>
            <a:r>
              <a:rPr lang="pt-BR" sz="1400" dirty="0"/>
              <a:t>é uma relação conhecida como do tipo “tem um”, ou “tem uma”, ou “é parte de”. </a:t>
            </a:r>
            <a:endParaRPr lang="pt-BR" sz="1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4763" y="5435351"/>
            <a:ext cx="43815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45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b="1" dirty="0"/>
              <a:t>Agregação entre </a:t>
            </a:r>
            <a:r>
              <a:rPr lang="pt-BR" b="1" dirty="0" smtClean="0"/>
              <a:t>classes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Relacionamento de pertinência entre classes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Permite a inclusão de objetos de uma classe no interior de objetos de outra classe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Relação 'parte-de', 'tem-um', 'todo-parte'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● </a:t>
            </a:r>
            <a:r>
              <a:rPr lang="pt-BR" sz="1400" dirty="0"/>
              <a:t>Objeto que agrega conhece o agregado mas este não conhece aquele → comunicação </a:t>
            </a:r>
            <a:r>
              <a:rPr lang="pt-BR" sz="1400" dirty="0" smtClean="0"/>
              <a:t>unidirecional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É um tipo especial de associação onde tenta-se demonstrar que as informações de um objeto (chamado objeto-todo) precisam ser complementados pelas informações contidas em um ou mais objetos de outra classe (chamados objetos-parte); conhecemos como todo/parte.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O objeto-pai poderá usar as informações do objeto agregado. Segundo Dall'Oglio (2007) "Nesta relação, um objeto poderá agregar uma ou mais instâncias de um outro objeto. Para agregar muitas instâncias, a forma mais simples é utilizando arrays. Criamos um array como atributo da classe, sendo que o papel deste array é armazenar inúmeras instâncias de uma outra class". (DALL'OGLIO, 2007, p. 118)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Irei exemplificar esta relação pensando em um ambiente Web, onde teríamos o carrinho de compras (classe Carrinhos) com vários itens do tipo produtos (classe Produtos). Para agregar os produtos ao carrinho, usa-se o método IncluirItem( ) na classe Carrinhos, que contém outro método chama ExibeCarrinho() responsável por listar todos os itens pedidos, por meio da listagem dos dados do produto -método ListarDados() da classe Produtos-, e um método FechaCompra( ) </a:t>
            </a:r>
            <a:r>
              <a:rPr lang="pt-BR" sz="1400" dirty="0" smtClean="0"/>
              <a:t>responsável </a:t>
            </a:r>
            <a:r>
              <a:rPr lang="pt-BR" sz="1400" dirty="0"/>
              <a:t>por efetuar a soma dos itens adicionados no carrinho apresentando ao final o preço a ser pago pelo cliente. 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Agregação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830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22744" y="1604357"/>
            <a:ext cx="47492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A agregação também é um relacionamento "tem um". O que o distingue da composição, que não envolve possuir. Como resultado, os ciclos de vida dos objetos não estão vinculados: cada um deles pode existir independentemente um do outro.</a:t>
            </a:r>
          </a:p>
          <a:p>
            <a:endParaRPr lang="pt-BR" sz="1400" dirty="0"/>
          </a:p>
          <a:p>
            <a:r>
              <a:rPr lang="pt-BR" sz="1400" dirty="0"/>
              <a:t>Por exemplo, um carro e suas rodas. Podemos tirar as rodas e elas ainda existirão. Podemos montar outras rodas (pré-existentes) ou instalá-las em outro carro e tudo funcionará bem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745879" y="7081537"/>
            <a:ext cx="3498488" cy="108357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//classe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Pneu{}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List&lt;Pneu&gt; pneus;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2657281" y="6689378"/>
            <a:ext cx="217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Carro e Pneu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9785" y="6996692"/>
            <a:ext cx="24831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A agregação é muito semelhante à composição. A única diferença lógica é que a agregação é um relacionamento mais fraco.</a:t>
            </a:r>
            <a:endParaRPr lang="pt-BR" sz="1400" dirty="0"/>
          </a:p>
        </p:txBody>
      </p:sp>
      <p:grpSp>
        <p:nvGrpSpPr>
          <p:cNvPr id="36" name="Grupo 3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Agregação 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8" name="Retângulo 7"/>
          <p:cNvSpPr/>
          <p:nvPr/>
        </p:nvSpPr>
        <p:spPr>
          <a:xfrm>
            <a:off x="390797" y="3623188"/>
            <a:ext cx="604279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Obviamente, um carro sem rodas ou uma roda destacada não será tão útil quanto um carro com as rodas. Mas é por isso que essa relação existia em primeiro lugar: montar as peças em um construto maior, capaz de mais coisas que suas partes .</a:t>
            </a:r>
          </a:p>
          <a:p>
            <a:endParaRPr lang="pt-BR" sz="1400" dirty="0"/>
          </a:p>
          <a:p>
            <a:r>
              <a:rPr lang="pt-BR" sz="1400" dirty="0"/>
              <a:t>Como a agregação não envolve possuir, um membro não precisa estar vinculado a apenas um contêiner . Por exemplo, um triângulo é feito de segmentos. Mas triângulos podem compartilhar segmentos como seus lados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 membro pode ser qualquer tipo de classe, exceto uma classe interna não estática</a:t>
            </a:r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dirty="0"/>
              <a:t>No trecho de código </a:t>
            </a:r>
            <a:r>
              <a:rPr lang="pt-BR" sz="1400" dirty="0" smtClean="0"/>
              <a:t>abaixo, </a:t>
            </a:r>
            <a:r>
              <a:rPr lang="pt-BR" sz="1400" dirty="0"/>
              <a:t>ambas as classes têm seu arquivo de </a:t>
            </a:r>
            <a:r>
              <a:rPr lang="pt-BR" b="1" dirty="0"/>
              <a:t>origem</a:t>
            </a:r>
            <a:r>
              <a:rPr lang="pt-BR" dirty="0"/>
              <a:t> </a:t>
            </a:r>
            <a:r>
              <a:rPr lang="pt-BR" b="1" dirty="0"/>
              <a:t>separado</a:t>
            </a:r>
            <a:r>
              <a:rPr lang="pt-BR" sz="1400" dirty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3698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50" dirty="0"/>
                <a:t>Relacionamento </a:t>
              </a:r>
              <a:r>
                <a:rPr lang="pt-BR" sz="1450" dirty="0" smtClean="0"/>
                <a:t>            entre classes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22744" y="1604357"/>
            <a:ext cx="47492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A relação de agregação o objeto de uma classe contém um objeto de outra classe.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Ou </a:t>
            </a:r>
            <a:r>
              <a:rPr lang="pt-BR" sz="1400" dirty="0"/>
              <a:t>seja, a classe (agregadora) agrega outra classe (agregada). Nessa relação, o objeto agregado tem existência independente do objeto agregador. </a:t>
            </a:r>
          </a:p>
        </p:txBody>
      </p:sp>
      <p:grpSp>
        <p:nvGrpSpPr>
          <p:cNvPr id="36" name="Grupo 3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Agregação 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8" name="Retângulo 7"/>
          <p:cNvSpPr/>
          <p:nvPr/>
        </p:nvSpPr>
        <p:spPr>
          <a:xfrm>
            <a:off x="423015" y="3133018"/>
            <a:ext cx="60427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Em outras palavras, objeto agregado pode existir após eliminação do objeto agregador e o objeto agregado não pertence ao objeto agregador.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Classe </a:t>
            </a:r>
            <a:r>
              <a:rPr lang="pt-BR" sz="1400" dirty="0"/>
              <a:t>Agregada faz parte da estrutura da Classe Agregadora.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Nesse </a:t>
            </a:r>
            <a:r>
              <a:rPr lang="pt-BR" sz="1400" dirty="0"/>
              <a:t>caso o objeto agregado é parte do objeto agregador, é usado como um atributo desse objeto agregador.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classe agregada é usada na declaração de variável de instância (atributo). É uma relação conhecida como do tipo “tem um”, ou “tem uma”, ou “é parte de”. </a:t>
            </a:r>
            <a:endParaRPr lang="pt-BR" sz="1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385" y="5425441"/>
            <a:ext cx="44958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Autores</a:t>
            </a:r>
          </a:p>
          <a:p>
            <a:pPr>
              <a:spcBef>
                <a:spcPct val="0"/>
              </a:spcBef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</a:t>
            </a:r>
          </a:p>
          <a:p>
            <a:pPr>
              <a:spcBef>
                <a:spcPct val="0"/>
              </a:spcBef>
              <a:defRPr/>
            </a:pPr>
            <a:r>
              <a:rPr lang="pt-BR" sz="2800" dirty="0">
                <a:latin typeface="+mj-lt"/>
                <a:ea typeface="+mj-ea"/>
                <a:cs typeface="+mj-cs"/>
              </a:rPr>
              <a:t> </a:t>
            </a: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Mariana Carvalho H</a:t>
            </a:r>
            <a:r>
              <a:rPr lang="pt-BR" sz="2400" b="1" dirty="0" smtClean="0">
                <a:latin typeface="+mj-lt"/>
              </a:rPr>
              <a:t>enrique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28" y="5220545"/>
            <a:ext cx="696756" cy="678237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A linguagem Java possui um mecanismo especial para o </a:t>
            </a:r>
            <a:r>
              <a:rPr lang="pt-BR" sz="1600" b="1" dirty="0"/>
              <a:t>tratamento de erros </a:t>
            </a:r>
            <a:r>
              <a:rPr lang="pt-BR" sz="1400" dirty="0"/>
              <a:t>que possam ocorrer em tempo de execução do programa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Diferentemente </a:t>
            </a:r>
            <a:r>
              <a:rPr lang="pt-BR" sz="1400" dirty="0"/>
              <a:t>de outras linguagens, o surgimento de um erro ocasiona a interrupção imediata do programa, porém em Java podemos tratar esta situação de erro de uma forma adequada e evitando, assim, a interrupção do programa.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Uma exceção, basicamente é uma classe de Java representada na sua forma mais genérica pela classe </a:t>
            </a:r>
            <a:r>
              <a:rPr lang="pt-BR" sz="1600" b="1" dirty="0"/>
              <a:t>java.lang.Exception</a:t>
            </a:r>
            <a:r>
              <a:rPr lang="pt-BR" sz="1400" dirty="0"/>
              <a:t>, logo todas as exceções que ocorram ao longo da execução do seu programa podem ser tratadas como objetos do tipo </a:t>
            </a:r>
            <a:r>
              <a:rPr lang="pt-BR" sz="1600" b="1" dirty="0"/>
              <a:t>Exception</a:t>
            </a:r>
            <a:r>
              <a:rPr lang="pt-BR" sz="1400" dirty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Uma característica importante sobre exceções é que, pelo fato delas poderem ocorrer a qualquer momento, estas são literalmente “lançadas” de volta para a cadeia de execução e chamada das classes.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Exceções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8195" name="Picture 3" descr="Types of Exceptions in Selenium Webdriver M r S e l e n i u 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4" y="5745088"/>
            <a:ext cx="5120568" cy="28803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0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Palavras Chave no Tratamento de </a:t>
            </a:r>
            <a:r>
              <a:rPr lang="pt-BR" sz="1400" dirty="0" smtClean="0"/>
              <a:t>Exceções:</a:t>
            </a:r>
            <a:endParaRPr lang="pt-BR" sz="1400" dirty="0"/>
          </a:p>
          <a:p>
            <a:r>
              <a:rPr lang="pt-BR" b="1" dirty="0"/>
              <a:t>throws</a:t>
            </a:r>
            <a:endParaRPr lang="pt-BR" sz="1400" b="1" dirty="0"/>
          </a:p>
          <a:p>
            <a:r>
              <a:rPr lang="pt-BR" sz="1400" dirty="0"/>
              <a:t>Declara que um método pode levantar </a:t>
            </a:r>
            <a:r>
              <a:rPr lang="pt-BR" sz="1400" dirty="0" smtClean="0"/>
              <a:t>exceção</a:t>
            </a:r>
          </a:p>
          <a:p>
            <a:endParaRPr lang="pt-BR" sz="1400" dirty="0"/>
          </a:p>
          <a:p>
            <a:r>
              <a:rPr lang="pt-BR" b="1" dirty="0"/>
              <a:t>throw</a:t>
            </a:r>
            <a:endParaRPr lang="pt-BR" sz="1400" b="1" dirty="0"/>
          </a:p>
          <a:p>
            <a:r>
              <a:rPr lang="pt-BR" sz="1400" dirty="0"/>
              <a:t>Levanta uma </a:t>
            </a:r>
            <a:r>
              <a:rPr lang="pt-BR" sz="1400" dirty="0" smtClean="0"/>
              <a:t>Exceção</a:t>
            </a:r>
          </a:p>
          <a:p>
            <a:endParaRPr lang="pt-BR" sz="1400" dirty="0"/>
          </a:p>
          <a:p>
            <a:r>
              <a:rPr lang="pt-BR" b="1" dirty="0"/>
              <a:t>try, catch e finally</a:t>
            </a:r>
          </a:p>
          <a:p>
            <a:r>
              <a:rPr lang="pt-BR" sz="1400" dirty="0"/>
              <a:t>Define bloco de tratamento de </a:t>
            </a:r>
            <a:r>
              <a:rPr lang="pt-BR" sz="1400" dirty="0" smtClean="0"/>
              <a:t>exceção</a:t>
            </a:r>
          </a:p>
          <a:p>
            <a:endParaRPr lang="pt-BR" sz="1400" dirty="0"/>
          </a:p>
          <a:p>
            <a:r>
              <a:rPr lang="pt-BR" b="1" dirty="0" smtClean="0"/>
              <a:t>Tipos de tratamentos </a:t>
            </a:r>
            <a:r>
              <a:rPr lang="pt-BR" b="1" dirty="0"/>
              <a:t>de Exceções</a:t>
            </a:r>
            <a:r>
              <a:rPr lang="pt-BR" b="1" dirty="0" smtClean="0"/>
              <a:t>:</a:t>
            </a:r>
            <a:endParaRPr lang="pt-BR" b="1" dirty="0"/>
          </a:p>
          <a:p>
            <a:r>
              <a:rPr lang="pt-BR" sz="1400" dirty="0" smtClean="0"/>
              <a:t>Entrada </a:t>
            </a:r>
            <a:r>
              <a:rPr lang="pt-BR" sz="1400" dirty="0"/>
              <a:t>de dados inválida;</a:t>
            </a:r>
          </a:p>
          <a:p>
            <a:r>
              <a:rPr lang="pt-BR" sz="1400" dirty="0" smtClean="0"/>
              <a:t>Falhas </a:t>
            </a:r>
            <a:r>
              <a:rPr lang="pt-BR" sz="1400" dirty="0"/>
              <a:t>no tratamento de arquivos;</a:t>
            </a:r>
          </a:p>
          <a:p>
            <a:r>
              <a:rPr lang="pt-BR" sz="1400" dirty="0" smtClean="0"/>
              <a:t>Falhas </a:t>
            </a:r>
            <a:r>
              <a:rPr lang="pt-BR" sz="1400" dirty="0"/>
              <a:t>na comunicação entre processos;</a:t>
            </a:r>
          </a:p>
          <a:p>
            <a:r>
              <a:rPr lang="pt-BR" sz="1400" dirty="0" smtClean="0"/>
              <a:t>Reativação </a:t>
            </a:r>
            <a:r>
              <a:rPr lang="pt-BR" sz="1400" dirty="0"/>
              <a:t>de threads;</a:t>
            </a:r>
          </a:p>
          <a:p>
            <a:r>
              <a:rPr lang="pt-BR" sz="1400" dirty="0" smtClean="0"/>
              <a:t>Erros </a:t>
            </a:r>
            <a:r>
              <a:rPr lang="pt-BR" sz="1400" dirty="0"/>
              <a:t>aritméticos;</a:t>
            </a:r>
          </a:p>
          <a:p>
            <a:r>
              <a:rPr lang="pt-BR" sz="1400" dirty="0" smtClean="0"/>
              <a:t>Estouro </a:t>
            </a:r>
            <a:r>
              <a:rPr lang="pt-BR" sz="1400" dirty="0"/>
              <a:t>de limites de arrays;</a:t>
            </a:r>
          </a:p>
          <a:p>
            <a:endParaRPr lang="pt-BR" sz="1400" dirty="0" smtClean="0"/>
          </a:p>
          <a:p>
            <a:r>
              <a:rPr lang="pt-BR" b="1" dirty="0"/>
              <a:t>Tipos de </a:t>
            </a:r>
            <a:r>
              <a:rPr lang="pt-BR" b="1" dirty="0" smtClean="0"/>
              <a:t>Exceções</a:t>
            </a:r>
            <a:r>
              <a:rPr lang="pt-BR" b="1" dirty="0"/>
              <a:t>:</a:t>
            </a:r>
          </a:p>
          <a:p>
            <a:r>
              <a:rPr lang="pt-BR" sz="1400" b="1" dirty="0" smtClean="0"/>
              <a:t>Error</a:t>
            </a:r>
            <a:r>
              <a:rPr lang="pt-BR" sz="1400" dirty="0" smtClean="0"/>
              <a:t> </a:t>
            </a:r>
            <a:r>
              <a:rPr lang="pt-BR" sz="1400" dirty="0"/>
              <a:t>- erros na execução da máquina Virtual Java ou falhas de hardware.</a:t>
            </a:r>
          </a:p>
          <a:p>
            <a:r>
              <a:rPr lang="pt-BR" sz="1400" b="1" dirty="0"/>
              <a:t>Exception</a:t>
            </a:r>
            <a:r>
              <a:rPr lang="pt-BR" sz="1400" dirty="0"/>
              <a:t> - erros na execução do código Java.</a:t>
            </a:r>
          </a:p>
          <a:p>
            <a:r>
              <a:rPr lang="pt-BR" sz="1400" b="1" dirty="0"/>
              <a:t>RuntimeException</a:t>
            </a:r>
            <a:r>
              <a:rPr lang="pt-BR" sz="1400" dirty="0"/>
              <a:t> - erros de "programação". Não é obrigatório o tratamento </a:t>
            </a:r>
            <a:r>
              <a:rPr lang="pt-BR" sz="1400" dirty="0" smtClean="0"/>
              <a:t>destas exceções.</a:t>
            </a:r>
          </a:p>
          <a:p>
            <a:endParaRPr lang="pt-BR" sz="1400" dirty="0"/>
          </a:p>
          <a:p>
            <a:r>
              <a:rPr lang="pt-BR" sz="1400" dirty="0"/>
              <a:t>Temos abaixo alguns exemplos de exceções em JAVA: </a:t>
            </a:r>
            <a:r>
              <a:rPr lang="pt-BR" sz="1400" b="1" dirty="0"/>
              <a:t>ArrayIndexOutOfBoundsException</a:t>
            </a:r>
            <a:r>
              <a:rPr lang="pt-BR" sz="1400" dirty="0"/>
              <a:t> — ocorre quando é feita uma tentativa de acessar um elemento fora dos limites do array (depois do final de um array ou um índice negativo, por exemplo). </a:t>
            </a:r>
            <a:r>
              <a:rPr lang="pt-BR" sz="1400" b="1" dirty="0"/>
              <a:t>ClassCastException</a:t>
            </a:r>
            <a:r>
              <a:rPr lang="pt-BR" sz="1400" dirty="0"/>
              <a:t> — ocorre quando há uma tentativa de fazer uma coerção em um objeto que não tem um relacionamento “é um” com o tipo especificado no operador de coerção. </a:t>
            </a:r>
            <a:endParaRPr lang="pt-BR" sz="1400" dirty="0" smtClean="0"/>
          </a:p>
          <a:p>
            <a:r>
              <a:rPr lang="pt-BR" sz="1400" b="1" dirty="0" smtClean="0"/>
              <a:t>NullPointerException</a:t>
            </a:r>
            <a:r>
              <a:rPr lang="pt-BR" sz="1400" dirty="0" smtClean="0"/>
              <a:t> </a:t>
            </a:r>
            <a:r>
              <a:rPr lang="pt-BR" sz="1400" dirty="0"/>
              <a:t>— ocorre quando uma referência null é utilizada onde um objeto é esperado. Ou seja, a referência do objeto não foi instanciada, ainda não referencia um objeto.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Palavras Chave no Tratamento de Exceções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121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Segundo a </a:t>
            </a:r>
            <a:r>
              <a:rPr lang="pt-BR" sz="1600" b="1" dirty="0"/>
              <a:t>JLS</a:t>
            </a:r>
            <a:r>
              <a:rPr lang="pt-BR" sz="1400" dirty="0"/>
              <a:t>, há três motivos para que ocorra uma </a:t>
            </a:r>
            <a:r>
              <a:rPr lang="pt-BR" sz="1400" dirty="0" smtClean="0"/>
              <a:t>exceção:</a:t>
            </a:r>
          </a:p>
          <a:p>
            <a:endParaRPr lang="pt-BR" sz="1400" dirty="0"/>
          </a:p>
          <a:p>
            <a:r>
              <a:rPr lang="pt-BR" sz="1400" dirty="0" smtClean="0"/>
              <a:t>1. Foi </a:t>
            </a:r>
            <a:r>
              <a:rPr lang="pt-BR" sz="1400" dirty="0"/>
              <a:t>detectada uma condição anormal de execução (síncrona</a:t>
            </a:r>
            <a:r>
              <a:rPr lang="pt-BR" sz="1400" dirty="0" smtClean="0"/>
              <a:t>).</a:t>
            </a:r>
          </a:p>
          <a:p>
            <a:endParaRPr lang="pt-BR" sz="1400" dirty="0"/>
          </a:p>
          <a:p>
            <a:r>
              <a:rPr lang="pt-BR" sz="1400" dirty="0"/>
              <a:t>2. Uma exceção assíncrona </a:t>
            </a:r>
            <a:r>
              <a:rPr lang="pt-BR" sz="1400" dirty="0" smtClean="0"/>
              <a:t>ocorreu.</a:t>
            </a:r>
          </a:p>
          <a:p>
            <a:endParaRPr lang="pt-BR" sz="1400" dirty="0"/>
          </a:p>
          <a:p>
            <a:r>
              <a:rPr lang="pt-BR" sz="1400" dirty="0"/>
              <a:t>3. Uma instrução throw foi </a:t>
            </a:r>
            <a:r>
              <a:rPr lang="pt-BR" sz="1400" dirty="0" smtClean="0"/>
              <a:t>executada</a:t>
            </a:r>
          </a:p>
          <a:p>
            <a:endParaRPr lang="pt-BR" sz="1400" dirty="0"/>
          </a:p>
          <a:p>
            <a:r>
              <a:rPr lang="pt-BR" sz="1400" dirty="0" smtClean="0"/>
              <a:t>4. </a:t>
            </a:r>
            <a:r>
              <a:rPr lang="pt-BR" sz="1400" dirty="0"/>
              <a:t>Causas de exceções síncronas (ocorrem em lugar determinado)</a:t>
            </a:r>
          </a:p>
          <a:p>
            <a:r>
              <a:rPr lang="pt-BR" sz="1400" dirty="0"/>
              <a:t>– Expressão que viola a semântica da linguagem (ex: divisão por zero)</a:t>
            </a:r>
          </a:p>
          <a:p>
            <a:r>
              <a:rPr lang="pt-BR" sz="1400" dirty="0"/>
              <a:t>– Erro que ocorre ao carregar ou ligar parte do programa (Classloader)</a:t>
            </a:r>
          </a:p>
          <a:p>
            <a:r>
              <a:rPr lang="pt-BR" sz="1400" dirty="0"/>
              <a:t>– Limitação de recursos, como </a:t>
            </a:r>
            <a:r>
              <a:rPr lang="pt-BR" sz="1400" dirty="0" smtClean="0"/>
              <a:t>memória</a:t>
            </a:r>
          </a:p>
          <a:p>
            <a:endParaRPr lang="pt-BR" sz="1400" dirty="0"/>
          </a:p>
          <a:p>
            <a:r>
              <a:rPr lang="pt-BR" sz="1400" dirty="0" smtClean="0"/>
              <a:t>5. </a:t>
            </a:r>
            <a:r>
              <a:rPr lang="pt-BR" sz="1400" dirty="0"/>
              <a:t>Causas de exceções assíncronas (são raras)</a:t>
            </a:r>
          </a:p>
          <a:p>
            <a:r>
              <a:rPr lang="pt-BR" sz="1400" dirty="0"/>
              <a:t>– Chamada do método Thread.stop(), que foi descontinuado.</a:t>
            </a:r>
          </a:p>
          <a:p>
            <a:r>
              <a:rPr lang="pt-BR" sz="1400" dirty="0"/>
              <a:t>– Erro interno na </a:t>
            </a:r>
            <a:r>
              <a:rPr lang="pt-BR" sz="1400" dirty="0" smtClean="0"/>
              <a:t>JVM</a:t>
            </a:r>
          </a:p>
          <a:p>
            <a:endParaRPr lang="pt-BR" sz="1400" dirty="0"/>
          </a:p>
          <a:p>
            <a:r>
              <a:rPr lang="pt-BR" sz="1400" dirty="0" smtClean="0"/>
              <a:t>6. </a:t>
            </a:r>
            <a:r>
              <a:rPr lang="pt-BR" sz="1400" dirty="0"/>
              <a:t>Instruções throw são explicitamente chamadas por programadores</a:t>
            </a:r>
          </a:p>
          <a:p>
            <a:r>
              <a:rPr lang="pt-BR" sz="1400" dirty="0"/>
              <a:t>(geralmente de APIs) para reportar uma condição </a:t>
            </a:r>
            <a:r>
              <a:rPr lang="pt-BR" sz="1400" dirty="0" smtClean="0"/>
              <a:t>excepcional </a:t>
            </a:r>
            <a:r>
              <a:rPr lang="pt-BR" sz="1400" dirty="0"/>
              <a:t>em</a:t>
            </a:r>
          </a:p>
          <a:p>
            <a:r>
              <a:rPr lang="pt-BR" sz="1400" dirty="0"/>
              <a:t>relação ao domínio da aplicação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Por que ocorrem exceções?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950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– “Durante o processo de lançamento de uma exceção, a JVM</a:t>
            </a:r>
          </a:p>
          <a:p>
            <a:r>
              <a:rPr lang="pt-BR" sz="1400" dirty="0"/>
              <a:t>abruptamente conclui quaisquer expressões, declarações, chamadas</a:t>
            </a:r>
          </a:p>
          <a:p>
            <a:r>
              <a:rPr lang="pt-BR" sz="1400" dirty="0"/>
              <a:t>de métodos ou construtores, e expressões de inicialização iniciados</a:t>
            </a:r>
          </a:p>
          <a:p>
            <a:r>
              <a:rPr lang="pt-BR" sz="1400" dirty="0"/>
              <a:t>mas não terminados no thread atual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– O processo continua até que seja encontrado um handler que indique</a:t>
            </a:r>
          </a:p>
          <a:p>
            <a:r>
              <a:rPr lang="pt-BR" sz="1400" dirty="0"/>
              <a:t>ser capaz de lidar com aquela exceção em particular, ao fornecer o</a:t>
            </a:r>
          </a:p>
          <a:p>
            <a:r>
              <a:rPr lang="pt-BR" sz="1400" dirty="0"/>
              <a:t>nome da classe da exceção ou de sua superclasse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– Se tal handler não for encontrado, o método uncaughtException é</a:t>
            </a:r>
          </a:p>
          <a:p>
            <a:r>
              <a:rPr lang="pt-BR" sz="1400" dirty="0"/>
              <a:t>chamado para o ThreadGroup que é pai do thread atual</a:t>
            </a:r>
            <a:r>
              <a:rPr lang="pt-BR" sz="1400" dirty="0" smtClean="0"/>
              <a:t>.”</a:t>
            </a:r>
          </a:p>
          <a:p>
            <a:endParaRPr lang="pt-BR" sz="1400" dirty="0"/>
          </a:p>
          <a:p>
            <a:r>
              <a:rPr lang="pt-BR" sz="1400" dirty="0"/>
              <a:t>– “O mecanismo de exceções da plataforma Java é integrado com seu</a:t>
            </a:r>
          </a:p>
          <a:p>
            <a:r>
              <a:rPr lang="pt-BR" sz="1400" dirty="0"/>
              <a:t>modelo de sincronização, de forma que travas são liberadas à medida</a:t>
            </a:r>
          </a:p>
          <a:p>
            <a:r>
              <a:rPr lang="pt-BR" sz="1400" dirty="0"/>
              <a:t>em que declarações sincronizadas e chamadas de métodos</a:t>
            </a:r>
          </a:p>
          <a:p>
            <a:r>
              <a:rPr lang="pt-BR" sz="1400" dirty="0"/>
              <a:t>sincronizados terminam abruptamente.”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que diz a especificação?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356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b="1" dirty="0"/>
              <a:t>Três tipos de erros de tempo de execução</a:t>
            </a:r>
            <a:endParaRPr lang="pt-BR" b="1" dirty="0" smtClean="0"/>
          </a:p>
          <a:p>
            <a:endParaRPr lang="pt-BR" sz="1400" dirty="0"/>
          </a:p>
          <a:p>
            <a:r>
              <a:rPr lang="pt-BR" sz="1600" b="1" dirty="0" smtClean="0"/>
              <a:t>1</a:t>
            </a:r>
            <a:r>
              <a:rPr lang="pt-BR" sz="1600" b="1" dirty="0"/>
              <a:t>. Erros de lógica de programação</a:t>
            </a:r>
          </a:p>
          <a:p>
            <a:r>
              <a:rPr lang="pt-BR" sz="1400" dirty="0"/>
              <a:t>– Ex: limites do vetor ultrapassados, divisão por zero</a:t>
            </a:r>
          </a:p>
          <a:p>
            <a:r>
              <a:rPr lang="pt-BR" sz="1400" dirty="0"/>
              <a:t>– Devem ser corrigidos pelo </a:t>
            </a:r>
            <a:r>
              <a:rPr lang="pt-BR" sz="1400" dirty="0" smtClean="0"/>
              <a:t>programador</a:t>
            </a:r>
          </a:p>
          <a:p>
            <a:endParaRPr lang="pt-BR" sz="1400" dirty="0"/>
          </a:p>
          <a:p>
            <a:r>
              <a:rPr lang="pt-BR" sz="1600" b="1" dirty="0" smtClean="0"/>
              <a:t>2</a:t>
            </a:r>
            <a:r>
              <a:rPr lang="pt-BR" sz="1600" b="1" dirty="0"/>
              <a:t>. Erros devido a condições do ambiente de execução</a:t>
            </a:r>
          </a:p>
          <a:p>
            <a:r>
              <a:rPr lang="pt-BR" sz="1400" dirty="0"/>
              <a:t>– Ex: arquivo não encontrado, rede fora do ar, etc.</a:t>
            </a:r>
          </a:p>
          <a:p>
            <a:r>
              <a:rPr lang="pt-BR" sz="1400" dirty="0"/>
              <a:t>– Fogem do controle do programador mas podem ser</a:t>
            </a:r>
          </a:p>
          <a:p>
            <a:r>
              <a:rPr lang="pt-BR" sz="1400" dirty="0"/>
              <a:t>contornados em tempo de </a:t>
            </a:r>
            <a:r>
              <a:rPr lang="pt-BR" sz="1400" dirty="0" smtClean="0"/>
              <a:t>execução</a:t>
            </a:r>
          </a:p>
          <a:p>
            <a:endParaRPr lang="pt-BR" sz="1400" dirty="0"/>
          </a:p>
          <a:p>
            <a:r>
              <a:rPr lang="pt-BR" sz="1600" b="1" dirty="0" smtClean="0"/>
              <a:t>3</a:t>
            </a:r>
            <a:r>
              <a:rPr lang="pt-BR" sz="1600" b="1" dirty="0"/>
              <a:t>. Erros graves onde não adianta tentar recuperação</a:t>
            </a:r>
          </a:p>
          <a:p>
            <a:r>
              <a:rPr lang="pt-BR" sz="1400" dirty="0"/>
              <a:t>– Ex: falta de memória, erro interno do JVM</a:t>
            </a:r>
          </a:p>
          <a:p>
            <a:r>
              <a:rPr lang="pt-BR" sz="1400" dirty="0"/>
              <a:t>– Fogem do controle do programador e não podem ser</a:t>
            </a:r>
          </a:p>
          <a:p>
            <a:r>
              <a:rPr lang="pt-BR" sz="1400" dirty="0" smtClean="0"/>
              <a:t>contornados.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Tipos </a:t>
              </a:r>
              <a:r>
                <a:rPr lang="pt-BR" dirty="0"/>
                <a:t>de erros de tempo de execução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745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O paradigma </a:t>
            </a:r>
            <a:r>
              <a:rPr lang="pt-BR" sz="1400" dirty="0"/>
              <a:t>Tentar-e-Capturar (</a:t>
            </a:r>
            <a:r>
              <a:rPr lang="pt-BR" sz="1400" dirty="0" smtClean="0"/>
              <a:t>try-catch) </a:t>
            </a:r>
            <a:r>
              <a:rPr lang="pt-BR" sz="1400" dirty="0"/>
              <a:t>conjunto de blocos </a:t>
            </a:r>
            <a:r>
              <a:rPr lang="pt-BR" sz="1400" dirty="0" smtClean="0"/>
              <a:t>Try-Catch </a:t>
            </a:r>
            <a:r>
              <a:rPr lang="pt-BR" sz="1400" dirty="0"/>
              <a:t>é o recurso, à </a:t>
            </a:r>
            <a:r>
              <a:rPr lang="pt-BR" sz="1400" dirty="0" smtClean="0"/>
              <a:t>nível </a:t>
            </a:r>
            <a:r>
              <a:rPr lang="pt-BR" sz="1400" dirty="0"/>
              <a:t>de linguagem de programação, criado para tratar exceções.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Este </a:t>
            </a:r>
            <a:r>
              <a:rPr lang="pt-BR" sz="1400" dirty="0"/>
              <a:t>conjunto atua </a:t>
            </a:r>
            <a:r>
              <a:rPr lang="pt-BR" sz="1600" b="1" dirty="0"/>
              <a:t>capturando</a:t>
            </a:r>
            <a:r>
              <a:rPr lang="pt-BR" sz="1600" dirty="0"/>
              <a:t> </a:t>
            </a:r>
            <a:r>
              <a:rPr lang="pt-BR" sz="1400" dirty="0"/>
              <a:t>as possíveis </a:t>
            </a:r>
            <a:r>
              <a:rPr lang="pt-BR" sz="1600" b="1" dirty="0"/>
              <a:t>exceções</a:t>
            </a:r>
            <a:r>
              <a:rPr lang="pt-BR" sz="1600" dirty="0"/>
              <a:t> </a:t>
            </a:r>
            <a:r>
              <a:rPr lang="pt-BR" sz="1400" dirty="0"/>
              <a:t>em seu código e, com o objetivo de </a:t>
            </a:r>
            <a:r>
              <a:rPr lang="pt-BR" sz="1600" b="1" dirty="0"/>
              <a:t>impedir fluxos inesperados</a:t>
            </a:r>
            <a:r>
              <a:rPr lang="pt-BR" sz="1400" dirty="0"/>
              <a:t>, ele mesmo determina o que fazer na ocorrência de exceções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Portanto, sempre que você escrever um bloco de código que está sujeito a algum tipo de erro, você deve colocar esse código dentro de um bloco Try-Catch</a:t>
            </a:r>
            <a:r>
              <a:rPr lang="pt-BR" sz="1400" dirty="0" smtClean="0"/>
              <a:t>. </a:t>
            </a:r>
          </a:p>
          <a:p>
            <a:endParaRPr lang="pt-BR" sz="1400" dirty="0"/>
          </a:p>
          <a:p>
            <a:r>
              <a:rPr lang="pt-BR" sz="1400" dirty="0" smtClean="0"/>
              <a:t>Isso </a:t>
            </a:r>
            <a:r>
              <a:rPr lang="pt-BR" sz="1400" dirty="0"/>
              <a:t>seria equivalente a dizer: “o código que está dentro desse bloco pode gerar exceções”.</a:t>
            </a:r>
          </a:p>
          <a:p>
            <a:endParaRPr lang="pt-BR" sz="1400" dirty="0"/>
          </a:p>
          <a:p>
            <a:r>
              <a:rPr lang="pt-BR" sz="1400" dirty="0"/>
              <a:t>O bloco </a:t>
            </a:r>
            <a:r>
              <a:rPr lang="pt-BR" sz="1600" b="1" dirty="0"/>
              <a:t>catch</a:t>
            </a:r>
            <a:r>
              <a:rPr lang="pt-BR" sz="1400" dirty="0"/>
              <a:t>, por sua vez, vem logo após o bloco </a:t>
            </a:r>
            <a:r>
              <a:rPr lang="pt-BR" sz="1600" b="1" dirty="0"/>
              <a:t>try</a:t>
            </a:r>
            <a:r>
              <a:rPr lang="pt-BR" sz="1600" dirty="0"/>
              <a:t> </a:t>
            </a:r>
            <a:r>
              <a:rPr lang="pt-BR" sz="1400" dirty="0"/>
              <a:t>e, dentro do bloco catch, você coloca o tratamento para a exceção que eventualmente ocorra no bloco try.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Vale </a:t>
            </a:r>
            <a:r>
              <a:rPr lang="pt-BR" sz="1400" dirty="0"/>
              <a:t>destacar que não necessariamente a exceção ocorrerá mas, caso ela ocorra, o seu código tratará a mesma e evitará comportamentos inesperados.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Bloco try / </a:t>
              </a:r>
              <a:r>
                <a:rPr lang="pt-BR" dirty="0" smtClean="0"/>
                <a:t>catch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35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22744" y="1604357"/>
            <a:ext cx="47492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Vamos ver um exemplo de utilização do bloco:</a:t>
            </a:r>
          </a:p>
          <a:p>
            <a:r>
              <a:rPr lang="pt-BR" sz="1600" b="1" dirty="0" smtClean="0"/>
              <a:t>try / catch</a:t>
            </a:r>
          </a:p>
          <a:p>
            <a:endParaRPr lang="pt-BR" sz="1400" dirty="0" smtClean="0"/>
          </a:p>
          <a:p>
            <a:r>
              <a:rPr lang="pt-BR" sz="1400" dirty="0" smtClean="0"/>
              <a:t>A utilização deste bloco resume-se em declarar o mesmo dentro de um método.</a:t>
            </a:r>
            <a:endParaRPr lang="pt-BR" sz="1400" dirty="0"/>
          </a:p>
          <a:p>
            <a:r>
              <a:rPr lang="pt-BR" sz="1400" dirty="0" smtClean="0"/>
              <a:t>Assim, qualquer exceção gerada ao executar o método será tratado pelo bloco try/catch.</a:t>
            </a:r>
            <a:endParaRPr lang="pt-BR" sz="140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456564" y="3616808"/>
            <a:ext cx="5759068" cy="536167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ExemploExcecao 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 * Classe utilizada para demonstrar o bloco try / catch.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public class ExemploExcecao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public static void main(String[] args)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sz="2400" b="1" dirty="0">
                <a:solidFill>
                  <a:srgbClr val="FF0000"/>
                </a:solidFill>
                <a:cs typeface="Consolas" panose="020B0609020204030204" pitchFamily="49" charset="0"/>
              </a:rPr>
              <a:t>try</a:t>
            </a: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    </a:t>
            </a:r>
            <a:r>
              <a:rPr lang="pt-BR" sz="2000" dirty="0" smtClean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sz="2000" dirty="0" smtClean="0">
                <a:solidFill>
                  <a:schemeClr val="accent3"/>
                </a:solidFill>
                <a:cs typeface="Consolas" panose="020B0609020204030204" pitchFamily="49" charset="0"/>
              </a:rPr>
              <a:t>/* </a:t>
            </a: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Trecho de código no qual uma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       </a:t>
            </a:r>
            <a:r>
              <a:rPr lang="pt-BR" sz="2000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* </a:t>
            </a: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exceção pode acontecer.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       </a:t>
            </a:r>
            <a:r>
              <a:rPr lang="pt-BR" sz="2000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*/</a:t>
            </a:r>
            <a:endParaRPr lang="pt-BR" sz="2000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  } </a:t>
            </a:r>
            <a:r>
              <a:rPr lang="pt-BR" sz="2400" b="1" dirty="0">
                <a:solidFill>
                  <a:srgbClr val="FF0000"/>
                </a:solidFill>
                <a:cs typeface="Consolas" panose="020B0609020204030204" pitchFamily="49" charset="0"/>
              </a:rPr>
              <a:t>catch</a:t>
            </a: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(Exception ex)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   </a:t>
            </a:r>
            <a:r>
              <a:rPr lang="pt-BR" sz="2000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/* Trecho de código no qual uma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     </a:t>
            </a:r>
            <a:r>
              <a:rPr lang="pt-BR" sz="2000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   </a:t>
            </a: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* exceção do tipo "Exception" será tratada.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      </a:t>
            </a:r>
            <a:r>
              <a:rPr lang="pt-BR" sz="2000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 </a:t>
            </a:r>
            <a:r>
              <a:rPr lang="pt-BR" sz="2000" dirty="0">
                <a:solidFill>
                  <a:schemeClr val="accent3"/>
                </a:solidFill>
                <a:cs typeface="Consolas" panose="020B0609020204030204" pitchFamily="49" charset="0"/>
              </a:rPr>
              <a:t>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59837" y="3302927"/>
            <a:ext cx="251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/>
              <a:t>ExemploExcecao 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Bloco try / catch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6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No caso </a:t>
            </a:r>
            <a:r>
              <a:rPr lang="pt-BR" sz="1400" dirty="0" smtClean="0"/>
              <a:t>abaixo, </a:t>
            </a:r>
            <a:r>
              <a:rPr lang="pt-BR" sz="1400" dirty="0"/>
              <a:t>o bloco try, é o trecho de código em que uma exceção é esperada e o bloco catch, em correspondência ao bloco try, prepara-se para “pegar” a exceção ocorrida e dar a ela o tratamento necessário. Uma vez declarado um bloco try, a declaração do bloco catch torna-se obrigatória.</a:t>
            </a:r>
          </a:p>
          <a:p>
            <a:endParaRPr lang="pt-BR" sz="1400" dirty="0"/>
          </a:p>
          <a:p>
            <a:r>
              <a:rPr lang="pt-BR" sz="1400" dirty="0"/>
              <a:t>Na linha 12 o bloco catch declara receber um objeto do tipo Exception, lembrando do conceito da herança, todas as exceções do Java são classes filhas de Exception.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Bloco try / </a:t>
              </a:r>
              <a:r>
                <a:rPr lang="pt-BR" dirty="0" smtClean="0"/>
                <a:t>catch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11016" y="4592960"/>
            <a:ext cx="5759068" cy="397667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ExemploExcecao 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 Classe utilizada para demonstrar o bloco try / catch.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public class ExemploExcecao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public static void main(String[] args)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FF0000"/>
                </a:solidFill>
                <a:cs typeface="Consolas" panose="020B0609020204030204" pitchFamily="49" charset="0"/>
              </a:rPr>
              <a:t>try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new java.io.FileInputStream("arquivo.txt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} </a:t>
            </a:r>
            <a:r>
              <a:rPr lang="pt-BR" sz="2000" b="1" dirty="0">
                <a:solidFill>
                  <a:srgbClr val="FF0000"/>
                </a:solidFill>
                <a:cs typeface="Consolas" panose="020B0609020204030204" pitchFamily="49" charset="0"/>
              </a:rPr>
              <a:t>catch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(Exception ex)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System.out.println("Nao foi possível abrir o arquivo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para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       leitura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");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}</a:t>
            </a: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19002" y="4060188"/>
            <a:ext cx="251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/>
              <a:t>ExemploExcecao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7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A palavra-chave “ </a:t>
            </a:r>
            <a:r>
              <a:rPr lang="pt-BR" sz="1400" b="1" dirty="0"/>
              <a:t>throws</a:t>
            </a:r>
            <a:r>
              <a:rPr lang="pt-BR" sz="1400" dirty="0"/>
              <a:t> ” é usada para delegar a responsabilidade de manipular a exceção ocorrida no método, para seu método de chamador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O </a:t>
            </a:r>
            <a:r>
              <a:rPr lang="pt-BR" sz="1400" dirty="0"/>
              <a:t>método chamador é responsável por manipular a exceção, pode ser qualquer outro método ou JVM.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Declara </a:t>
            </a:r>
            <a:r>
              <a:rPr lang="pt-BR" sz="1400" dirty="0"/>
              <a:t>a lista das classes de exceção que podem ocorrer no método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 uso da palavra-chave throws convence o compilador de que a exceção ocorrida no método deve ser manipulada pelo método do chamador, portanto, nenhum erro de compilação ocorre.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Mas</a:t>
            </a:r>
            <a:r>
              <a:rPr lang="pt-BR" sz="1400" dirty="0"/>
              <a:t>, o método de chamador deve manipular a exceção ou delegar a responsabilidade de manipular a exceção para seu método de hierarquia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Quando </a:t>
            </a:r>
            <a:r>
              <a:rPr lang="pt-BR" sz="1400" dirty="0"/>
              <a:t>a exceção de tempo de execução ocorre, mesmo após o uso da palavra-chave throws, ela não impede a finalização anormal do programa.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Se </a:t>
            </a:r>
            <a:r>
              <a:rPr lang="pt-BR" sz="1400" dirty="0"/>
              <a:t>o método do chamador for main (), a JVM padrão manipula a exceção.</a:t>
            </a:r>
          </a:p>
          <a:p>
            <a:r>
              <a:rPr lang="pt-BR" sz="1400" dirty="0"/>
              <a:t>A forma geral da palavra-chave throws é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Podemos ver que a palavra-chave throws aparece após a assinatura do método e pode conter a lista de classes de exceção que podem ocorrer no método. A lista das classes de exceção escritas depois que a palavra-chave é lançada é separada pela vírgula.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 palavra-chave “ throws ”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72741" y="6681192"/>
            <a:ext cx="5918068" cy="30644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9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return_type method_name (parameter-list) lança exceptionClass_list {// corpo do método} </a:t>
            </a:r>
            <a:endParaRPr lang="pt-BR" sz="9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90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44" name="Retângulo 43"/>
          <p:cNvSpPr/>
          <p:nvPr/>
        </p:nvSpPr>
        <p:spPr>
          <a:xfrm>
            <a:off x="359837" y="3302927"/>
            <a:ext cx="242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Exemplothrows </a:t>
            </a:r>
            <a:endParaRPr lang="pt-BR" b="1" dirty="0"/>
          </a:p>
        </p:txBody>
      </p:sp>
      <p:grpSp>
        <p:nvGrpSpPr>
          <p:cNvPr id="36" name="Grupo 3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 palavra-chave “ </a:t>
              </a:r>
              <a:r>
                <a:rPr lang="pt-BR" dirty="0" smtClean="0"/>
                <a:t>throws </a:t>
              </a:r>
              <a:r>
                <a:rPr lang="pt-BR" dirty="0"/>
                <a:t>”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9" name="Retângulo 28"/>
          <p:cNvSpPr/>
          <p:nvPr/>
        </p:nvSpPr>
        <p:spPr>
          <a:xfrm>
            <a:off x="1548367" y="1752141"/>
            <a:ext cx="4749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Vamos ver um exemplo de utilização da palavra-chave:</a:t>
            </a:r>
          </a:p>
          <a:p>
            <a:r>
              <a:rPr lang="pt-BR" sz="1600" b="1" dirty="0" smtClean="0"/>
              <a:t>throws</a:t>
            </a:r>
          </a:p>
          <a:p>
            <a:endParaRPr lang="pt-BR" sz="1400" dirty="0" smtClean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41687" y="3703037"/>
            <a:ext cx="5759068" cy="296101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ExemploExcecao 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 Classe utilizada para demonstrar o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throws.</a:t>
            </a: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public class ExemploExcecao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solidFill>
                  <a:schemeClr val="bg1"/>
                </a:solidFill>
                <a:cs typeface="Consolas" panose="020B0609020204030204" pitchFamily="49" charset="0"/>
              </a:rPr>
              <a:t>  public </a:t>
            </a:r>
            <a:r>
              <a:rPr lang="pt-BR" sz="1400" dirty="0">
                <a:solidFill>
                  <a:schemeClr val="bg1"/>
                </a:solidFill>
                <a:cs typeface="Consolas" panose="020B0609020204030204" pitchFamily="49" charset="0"/>
              </a:rPr>
              <a:t>static void main(String[] args) </a:t>
            </a:r>
            <a:r>
              <a:rPr lang="pt-BR" sz="14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throws</a:t>
            </a:r>
            <a:r>
              <a:rPr lang="pt-BR" sz="1400" dirty="0" smtClean="0">
                <a:solidFill>
                  <a:schemeClr val="bg1"/>
                </a:solidFill>
                <a:cs typeface="Consolas" panose="020B0609020204030204" pitchFamily="49" charset="0"/>
              </a:rPr>
              <a:t> java.io.FileNotFoundException </a:t>
            </a:r>
            <a:r>
              <a:rPr lang="pt-BR" sz="1400" dirty="0">
                <a:solidFill>
                  <a:schemeClr val="bg1"/>
                </a:solidFill>
                <a:cs typeface="Consolas" panose="020B0609020204030204" pitchFamily="49" charset="0"/>
              </a:rPr>
              <a:t>{ </a:t>
            </a:r>
            <a:endParaRPr lang="pt-BR" sz="1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new 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java.io.FileInputStream("arquivo.txt");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 smtClean="0">
                <a:solidFill>
                  <a:schemeClr val="bg1"/>
                </a:solidFill>
                <a:cs typeface="Consolas" panose="020B0609020204030204" pitchFamily="49" charset="0"/>
              </a:rPr>
              <a:t>    }</a:t>
            </a:r>
            <a:endParaRPr lang="pt-BR" sz="1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Cruz 1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9" name="Retângulo 1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A palavra-chave “ throw ” é usada para entregar a instância de exceção criada para a JVM (Java Virtual Machine) manualmente.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Se </a:t>
            </a:r>
            <a:r>
              <a:rPr lang="pt-BR" sz="1400" dirty="0"/>
              <a:t>“throw” não for usado para lançar uma instância de exceção e a exceção ocorrer, o sistema de tempo de execução lançará internamente a instância de exceção para a JVM e o programa finalizará de forma anormal. A forma geral da palavra-chave throw é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Acima, a Throwable_instance deve ser um objeto da classe Throwable. Tipos primitivos como int, float ou char e a instância de classe não lançável não podem ser lançados usando a palavra-chave throw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Os pontos a serem lembrados sobre a palavra-chave throw:</a:t>
            </a:r>
          </a:p>
          <a:p>
            <a:endParaRPr lang="pt-BR" sz="1400" dirty="0"/>
          </a:p>
          <a:p>
            <a:r>
              <a:rPr lang="pt-BR" sz="1400" dirty="0"/>
              <a:t>Ele transfere o objeto de exceção manualmente para a JVM.</a:t>
            </a:r>
          </a:p>
          <a:p>
            <a:r>
              <a:rPr lang="pt-BR" sz="1400" dirty="0"/>
              <a:t>É melhor usado para as exceções definidas pelo usuário ou exceções personalizadas.</a:t>
            </a:r>
          </a:p>
          <a:p>
            <a:r>
              <a:rPr lang="pt-BR" sz="1400" dirty="0"/>
              <a:t>Se a memória não estiver alocada para o objeto de exceção lançado pela palavra-chave throw, ocorrerá uma exceção de tempo de execução, NullPointerException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A palavra-chave throw impede a execução do programa imediatamente após sua ocorrência. nós não podemos escrever diretamente qualquer declaração após a instrução throw. Se escrevermos qualquer condição diretamente após a instrução throw, o compilador mostrará uma instrução error, inacessível durante a compilação.</a:t>
            </a:r>
          </a:p>
          <a:p>
            <a:r>
              <a:rPr lang="pt-BR" sz="1400" dirty="0"/>
              <a:t>Apenas objetos da classe Throwable podem ser lançados usando a palavra-chave throw. Se o objeto lançado não for um objeto da classe Throwable, obteremos um erro de tempo de compilação “Incompatible type found. . necessário java.lang.Throwable ”</a:t>
            </a:r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 palavra-chave “ </a:t>
              </a:r>
              <a:r>
                <a:rPr lang="pt-BR" dirty="0" smtClean="0"/>
                <a:t>throw </a:t>
              </a:r>
              <a:r>
                <a:rPr lang="pt-BR" dirty="0"/>
                <a:t>”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686338" y="3503635"/>
            <a:ext cx="5361601" cy="30644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9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</a:t>
            </a:r>
            <a:r>
              <a:rPr lang="pt-BR" sz="9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Throwable_instance; </a:t>
            </a:r>
            <a:endParaRPr lang="pt-BR" sz="9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48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373"/>
          <a:stretch/>
        </p:blipFill>
        <p:spPr>
          <a:xfrm>
            <a:off x="291223" y="1485553"/>
            <a:ext cx="5802073" cy="1019175"/>
          </a:xfrm>
          <a:prstGeom prst="rect">
            <a:avLst/>
          </a:prstGeom>
        </p:spPr>
      </p:pic>
      <p:pic>
        <p:nvPicPr>
          <p:cNvPr id="102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9" y="1477012"/>
            <a:ext cx="6070984" cy="8084500"/>
          </a:xfrm>
          <a:custGeom>
            <a:avLst/>
            <a:gdLst>
              <a:gd name="connsiteX0" fmla="*/ 0 w 6063113"/>
              <a:gd name="connsiteY0" fmla="*/ 1010539 h 7537182"/>
              <a:gd name="connsiteX1" fmla="*/ 1010539 w 6063113"/>
              <a:gd name="connsiteY1" fmla="*/ 0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010539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010539 h 7537182"/>
              <a:gd name="connsiteX0" fmla="*/ 0 w 6063113"/>
              <a:gd name="connsiteY0" fmla="*/ 1791124 h 7537182"/>
              <a:gd name="connsiteX1" fmla="*/ 865573 w 6063113"/>
              <a:gd name="connsiteY1" fmla="*/ 10036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13"/>
              <a:gd name="connsiteY0" fmla="*/ 1791124 h 7537182"/>
              <a:gd name="connsiteX1" fmla="*/ 1345075 w 6063113"/>
              <a:gd name="connsiteY1" fmla="*/ 11151 h 7537182"/>
              <a:gd name="connsiteX2" fmla="*/ 5052574 w 6063113"/>
              <a:gd name="connsiteY2" fmla="*/ 0 h 7537182"/>
              <a:gd name="connsiteX3" fmla="*/ 6063113 w 6063113"/>
              <a:gd name="connsiteY3" fmla="*/ 1010539 h 7537182"/>
              <a:gd name="connsiteX4" fmla="*/ 6063113 w 6063113"/>
              <a:gd name="connsiteY4" fmla="*/ 6526643 h 7537182"/>
              <a:gd name="connsiteX5" fmla="*/ 5052574 w 6063113"/>
              <a:gd name="connsiteY5" fmla="*/ 7537182 h 7537182"/>
              <a:gd name="connsiteX6" fmla="*/ 1010539 w 6063113"/>
              <a:gd name="connsiteY6" fmla="*/ 7537182 h 7537182"/>
              <a:gd name="connsiteX7" fmla="*/ 0 w 6063113"/>
              <a:gd name="connsiteY7" fmla="*/ 6526643 h 7537182"/>
              <a:gd name="connsiteX8" fmla="*/ 0 w 6063113"/>
              <a:gd name="connsiteY8" fmla="*/ 1791124 h 7537182"/>
              <a:gd name="connsiteX0" fmla="*/ 0 w 6063159"/>
              <a:gd name="connsiteY0" fmla="*/ 1779973 h 7526031"/>
              <a:gd name="connsiteX1" fmla="*/ 1345075 w 6063159"/>
              <a:gd name="connsiteY1" fmla="*/ 0 h 7526031"/>
              <a:gd name="connsiteX2" fmla="*/ 5520925 w 6063159"/>
              <a:gd name="connsiteY2" fmla="*/ 11152 h 7526031"/>
              <a:gd name="connsiteX3" fmla="*/ 6063113 w 6063159"/>
              <a:gd name="connsiteY3" fmla="*/ 999388 h 7526031"/>
              <a:gd name="connsiteX4" fmla="*/ 6063113 w 6063159"/>
              <a:gd name="connsiteY4" fmla="*/ 6515492 h 7526031"/>
              <a:gd name="connsiteX5" fmla="*/ 5052574 w 6063159"/>
              <a:gd name="connsiteY5" fmla="*/ 7526031 h 7526031"/>
              <a:gd name="connsiteX6" fmla="*/ 1010539 w 6063159"/>
              <a:gd name="connsiteY6" fmla="*/ 7526031 h 7526031"/>
              <a:gd name="connsiteX7" fmla="*/ 0 w 6063159"/>
              <a:gd name="connsiteY7" fmla="*/ 6515492 h 7526031"/>
              <a:gd name="connsiteX8" fmla="*/ 0 w 6063159"/>
              <a:gd name="connsiteY8" fmla="*/ 1779973 h 7526031"/>
              <a:gd name="connsiteX0" fmla="*/ 0 w 6069432"/>
              <a:gd name="connsiteY0" fmla="*/ 1797417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797417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69432"/>
              <a:gd name="connsiteY0" fmla="*/ 1574393 h 7543475"/>
              <a:gd name="connsiteX1" fmla="*/ 1345075 w 6069432"/>
              <a:gd name="connsiteY1" fmla="*/ 17444 h 7543475"/>
              <a:gd name="connsiteX2" fmla="*/ 5520925 w 6069432"/>
              <a:gd name="connsiteY2" fmla="*/ 28596 h 7543475"/>
              <a:gd name="connsiteX3" fmla="*/ 6063113 w 6069432"/>
              <a:gd name="connsiteY3" fmla="*/ 1016832 h 7543475"/>
              <a:gd name="connsiteX4" fmla="*/ 6063113 w 6069432"/>
              <a:gd name="connsiteY4" fmla="*/ 6532936 h 7543475"/>
              <a:gd name="connsiteX5" fmla="*/ 5052574 w 6069432"/>
              <a:gd name="connsiteY5" fmla="*/ 7543475 h 7543475"/>
              <a:gd name="connsiteX6" fmla="*/ 1010539 w 6069432"/>
              <a:gd name="connsiteY6" fmla="*/ 7543475 h 7543475"/>
              <a:gd name="connsiteX7" fmla="*/ 0 w 6069432"/>
              <a:gd name="connsiteY7" fmla="*/ 6532936 h 7543475"/>
              <a:gd name="connsiteX8" fmla="*/ 0 w 6069432"/>
              <a:gd name="connsiteY8" fmla="*/ 1574393 h 7543475"/>
              <a:gd name="connsiteX0" fmla="*/ 0 w 6090466"/>
              <a:gd name="connsiteY0" fmla="*/ 1563668 h 7532750"/>
              <a:gd name="connsiteX1" fmla="*/ 1345075 w 6090466"/>
              <a:gd name="connsiteY1" fmla="*/ 6719 h 7532750"/>
              <a:gd name="connsiteX2" fmla="*/ 5610135 w 6090466"/>
              <a:gd name="connsiteY2" fmla="*/ 29022 h 7532750"/>
              <a:gd name="connsiteX3" fmla="*/ 6063113 w 6090466"/>
              <a:gd name="connsiteY3" fmla="*/ 1006107 h 7532750"/>
              <a:gd name="connsiteX4" fmla="*/ 6063113 w 6090466"/>
              <a:gd name="connsiteY4" fmla="*/ 6522211 h 7532750"/>
              <a:gd name="connsiteX5" fmla="*/ 5052574 w 6090466"/>
              <a:gd name="connsiteY5" fmla="*/ 7532750 h 7532750"/>
              <a:gd name="connsiteX6" fmla="*/ 1010539 w 6090466"/>
              <a:gd name="connsiteY6" fmla="*/ 7532750 h 7532750"/>
              <a:gd name="connsiteX7" fmla="*/ 0 w 6090466"/>
              <a:gd name="connsiteY7" fmla="*/ 6522211 h 7532750"/>
              <a:gd name="connsiteX8" fmla="*/ 0 w 6090466"/>
              <a:gd name="connsiteY8" fmla="*/ 1563668 h 7532750"/>
              <a:gd name="connsiteX0" fmla="*/ 0 w 6070984"/>
              <a:gd name="connsiteY0" fmla="*/ 1556949 h 7526031"/>
              <a:gd name="connsiteX1" fmla="*/ 1345075 w 6070984"/>
              <a:gd name="connsiteY1" fmla="*/ 0 h 7526031"/>
              <a:gd name="connsiteX2" fmla="*/ 5610135 w 6070984"/>
              <a:gd name="connsiteY2" fmla="*/ 22303 h 7526031"/>
              <a:gd name="connsiteX3" fmla="*/ 6063113 w 6070984"/>
              <a:gd name="connsiteY3" fmla="*/ 999388 h 7526031"/>
              <a:gd name="connsiteX4" fmla="*/ 6063113 w 6070984"/>
              <a:gd name="connsiteY4" fmla="*/ 6515492 h 7526031"/>
              <a:gd name="connsiteX5" fmla="*/ 5052574 w 6070984"/>
              <a:gd name="connsiteY5" fmla="*/ 7526031 h 7526031"/>
              <a:gd name="connsiteX6" fmla="*/ 1010539 w 6070984"/>
              <a:gd name="connsiteY6" fmla="*/ 7526031 h 7526031"/>
              <a:gd name="connsiteX7" fmla="*/ 0 w 6070984"/>
              <a:gd name="connsiteY7" fmla="*/ 6515492 h 7526031"/>
              <a:gd name="connsiteX8" fmla="*/ 0 w 6070984"/>
              <a:gd name="connsiteY8" fmla="*/ 1556949 h 75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0984" h="7526031">
                <a:moveTo>
                  <a:pt x="0" y="1556949"/>
                </a:moveTo>
                <a:cubicBezTo>
                  <a:pt x="1862254" y="1511800"/>
                  <a:pt x="642004" y="635620"/>
                  <a:pt x="1345075" y="0"/>
                </a:cubicBezTo>
                <a:lnTo>
                  <a:pt x="5610135" y="22303"/>
                </a:lnTo>
                <a:cubicBezTo>
                  <a:pt x="6168239" y="-33454"/>
                  <a:pt x="6063113" y="441283"/>
                  <a:pt x="6063113" y="999388"/>
                </a:cubicBezTo>
                <a:lnTo>
                  <a:pt x="6063113" y="6515492"/>
                </a:lnTo>
                <a:cubicBezTo>
                  <a:pt x="6063113" y="7073597"/>
                  <a:pt x="5610679" y="7526031"/>
                  <a:pt x="5052574" y="7526031"/>
                </a:cubicBezTo>
                <a:lnTo>
                  <a:pt x="1010539" y="7526031"/>
                </a:lnTo>
                <a:cubicBezTo>
                  <a:pt x="452434" y="7526031"/>
                  <a:pt x="0" y="7073597"/>
                  <a:pt x="0" y="6515492"/>
                </a:cubicBezTo>
                <a:lnTo>
                  <a:pt x="0" y="15569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6" name="Retângulo 5"/>
          <p:cNvSpPr/>
          <p:nvPr/>
        </p:nvSpPr>
        <p:spPr>
          <a:xfrm>
            <a:off x="168566" y="2521582"/>
            <a:ext cx="109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Exemplo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1548367" y="1752141"/>
            <a:ext cx="4749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Vamos ver um exemplo de utilização da palavra-chave:</a:t>
            </a:r>
          </a:p>
          <a:p>
            <a:r>
              <a:rPr lang="pt-BR" sz="1600" b="1" dirty="0" smtClean="0"/>
              <a:t>throw</a:t>
            </a:r>
          </a:p>
          <a:p>
            <a:endParaRPr lang="pt-BR" sz="1400" dirty="0" smtClean="0"/>
          </a:p>
        </p:txBody>
      </p:sp>
      <p:sp>
        <p:nvSpPr>
          <p:cNvPr id="44" name="Retângulo 43"/>
          <p:cNvSpPr/>
          <p:nvPr/>
        </p:nvSpPr>
        <p:spPr>
          <a:xfrm>
            <a:off x="359837" y="3346786"/>
            <a:ext cx="237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 smtClean="0"/>
              <a:t>Exemplothrow </a:t>
            </a:r>
            <a:endParaRPr lang="pt-BR" b="1" dirty="0"/>
          </a:p>
        </p:txBody>
      </p:sp>
      <p:grpSp>
        <p:nvGrpSpPr>
          <p:cNvPr id="36" name="Grupo 3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 palavra-chave “ </a:t>
              </a:r>
              <a:r>
                <a:rPr lang="pt-BR" dirty="0" smtClean="0"/>
                <a:t>throw </a:t>
              </a:r>
              <a:r>
                <a:rPr lang="pt-BR" dirty="0"/>
                <a:t>”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33151" y="3097588"/>
            <a:ext cx="5759068" cy="434601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ExemploExcecao 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 Classe utilizada para demonstrar o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throw.</a:t>
            </a: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public class ExemploExcecao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solidFill>
                  <a:schemeClr val="bg1"/>
                </a:solidFill>
                <a:cs typeface="Consolas" panose="020B0609020204030204" pitchFamily="49" charset="0"/>
              </a:rPr>
              <a:t>  public </a:t>
            </a:r>
            <a:r>
              <a:rPr lang="pt-BR" sz="1400" dirty="0">
                <a:solidFill>
                  <a:schemeClr val="bg1"/>
                </a:solidFill>
                <a:cs typeface="Consolas" panose="020B0609020204030204" pitchFamily="49" charset="0"/>
              </a:rPr>
              <a:t>static void main(String[] args) </a:t>
            </a:r>
            <a:r>
              <a:rPr lang="pt-BR" sz="16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throws</a:t>
            </a:r>
            <a:r>
              <a:rPr lang="pt-BR" sz="1600" dirty="0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chemeClr val="bg1"/>
                </a:solidFill>
                <a:cs typeface="Consolas" panose="020B0609020204030204" pitchFamily="49" charset="0"/>
              </a:rPr>
              <a:t>java.io.FileNotFoundException </a:t>
            </a:r>
            <a:r>
              <a:rPr lang="pt-BR" sz="1400" dirty="0">
                <a:solidFill>
                  <a:schemeClr val="bg1"/>
                </a:solidFill>
                <a:cs typeface="Consolas" panose="020B0609020204030204" pitchFamily="49" charset="0"/>
              </a:rPr>
              <a:t>{ </a:t>
            </a:r>
            <a:endParaRPr lang="pt-BR" sz="1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new 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java.io.FileInputStream("arquivo.txt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       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if (!dadosCorretos)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   </a:t>
            </a:r>
            <a:r>
              <a:rPr lang="pt-BR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throw</a:t>
            </a:r>
            <a:r>
              <a:rPr lang="pt-BR" dirty="0" smtClean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new ExemploExcecao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("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Dados Incorretos");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} </a:t>
            </a: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 smtClean="0">
                <a:solidFill>
                  <a:schemeClr val="bg1"/>
                </a:solidFill>
                <a:cs typeface="Consolas" panose="020B0609020204030204" pitchFamily="49" charset="0"/>
              </a:rPr>
              <a:t>    }</a:t>
            </a:r>
            <a:endParaRPr lang="pt-BR" sz="1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74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O bloco finally contém instruções que devem </a:t>
            </a:r>
            <a:r>
              <a:rPr lang="pt-BR" sz="1400" dirty="0" smtClean="0"/>
              <a:t>se executadas </a:t>
            </a:r>
            <a:r>
              <a:rPr lang="pt-BR" sz="1400" dirty="0"/>
              <a:t>independentemente da </a:t>
            </a:r>
            <a:r>
              <a:rPr lang="pt-BR" sz="1400" dirty="0" smtClean="0"/>
              <a:t>ocorrência ou </a:t>
            </a:r>
            <a:r>
              <a:rPr lang="pt-BR" sz="1400" dirty="0"/>
              <a:t>não de exceções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 bloco finally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04821" y="2864768"/>
            <a:ext cx="5759068" cy="551556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ExemploExcecao 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 Classe utilizada para demonstrar o bloco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finally.</a:t>
            </a: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public class ExemploExcecao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public static void main(String[] args)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FF0000"/>
                </a:solidFill>
                <a:cs typeface="Consolas" panose="020B0609020204030204" pitchFamily="49" charset="0"/>
              </a:rPr>
              <a:t>try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new java.io.FileInputStream("arquivo.txt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} </a:t>
            </a:r>
            <a:r>
              <a:rPr lang="pt-BR" sz="2000" b="1" dirty="0">
                <a:solidFill>
                  <a:srgbClr val="FF0000"/>
                </a:solidFill>
                <a:cs typeface="Consolas" panose="020B0609020204030204" pitchFamily="49" charset="0"/>
              </a:rPr>
              <a:t>catch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(Exception ex)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System.out.println("Nao foi possível abrir o arquivo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para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       leitura</a:t>
            </a: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");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</a:t>
            </a:r>
            <a:r>
              <a:rPr lang="pt-BR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finally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//Sempre executa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93025" y="2495436"/>
            <a:ext cx="251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/>
              <a:t>ExemploExcecao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942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Uma exceção é ocultada quando uma </a:t>
            </a:r>
            <a:r>
              <a:rPr lang="pt-BR" sz="1400" dirty="0" smtClean="0"/>
              <a:t>outra exceção </a:t>
            </a:r>
            <a:r>
              <a:rPr lang="pt-BR" sz="1400" dirty="0"/>
              <a:t>é lançada de um bloco catch </a:t>
            </a:r>
            <a:r>
              <a:rPr lang="pt-BR" sz="1400" dirty="0" smtClean="0"/>
              <a:t>ou finally</a:t>
            </a:r>
            <a:r>
              <a:rPr lang="pt-BR" sz="1400" dirty="0"/>
              <a:t>, depois que é lançada do bloco principal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Ocultando uma exceção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Exceções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14137" y="2593288"/>
            <a:ext cx="5759068" cy="634655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ExemploExcecao 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 Classe utilizada para demonstrar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a ocultação de uma exceção.</a:t>
            </a: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public class ExemploExcecao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public 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static void main(String[] args)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</a:t>
            </a:r>
            <a:r>
              <a:rPr lang="pt-BR" sz="20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try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    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cs typeface="Consolas" panose="020B0609020204030204" pitchFamily="49" charset="0"/>
              </a:rPr>
              <a:t>throw new Exception(“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exception 1</a:t>
            </a:r>
            <a:r>
              <a:rPr lang="en-US" dirty="0" smtClean="0">
                <a:solidFill>
                  <a:schemeClr val="accent3"/>
                </a:solidFill>
                <a:cs typeface="Consolas" panose="020B0609020204030204" pitchFamily="49" charset="0"/>
              </a:rPr>
              <a:t>”);</a:t>
            </a:r>
            <a:endParaRPr lang="pt-BR" dirty="0" smtClean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} </a:t>
            </a:r>
            <a:r>
              <a:rPr lang="pt-BR" sz="2000" b="1" dirty="0">
                <a:solidFill>
                  <a:srgbClr val="FF0000"/>
                </a:solidFill>
                <a:cs typeface="Consolas" panose="020B0609020204030204" pitchFamily="49" charset="0"/>
              </a:rPr>
              <a:t>catch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(Exception ex)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throw </a:t>
            </a:r>
            <a:r>
              <a:rPr lang="en-US" dirty="0">
                <a:solidFill>
                  <a:schemeClr val="accent3"/>
                </a:solidFill>
                <a:cs typeface="Consolas" panose="020B0609020204030204" pitchFamily="49" charset="0"/>
              </a:rPr>
              <a:t>new Exception(“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exception </a:t>
            </a:r>
            <a:r>
              <a:rPr lang="en-US" dirty="0" smtClean="0">
                <a:solidFill>
                  <a:srgbClr val="FFC000"/>
                </a:solidFill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accent3"/>
                </a:solidFill>
                <a:cs typeface="Consolas" panose="020B0609020204030204" pitchFamily="49" charset="0"/>
              </a:rPr>
              <a:t>”);</a:t>
            </a:r>
            <a:endParaRPr lang="pt-BR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</a:t>
            </a:r>
            <a:r>
              <a:rPr lang="pt-BR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finally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    //Sempre executa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throw </a:t>
            </a:r>
            <a:r>
              <a:rPr lang="en-US" dirty="0">
                <a:solidFill>
                  <a:schemeClr val="accent3"/>
                </a:solidFill>
                <a:cs typeface="Consolas" panose="020B0609020204030204" pitchFamily="49" charset="0"/>
              </a:rPr>
              <a:t>new Exception(“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exception </a:t>
            </a:r>
            <a:r>
              <a:rPr lang="en-US" dirty="0" smtClean="0">
                <a:solidFill>
                  <a:srgbClr val="FFC000"/>
                </a:solidFill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3"/>
                </a:solidFill>
                <a:cs typeface="Consolas" panose="020B0609020204030204" pitchFamily="49" charset="0"/>
              </a:rPr>
              <a:t>”);</a:t>
            </a:r>
            <a:endParaRPr lang="pt-BR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98047" y="2297667"/>
            <a:ext cx="251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Classe: </a:t>
            </a:r>
            <a:r>
              <a:rPr lang="pt-BR" b="1" dirty="0"/>
              <a:t>ExemploExcecao </a:t>
            </a:r>
            <a:endParaRPr lang="pt-BR" dirty="0"/>
          </a:p>
        </p:txBody>
      </p:sp>
      <p:cxnSp>
        <p:nvCxnSpPr>
          <p:cNvPr id="36" name="Conector em curva 35"/>
          <p:cNvCxnSpPr/>
          <p:nvPr/>
        </p:nvCxnSpPr>
        <p:spPr>
          <a:xfrm rot="5400000">
            <a:off x="4171421" y="4465439"/>
            <a:ext cx="992977" cy="546520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4743083" y="3872880"/>
            <a:ext cx="138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Ninguém vê!</a:t>
            </a:r>
            <a:endParaRPr lang="pt-BR" dirty="0"/>
          </a:p>
        </p:txBody>
      </p:sp>
      <p:cxnSp>
        <p:nvCxnSpPr>
          <p:cNvPr id="41" name="Conector em curva 40"/>
          <p:cNvCxnSpPr/>
          <p:nvPr/>
        </p:nvCxnSpPr>
        <p:spPr>
          <a:xfrm rot="5400000">
            <a:off x="3979143" y="4657718"/>
            <a:ext cx="1852331" cy="1021318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4392847" y="8385500"/>
            <a:ext cx="1654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Só esta aparece</a:t>
            </a:r>
            <a:endParaRPr lang="pt-BR" dirty="0"/>
          </a:p>
        </p:txBody>
      </p:sp>
      <p:cxnSp>
        <p:nvCxnSpPr>
          <p:cNvPr id="43" name="Conector em curva 42"/>
          <p:cNvCxnSpPr/>
          <p:nvPr/>
        </p:nvCxnSpPr>
        <p:spPr>
          <a:xfrm rot="16200000" flipH="1">
            <a:off x="3696910" y="7597175"/>
            <a:ext cx="1070753" cy="697683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6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Veremos agora um mecanismo que foi utilizado para viabilizar o polimorfismo.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ligação dinâmica acontece quando associamos um método a um objeto, mas essa realmente só é feita tardiamente durante o período da execução (em tempo de execução).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ligação dinâmica (dynamic binding) também é conhecida com ligação tardia (late binding).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Chamamos </a:t>
            </a:r>
            <a:r>
              <a:rPr lang="pt-BR" sz="1400" dirty="0"/>
              <a:t>de ligação tardia, pois é feita depois da compilação do código, deixando para fazer a ligação quando for executar (em tempo de execução).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Essa </a:t>
            </a:r>
            <a:r>
              <a:rPr lang="pt-BR" sz="1400" dirty="0"/>
              <a:t>ligação geralmente acontece quando um método pertencente a uma classe derivada (subclasse) é chamado usando uma referência para sua classe base (superclasse).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Nesse </a:t>
            </a:r>
            <a:r>
              <a:rPr lang="pt-BR" sz="1400" dirty="0"/>
              <a:t>caso o código do método da classe derivada (subclasse) será invocado ao invés do método da classe base (superclasse).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Isso </a:t>
            </a:r>
            <a:r>
              <a:rPr lang="pt-BR" sz="1400" dirty="0"/>
              <a:t>permite a substituição da implementação mais genérica por uma implementação em particular codificada na classe derivada (subclasse).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ligação da referência para objeto está sendo feita de forma tardia, ou seja, em tempo de execução.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Durante </a:t>
            </a:r>
            <a:r>
              <a:rPr lang="pt-BR" sz="1400" dirty="0"/>
              <a:t>a execução é feita a ligação com o método certo, de acordo com o tipo da classe que foi usada para instanciar o objeto.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01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Possuir uma linguagem dinâmica é muito interessante para alguns projetos específicos, por exemplo, quando se faz um projeto que realiza cálculo tributário: como essa fórmula muda muito durante o ano e varia de município para município, nesse caso é melhor que o código fonte esteja em um banco de dados.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Assim</a:t>
            </a:r>
            <a:r>
              <a:rPr lang="pt-BR" sz="1400" dirty="0"/>
              <a:t>, quando for necessário modificar o cálculo não será necessário compilar todo o código fonte e fazer o deploy, correndo o risco de o sistema ficar fora do ar, mesmo que por alguns instantes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Sim é possível em Java compilar códigos dinamicamente. Por exemplo, o Hibernate pode gerenciar as entidades.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Para </a:t>
            </a:r>
            <a:r>
              <a:rPr lang="pt-BR" sz="1400" dirty="0"/>
              <a:t>facilitar ainda mais o seu uso, a partir da versão 1.6 foi criada a API JSR 199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Para demonstrar essa funcionalidade, será criada uma solução para o problema acima demonstrando as quatro operações básicas.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Vamos </a:t>
            </a:r>
            <a:r>
              <a:rPr lang="pt-BR" sz="1400" dirty="0"/>
              <a:t>armazenar o código fonte no banco de dados, dentro de arquivos .txt.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Como </a:t>
            </a:r>
            <a:r>
              <a:rPr lang="pt-BR" sz="1400" dirty="0"/>
              <a:t>não podemos referenciar uma classe não compilada, criaremos uma interface Operação para implementada nossas classes que estarão em nosso banco de dados.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40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Interface </a:t>
            </a:r>
            <a:r>
              <a:rPr lang="pt-BR" sz="1400" dirty="0" smtClean="0"/>
              <a:t>acima será </a:t>
            </a:r>
            <a:r>
              <a:rPr lang="pt-BR" sz="1400" dirty="0"/>
              <a:t>utilizada como referência para as classes compiladas dinamicamente.</a:t>
            </a:r>
          </a:p>
          <a:p>
            <a:endParaRPr lang="pt-BR" sz="1400" dirty="0"/>
          </a:p>
          <a:p>
            <a:r>
              <a:rPr lang="pt-BR" sz="1400" dirty="0"/>
              <a:t>O processo de compilação vai funcionar através da classe JavaCompiler, que tem a responsabilidade de fazer a compilação do código-fonte.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Se </a:t>
            </a:r>
            <a:r>
              <a:rPr lang="pt-BR" sz="1400" dirty="0"/>
              <a:t>tudo der certo, a chamada a classe vai retornar o objeto ToolProvider.getSystemJavaCompiler().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Se </a:t>
            </a:r>
            <a:r>
              <a:rPr lang="pt-BR" sz="1400" dirty="0"/>
              <a:t>um compilador Java não estiver disponível, o retorno será null.Ele conta com o método getTask(), que retorna um objeto CompilationTask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De </a:t>
            </a:r>
            <a:r>
              <a:rPr lang="pt-BR" sz="1400" dirty="0"/>
              <a:t>posse desse objeto, a chamada call() efetua a compilação do código e retorna um booleano indicando se ela foi feita com sucesso (true) ou se houve falha (false).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92696" y="1968824"/>
            <a:ext cx="5247999" cy="25301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000" dirty="0" smtClean="0">
                <a:solidFill>
                  <a:srgbClr val="D194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Calculo</a:t>
            </a:r>
            <a:endParaRPr lang="pt-BR" sz="1000" dirty="0" smtClean="0">
              <a:solidFill>
                <a:srgbClr val="D194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/**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*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Interface Calculo</a:t>
            </a:r>
            <a:endParaRPr lang="pt-BR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accent3"/>
                </a:solidFill>
                <a:cs typeface="Consolas" panose="020B0609020204030204" pitchFamily="49" charset="0"/>
              </a:rPr>
              <a:t>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public interface Calculo 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    Double </a:t>
            </a:r>
            <a:r>
              <a:rPr lang="pt-BR" dirty="0">
                <a:solidFill>
                  <a:schemeClr val="bg1"/>
                </a:solidFill>
                <a:cs typeface="Consolas" panose="020B0609020204030204" pitchFamily="49" charset="0"/>
              </a:rPr>
              <a:t>calcular(Number valorA, Number valorB</a:t>
            </a:r>
            <a:r>
              <a:rPr lang="pt-BR" dirty="0" smtClean="0">
                <a:solidFill>
                  <a:schemeClr val="bg1"/>
                </a:solidFill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76747" y="1557999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253A44"/>
                </a:solidFill>
                <a:latin typeface="Source Serif Pro"/>
              </a:rPr>
              <a:t>Interface Calculo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790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6172" y="2001122"/>
            <a:ext cx="5865506" cy="723911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JavaDinamicoCompilador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JavaCompiler compiler;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JavaDinamicoManager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javaDinamicoManager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JavaDinamicoClassLoader classLoader;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DiagnosticCollector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JavaFileObject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diagnostics;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JavaDinamicoCompilador() throws JavaDinamicoException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ToolProvider.getSystemJavaCompiler();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(compiler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JavaDinamicoException(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BDE05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"Compilador não encontrado"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classLoader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JavaDinamicoClassLoader (getClass().getClassLoader());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diagnostics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DiagnosticCollector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JavaFileObject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StandardJavaFileManager standardFileManager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compiler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.getStandardFileManager(diagnostics,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javaDinamicoManager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JavaDinamicoManager (standardFileManager,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classLoader);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@SuppressWarnings(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BDE05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"unchecked"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synchronized 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compile(String packageName, String className,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javaSource) throws JavaDinamicoException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String qualifiedClassName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JavaDinamicoUtils.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getQualifiedClassName( packageName, className);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JavaDinamicoBean sourceObj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 (className,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javaSource);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JavaDinamicoBean compiledObj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</a:t>
            </a: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(qualifiedClassName);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javaDinamicoManager.setSources(sourceObj, compiledObj);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CompilationTask task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compiler.getTask (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javaDinamicoManager, diagnostics,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Arrays.asList(sourceObj)); boolean result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task.call();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44824" y="1536771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253A44"/>
                </a:solidFill>
                <a:latin typeface="Source Serif Pro"/>
              </a:rPr>
              <a:t>Classe JavaCompiler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19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 </a:t>
            </a:r>
            <a:r>
              <a:rPr lang="pt-BR" sz="1400" dirty="0"/>
              <a:t>processo de compilação envolve dois tipos de arquivos: os códigos-fonte escritos em Java e os arquivos compilados (bytecodes).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Na </a:t>
            </a:r>
            <a:r>
              <a:rPr lang="pt-BR" sz="1400" dirty="0"/>
              <a:t>Compiler API estes arquivos são representados por objetos de uma única interface, chamada JavaFileObject.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Felizmente</a:t>
            </a:r>
            <a:r>
              <a:rPr lang="pt-BR" sz="1400" dirty="0"/>
              <a:t>, a API disponibiliza uma classe que implementa esta interface, chamada SimpleJavaFileObject e, na escrita de código de compilação dinâmica, deve-se criar uma subclasse </a:t>
            </a:r>
            <a:r>
              <a:rPr lang="pt-BR" sz="1400" dirty="0" smtClean="0"/>
              <a:t>de SimpleJavaFileObject </a:t>
            </a:r>
            <a:r>
              <a:rPr lang="pt-BR" sz="1400" dirty="0"/>
              <a:t>e sobrescrever os métodos </a:t>
            </a:r>
            <a:r>
              <a:rPr lang="pt-BR" sz="1400" dirty="0" smtClean="0"/>
              <a:t>necessários conforme o próximo exemplo.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8043" y="2056618"/>
            <a:ext cx="5783635" cy="231468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JavaDinamicoException (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BDE05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 compilação falhou"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diagnostics);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newClass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classLoader.loadClass(qualifiedClassName);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newClass;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JavaDinamicoException(exception, diagnostics);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844824" y="1536771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253A44"/>
                </a:solidFill>
                <a:latin typeface="Source Serif Pro"/>
              </a:rPr>
              <a:t>Classe JavaCompiler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54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dirty="0"/>
              <a:t>representar os arquivos envolvidos será utilizado oForwardingJavaFileManager &lt;JavaFileManager&gt; que implementa a interface JavaFileManager.</a:t>
            </a:r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5613" y="2336089"/>
            <a:ext cx="5289910" cy="585411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SimpleJavaFileObject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source;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ByteArrayOutputStream byteCode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ByteArrayOutputStream();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JavaDinamicoBean(String baseName, String source)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(JavaDinamicoUtils.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.createURI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(JavaDinamicoUtils.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.getClassNameWithExt (baseName)),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Kind.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.source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source;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JavaDinamicoBean(String name)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(JavaDinamicoUtils.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.createURI(name), Kind.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getCharContent(boolean ignoreEncodingErrors)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source;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OutputStream openOutputStream()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byteCode;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byte[] getBytes()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byteCode.toByteArray();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7175" y="1689758"/>
            <a:ext cx="5333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253A44"/>
                </a:solidFill>
                <a:latin typeface="Source Serif Pro"/>
              </a:rPr>
              <a:t>Estrutura de dados que contem o código fonte e a classe 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compilada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0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1928214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211577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6663352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6587172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1928214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02754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4357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2185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1496616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2615222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3842117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041515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0361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78189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442517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263078" y="1022495"/>
            <a:ext cx="3967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/>
              <a:t>Informações complementares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378835" y="8735524"/>
            <a:ext cx="200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hlinkClick r:id="rId12"/>
              </a:rPr>
              <a:t>jmarysystems@mail.com</a:t>
            </a:r>
            <a:endParaRPr lang="pt-BR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13"/>
          <a:srcRect l="9587" t="9653" r="16493" b="13068"/>
          <a:stretch/>
        </p:blipFill>
        <p:spPr>
          <a:xfrm>
            <a:off x="548680" y="8614509"/>
            <a:ext cx="756605" cy="7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" name="Retângulo 1"/>
          <p:cNvSpPr/>
          <p:nvPr/>
        </p:nvSpPr>
        <p:spPr>
          <a:xfrm>
            <a:off x="714466" y="1628242"/>
            <a:ext cx="5392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253A44"/>
                </a:solidFill>
                <a:latin typeface="Source Serif Pro"/>
              </a:rPr>
              <a:t>Classe responsável por gerenciar as classes compiladas e não compiladas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7382" y="2429300"/>
            <a:ext cx="5995231" cy="631578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JavaDinamicoManager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ForwardingJavaFileManager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JavaFileManager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JavaDinamicoClassLoader classLoader;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 codigoFonte;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JavaDinamicoBean arquivoCompilado;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JavaDinamicoManager(JavaFileManager fileManager,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JavaDinamicoClassLoader classLoader)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(fileManager);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.classLoader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classLoader;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setSources(JavaDinamicoBean sourceObject,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JavaDinamicoBean compiledObject)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.codigoFonte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sourceObject;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.arquivoCompilado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compiledObject;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.classLoader.addClass(compiledObject);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FileObject getFileForInput(Location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packageName, String relativeName) throws IOException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codigoFonte;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JavaFileObject getJavaFileForOutput(Location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qualifiedName, Kind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FileObject outputFile) throws IOException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arquivoCompilado;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ClassLoader getClassLoader(Location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0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classLoader;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97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Para que ela possa ser utilizada, a JVM deve ser capaz de reconhecê-la como uma classe da aplicação, a fim de que possa carregá-la quando chegar o momento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 componente responsável pelo carregamento das classes das aplicações Java durante a execução é o Class Loader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Portanto, para que a JVM saiba da existência das novas classes compiladas, é necessário implementar um Class loader customizado, que fica atrelado ao gerenciador de arquivos.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Ele </a:t>
            </a:r>
            <a:r>
              <a:rPr lang="pt-BR" sz="1400" dirty="0"/>
              <a:t>deve estender a classe ClassLoader (do pacote java.lang) e tem a responsabilidade de carregar as classes recém-criadas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Pela complexidade da API, o ideal é que ela esteja encapsulada a ponto de ser utilizada várias vezes em diversos projetos.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 </a:t>
            </a:r>
            <a:r>
              <a:rPr lang="pt-BR" sz="1400" dirty="0"/>
              <a:t>objetivo aqui não foi desmerecer em nenhum momento as outras linguagens de programação rodando ou não em cima da JVM, afinal todas elas têm sua importância.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O </a:t>
            </a:r>
            <a:r>
              <a:rPr lang="pt-BR" sz="1400" dirty="0"/>
              <a:t>objetivo foi demonstrar que não existe a necessidade de mudar de linguagem caso seu problema seja ter um código que necessite ser compilado dinamicamente.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Sistema </a:t>
              </a:r>
              <a:r>
                <a:rPr lang="pt-BR" dirty="0"/>
                <a:t>de ligação dinâmica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3284355" y="1068353"/>
            <a:ext cx="3062325" cy="371010"/>
            <a:chOff x="294667" y="1095777"/>
            <a:chExt cx="3206342" cy="56096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Ligação dinâmica</a:t>
              </a:r>
              <a:endParaRPr lang="pt-BR" sz="1450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164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Em uma implementação para gerenciamento de conta bancária usando Java, considere que um método saque ( ) lança a exceção Saldo Insuficiente quando o saldo da conta for menor que o solicitado no saque. </a:t>
            </a:r>
            <a:endParaRPr lang="pt-BR" sz="1400" dirty="0" smtClean="0"/>
          </a:p>
          <a:p>
            <a:r>
              <a:rPr lang="pt-BR" sz="1400" dirty="0" smtClean="0"/>
              <a:t>Neste </a:t>
            </a:r>
            <a:r>
              <a:rPr lang="pt-BR" sz="1400" dirty="0"/>
              <a:t>caso, ao se definir o método saque ( ), para identificar o nome da exceção que pode ser lançada, deve-se usar a palavra chave</a:t>
            </a:r>
            <a:r>
              <a:rPr lang="pt-BR" sz="1400" dirty="0" smtClean="0"/>
              <a:t>: </a:t>
            </a:r>
          </a:p>
          <a:p>
            <a:r>
              <a:rPr lang="pt-BR" sz="1600" b="1" dirty="0" smtClean="0"/>
              <a:t>Throws</a:t>
            </a:r>
            <a:r>
              <a:rPr lang="pt-BR" sz="1400" dirty="0" smtClean="0"/>
              <a:t>.</a:t>
            </a:r>
          </a:p>
          <a:p>
            <a:endParaRPr lang="pt-BR" sz="1400" b="1" dirty="0"/>
          </a:p>
          <a:p>
            <a:r>
              <a:rPr lang="pt-BR" sz="1400" dirty="0"/>
              <a:t>Exceções são eventos inesperados que ocorrem durante a execução de um programa. </a:t>
            </a:r>
            <a:endParaRPr lang="pt-BR" sz="1400" dirty="0" smtClean="0"/>
          </a:p>
          <a:p>
            <a:r>
              <a:rPr lang="pt-BR" sz="1400" dirty="0" smtClean="0"/>
              <a:t>Essas </a:t>
            </a:r>
            <a:r>
              <a:rPr lang="pt-BR" sz="1400" dirty="0"/>
              <a:t>podem ser causadas também por erros de programação ou por uso incorreto do software. </a:t>
            </a:r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dirty="0"/>
              <a:t>se prevenir disso é necessário fazer um tratamento de exceções. </a:t>
            </a:r>
            <a:endParaRPr lang="pt-BR" sz="1400" dirty="0" smtClean="0"/>
          </a:p>
          <a:p>
            <a:endParaRPr lang="pt-BR" sz="1400" b="1" dirty="0"/>
          </a:p>
          <a:p>
            <a:r>
              <a:rPr lang="pt-BR" sz="1400" b="1" dirty="0"/>
              <a:t>I. O tratamento de exceções permite que os programadores criem programas mais robustos e tolerantes a falhas.</a:t>
            </a:r>
          </a:p>
          <a:p>
            <a:r>
              <a:rPr lang="pt-BR" sz="1400" b="1" dirty="0"/>
              <a:t>II. Em JAVA as exceções são tratadas com uma família de classes cujo objetivo é modelar os tipos de erro que podem ocorrer durante a execução de um programa.</a:t>
            </a:r>
          </a:p>
          <a:p>
            <a:endParaRPr lang="pt-BR" sz="1400" dirty="0" smtClean="0"/>
          </a:p>
          <a:p>
            <a:r>
              <a:rPr lang="pt-BR" sz="1400" dirty="0"/>
              <a:t>Um dos fundamentos da orientação a objeto permite a redefinição de um método para que esse possa ser implementado de diferentes modos, porém mantendo a mesma assinatura.</a:t>
            </a:r>
          </a:p>
          <a:p>
            <a:r>
              <a:rPr lang="pt-BR" sz="1400" dirty="0"/>
              <a:t>Este fundamento é intitulado:</a:t>
            </a:r>
          </a:p>
          <a:p>
            <a:r>
              <a:rPr lang="pt-BR" sz="1600" b="1" dirty="0" smtClean="0"/>
              <a:t>Polimorfismo</a:t>
            </a:r>
            <a:r>
              <a:rPr lang="pt-BR" sz="1400" b="1" dirty="0" smtClean="0"/>
              <a:t>.</a:t>
            </a:r>
          </a:p>
          <a:p>
            <a:endParaRPr lang="pt-BR" sz="1400" b="1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Resumo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64181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Na relação de dependência, uma classe depende de “outra classe”, ou seja, usa objetos de “outra classe” (que é uma classe independente). Analise as afirmações e responda a alternativa correta.</a:t>
            </a:r>
          </a:p>
          <a:p>
            <a:endParaRPr lang="pt-BR" sz="1400" dirty="0"/>
          </a:p>
          <a:p>
            <a:r>
              <a:rPr lang="pt-BR" sz="1400" b="1" dirty="0"/>
              <a:t>I. Essas classes independentes são usadas para declaração de variáveis locais.</a:t>
            </a:r>
          </a:p>
          <a:p>
            <a:r>
              <a:rPr lang="pt-BR" sz="1400" b="1" dirty="0"/>
              <a:t>II. Sua existência é temporária, só durante a execução dos métodos que as usam.</a:t>
            </a:r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Na </a:t>
            </a:r>
            <a:r>
              <a:rPr lang="pt-BR" sz="1400" dirty="0"/>
              <a:t>relação de agregação o objeto de uma classe contém um objeto de outra classe. </a:t>
            </a:r>
            <a:endParaRPr lang="pt-BR" sz="1400" dirty="0"/>
          </a:p>
          <a:p>
            <a:r>
              <a:rPr lang="pt-BR" sz="1400" dirty="0" smtClean="0"/>
              <a:t>Ou </a:t>
            </a:r>
            <a:r>
              <a:rPr lang="pt-BR" sz="1400" dirty="0"/>
              <a:t>seja, a classe (agregadora) agrega outra classe (agregada). </a:t>
            </a:r>
            <a:endParaRPr lang="pt-BR" sz="1400" dirty="0" smtClean="0"/>
          </a:p>
          <a:p>
            <a:endParaRPr lang="pt-BR" sz="1400" dirty="0"/>
          </a:p>
          <a:p>
            <a:pPr marL="400050" indent="-400050">
              <a:buAutoNum type="romanUcPeriod"/>
            </a:pPr>
            <a:r>
              <a:rPr lang="pt-BR" sz="1400" b="1" dirty="0" smtClean="0"/>
              <a:t>Nessa </a:t>
            </a:r>
            <a:r>
              <a:rPr lang="pt-BR" sz="1400" b="1" dirty="0"/>
              <a:t>relação, o objeto agregado tem existência independente do objeto agregador</a:t>
            </a:r>
            <a:r>
              <a:rPr lang="pt-BR" sz="1400" b="1" dirty="0" smtClean="0"/>
              <a:t>.</a:t>
            </a:r>
          </a:p>
          <a:p>
            <a:pPr marL="400050" indent="-400050">
              <a:buAutoNum type="romanUcPeriod"/>
            </a:pPr>
            <a:endParaRPr lang="pt-BR" sz="1400" b="1" dirty="0"/>
          </a:p>
          <a:p>
            <a:r>
              <a:rPr lang="pt-BR" sz="1400" b="1" dirty="0" smtClean="0"/>
              <a:t>II</a:t>
            </a:r>
            <a:r>
              <a:rPr lang="pt-BR" sz="1400" b="1" dirty="0"/>
              <a:t>. Objeto agregado pode existir após eliminação do objeto agregador</a:t>
            </a:r>
            <a:r>
              <a:rPr lang="pt-BR" sz="1400" b="1" dirty="0" smtClean="0"/>
              <a:t>.</a:t>
            </a:r>
          </a:p>
          <a:p>
            <a:endParaRPr lang="pt-BR" sz="1400" b="1" dirty="0"/>
          </a:p>
          <a:p>
            <a:endParaRPr lang="pt-BR" sz="1400" b="1" dirty="0" smtClean="0"/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Resumo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10228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E)</a:t>
            </a:r>
          </a:p>
          <a:p>
            <a:endParaRPr lang="pt-BR" sz="1400" dirty="0"/>
          </a:p>
          <a:p>
            <a:r>
              <a:rPr lang="pt-BR" sz="1600" b="1" dirty="0" smtClean="0"/>
              <a:t>Abstratas.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63" y="2378936"/>
            <a:ext cx="5757256" cy="32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0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E)</a:t>
            </a:r>
          </a:p>
          <a:p>
            <a:endParaRPr lang="pt-BR" sz="1400" dirty="0"/>
          </a:p>
          <a:p>
            <a:r>
              <a:rPr lang="pt-BR" sz="1600" b="1" dirty="0" smtClean="0"/>
              <a:t>Encapsulamento.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13" y="2185987"/>
            <a:ext cx="5452626" cy="40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3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7383424"/>
            <a:ext cx="6023590" cy="2172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D)</a:t>
            </a:r>
          </a:p>
          <a:p>
            <a:endParaRPr lang="pt-BR" sz="1400" dirty="0"/>
          </a:p>
          <a:p>
            <a:r>
              <a:rPr lang="pt-BR" sz="1600" b="1" dirty="0" smtClean="0"/>
              <a:t>Herança.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53106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11" y="2360826"/>
            <a:ext cx="5645621" cy="46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6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7383424"/>
            <a:ext cx="6023590" cy="2172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D)</a:t>
            </a:r>
          </a:p>
          <a:p>
            <a:endParaRPr lang="pt-BR" sz="1400" dirty="0"/>
          </a:p>
          <a:p>
            <a:r>
              <a:rPr lang="pt-BR" sz="1600" b="1" dirty="0" smtClean="0"/>
              <a:t>getWriter()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53106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59" y="2482145"/>
            <a:ext cx="5787860" cy="42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56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7383424"/>
            <a:ext cx="6023590" cy="2172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D)</a:t>
            </a:r>
          </a:p>
          <a:p>
            <a:endParaRPr lang="pt-BR" sz="1400" dirty="0"/>
          </a:p>
          <a:p>
            <a:r>
              <a:rPr lang="pt-BR" sz="1600" b="1" dirty="0" smtClean="0"/>
              <a:t>Interface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53106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63" y="2730389"/>
            <a:ext cx="5934075" cy="39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4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r>
              <a:rPr lang="pt-BR" sz="1600" b="1" dirty="0" smtClean="0"/>
              <a:t>Throws 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52" y="2276558"/>
            <a:ext cx="5683125" cy="38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3759"/>
              </p:ext>
            </p:extLst>
          </p:nvPr>
        </p:nvGraphicFramePr>
        <p:xfrm>
          <a:off x="404664" y="1208580"/>
          <a:ext cx="6048672" cy="822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Unidade </a:t>
                      </a: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pt-BR" sz="2400" b="1" i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hlinkClick r:id="rId4" action="ppaction://hlinksldjump"/>
                        </a:rPr>
                        <a:t>Relacionamento entre classes</a:t>
                      </a:r>
                      <a:r>
                        <a:rPr lang="pt-BR" dirty="0" smtClean="0"/>
                        <a:t>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baseline="0" dirty="0" smtClean="0"/>
                        <a:t>    </a:t>
                      </a:r>
                      <a:r>
                        <a:rPr lang="pt-BR" baseline="0" dirty="0" smtClean="0">
                          <a:hlinkClick r:id="rId5" action="ppaction://hlinksldjump"/>
                        </a:rPr>
                        <a:t>Relação de Generalização (Herança)</a:t>
                      </a:r>
                      <a:r>
                        <a:rPr lang="pt-BR" baseline="0" dirty="0" smtClean="0"/>
                        <a:t>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6" action="ppaction://hlinksldjump"/>
                        </a:rPr>
                        <a:t>Relação de Dependência</a:t>
                      </a:r>
                      <a:r>
                        <a:rPr lang="pt-BR" dirty="0" smtClean="0"/>
                        <a:t>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014</a:t>
                      </a:r>
                      <a:endParaRPr lang="pt-BR" sz="1800" b="0" i="0" baseline="0" dirty="0" smtClean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7" action="ppaction://hlinksldjump"/>
                        </a:rPr>
                        <a:t>Relacionamentos: Associação, Composição e</a:t>
                      </a:r>
                      <a:r>
                        <a:rPr lang="pt-BR" dirty="0" smtClean="0"/>
                        <a:t>................</a:t>
                      </a:r>
                      <a:endParaRPr lang="pt-BR" dirty="0" smtClean="0">
                        <a:hlinkClick r:id="rId7" action="ppaction://hlinksldjump"/>
                      </a:endParaRPr>
                    </a:p>
                    <a:p>
                      <a:pPr algn="l"/>
                      <a:r>
                        <a:rPr lang="pt-BR" dirty="0" smtClean="0">
                          <a:hlinkClick r:id="rId7" action="ppaction://hlinksldjump"/>
                        </a:rPr>
                        <a:t>    Agregação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8" action="ppaction://hlinksldjump"/>
                        </a:rPr>
                        <a:t>Associação </a:t>
                      </a:r>
                      <a:r>
                        <a:rPr lang="pt-BR" dirty="0" smtClean="0"/>
                        <a:t>......................................................................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    </a:t>
                      </a:r>
                      <a:r>
                        <a:rPr lang="pt-BR" baseline="0" dirty="0" smtClean="0">
                          <a:hlinkClick r:id="rId9" action="ppaction://hlinksldjump"/>
                        </a:rPr>
                        <a:t>Levantamento de associações</a:t>
                      </a:r>
                      <a:r>
                        <a:rPr lang="pt-BR" baseline="0" dirty="0" smtClean="0"/>
                        <a:t>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0" action="ppaction://hlinksldjump"/>
                        </a:rPr>
                        <a:t>Exemplo de levantamento de associações por</a:t>
                      </a:r>
                      <a:r>
                        <a:rPr lang="pt-BR" dirty="0" smtClean="0"/>
                        <a:t>...............</a:t>
                      </a:r>
                      <a:endParaRPr lang="pt-BR" dirty="0" smtClean="0">
                        <a:hlinkClick r:id="rId10" action="ppaction://hlinksldjump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hlinkClick r:id="rId10" action="ppaction://hlinksldjump"/>
                        </a:rPr>
                        <a:t>    </a:t>
                      </a:r>
                      <a:r>
                        <a:rPr lang="pt-BR" dirty="0" smtClean="0">
                          <a:hlinkClick r:id="rId10" action="ppaction://hlinksldjump"/>
                        </a:rPr>
                        <a:t>diagrama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1" action="ppaction://hlinksldjump"/>
                        </a:rPr>
                        <a:t>Exemplo de levantamento de associações por código</a:t>
                      </a:r>
                      <a:r>
                        <a:rPr lang="pt-BR" dirty="0" smtClean="0"/>
                        <a:t>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2" action="ppaction://hlinksldjump"/>
                        </a:rPr>
                        <a:t>Associação de Classes um para um</a:t>
                      </a:r>
                      <a:r>
                        <a:rPr lang="pt-BR" dirty="0" smtClean="0"/>
                        <a:t>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3" action="ppaction://hlinksldjump"/>
                        </a:rPr>
                        <a:t>Associação de Classes um para N</a:t>
                      </a:r>
                      <a:r>
                        <a:rPr lang="pt-BR" dirty="0" smtClean="0"/>
                        <a:t>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4" action="ppaction://hlinksldjump"/>
                        </a:rPr>
                        <a:t>Composição</a:t>
                      </a:r>
                      <a:r>
                        <a:rPr lang="pt-BR" dirty="0" smtClean="0"/>
                        <a:t>.....................................................................</a:t>
                      </a:r>
                      <a:r>
                        <a:rPr lang="pt-BR" dirty="0" smtClean="0">
                          <a:hlinkClick r:id="rId14" action="ppaction://hlinksldjump"/>
                        </a:rPr>
                        <a:t> 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5" action="ppaction://hlinksldjump"/>
                        </a:rPr>
                        <a:t>Agregação </a:t>
                      </a:r>
                      <a:r>
                        <a:rPr lang="pt-BR" dirty="0" smtClean="0"/>
                        <a:t>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6" action="ppaction://hlinksldjump"/>
                        </a:rPr>
                        <a:t>Exceções</a:t>
                      </a:r>
                      <a:r>
                        <a:rPr lang="pt-BR" dirty="0" smtClean="0"/>
                        <a:t>.............................................................................</a:t>
                      </a:r>
                      <a:r>
                        <a:rPr lang="pt-BR" dirty="0" smtClean="0">
                          <a:hlinkClick r:id="rId16" action="ppaction://hlinksldjump"/>
                        </a:rPr>
                        <a:t> 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7" action="ppaction://hlinksldjump"/>
                        </a:rPr>
                        <a:t>Palavras Chave no Tratamento de Exceções</a:t>
                      </a:r>
                      <a:r>
                        <a:rPr lang="pt-BR" dirty="0" smtClean="0"/>
                        <a:t>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8" action="ppaction://hlinksldjump"/>
                        </a:rPr>
                        <a:t>Por que ocorrem exceções? </a:t>
                      </a:r>
                      <a:r>
                        <a:rPr lang="pt-BR" dirty="0" smtClean="0"/>
                        <a:t>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19" action="ppaction://hlinksldjump"/>
                        </a:rPr>
                        <a:t>O que diz a especificação?</a:t>
                      </a:r>
                      <a:r>
                        <a:rPr lang="pt-BR" dirty="0" smtClean="0"/>
                        <a:t>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39026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753200"/>
            <a:ext cx="6023590" cy="28026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r>
              <a:rPr lang="pt-BR" sz="1400" b="1" dirty="0"/>
              <a:t>O código compila e quando é executado imprime no console a </a:t>
            </a:r>
            <a:r>
              <a:rPr lang="pt-BR" sz="1400" b="1" dirty="0" smtClean="0"/>
              <a:t>String </a:t>
            </a:r>
            <a:r>
              <a:rPr lang="pt-BR" sz="1400" b="1" dirty="0"/>
              <a:t>“Sub”.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590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14" y="2100528"/>
            <a:ext cx="5180616" cy="4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4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E)</a:t>
            </a:r>
          </a:p>
          <a:p>
            <a:endParaRPr lang="pt-BR" sz="1400" dirty="0"/>
          </a:p>
          <a:p>
            <a:r>
              <a:rPr lang="pt-BR" sz="1600" b="1" dirty="0" smtClean="0"/>
              <a:t>Generalização</a:t>
            </a:r>
            <a:r>
              <a:rPr lang="pt-BR" sz="1400" dirty="0" smtClean="0"/>
              <a:t>.</a:t>
            </a:r>
            <a:endParaRPr lang="pt-BR" sz="1400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17" y="2201887"/>
            <a:ext cx="5524500" cy="39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9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D)</a:t>
            </a:r>
          </a:p>
          <a:p>
            <a:endParaRPr lang="pt-BR" sz="1400" dirty="0"/>
          </a:p>
          <a:p>
            <a:r>
              <a:rPr lang="pt-BR" sz="1600" b="1" dirty="0" smtClean="0"/>
              <a:t>Composição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01" y="2328140"/>
            <a:ext cx="5686425" cy="37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753200"/>
            <a:ext cx="6023590" cy="28026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D)</a:t>
            </a:r>
          </a:p>
          <a:p>
            <a:endParaRPr lang="pt-BR" sz="1400" dirty="0"/>
          </a:p>
          <a:p>
            <a:r>
              <a:rPr lang="pt-BR" sz="1600" b="1" dirty="0" smtClean="0"/>
              <a:t>Apenas o itens I e II estão certos.</a:t>
            </a:r>
            <a:endParaRPr lang="pt-BR" sz="16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6625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72" y="2360826"/>
            <a:ext cx="5753100" cy="39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5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r>
              <a:rPr lang="pt-BR" sz="1600" b="1" dirty="0" smtClean="0"/>
              <a:t>Agregação</a:t>
            </a:r>
            <a:r>
              <a:rPr lang="pt-BR" sz="1400" dirty="0" smtClean="0"/>
              <a:t>.</a:t>
            </a:r>
            <a:endParaRPr lang="pt-BR" sz="1400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72" y="2215785"/>
            <a:ext cx="5448300" cy="3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r>
              <a:rPr lang="pt-BR" sz="1600" b="1" dirty="0" smtClean="0"/>
              <a:t>Polimorfismo</a:t>
            </a:r>
            <a:r>
              <a:rPr lang="pt-BR" sz="1400" dirty="0" smtClean="0"/>
              <a:t>.</a:t>
            </a:r>
            <a:endParaRPr lang="pt-BR" sz="1400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14" y="2376171"/>
            <a:ext cx="5751571" cy="36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1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A)</a:t>
            </a:r>
          </a:p>
          <a:p>
            <a:endParaRPr lang="pt-BR" sz="1400" dirty="0"/>
          </a:p>
          <a:p>
            <a:r>
              <a:rPr lang="pt-BR" sz="1400" b="1" dirty="0" smtClean="0"/>
              <a:t>Apenas os itens I e II estão certos.</a:t>
            </a:r>
            <a:endParaRPr lang="pt-BR" sz="1400" b="1" dirty="0" smtClean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44" y="2329582"/>
            <a:ext cx="5743575" cy="37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0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537176"/>
            <a:ext cx="6023590" cy="3018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</a:t>
            </a:r>
            <a:r>
              <a:rPr lang="pt-BR" sz="1400" dirty="0" smtClean="0"/>
              <a:t>Letra A)</a:t>
            </a:r>
          </a:p>
          <a:p>
            <a:endParaRPr lang="pt-BR" sz="1400" dirty="0"/>
          </a:p>
          <a:p>
            <a:r>
              <a:rPr lang="pt-BR" sz="1600" b="1" dirty="0"/>
              <a:t>Apenas os itens I e III estão certos.</a:t>
            </a:r>
            <a:r>
              <a:rPr lang="pt-BR" sz="1600" b="1" dirty="0"/>
              <a:t/>
            </a:r>
            <a:br>
              <a:rPr lang="pt-BR" sz="1600" b="1" dirty="0"/>
            </a:br>
            <a:r>
              <a:rPr lang="pt-BR" sz="1600" b="1" dirty="0"/>
              <a:t/>
            </a:r>
            <a:br>
              <a:rPr lang="pt-BR" sz="1600" b="1" dirty="0"/>
            </a:b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363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/>
                <a:t>Orientação a objetos</a:t>
              </a: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92" y="2403010"/>
            <a:ext cx="5819775" cy="35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06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pic>
        <p:nvPicPr>
          <p:cNvPr id="38" name="Picture 2" descr="Is your Java code really production-ready? - DEV Communit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t="5470" r="14206" b="5479"/>
          <a:stretch/>
        </p:blipFill>
        <p:spPr bwMode="auto">
          <a:xfrm>
            <a:off x="1469326" y="1360677"/>
            <a:ext cx="295232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31248" y="1350721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4264977" y="1264585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534" y="1058707"/>
            <a:ext cx="1122753" cy="85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2" name="Retângulo 41"/>
          <p:cNvSpPr/>
          <p:nvPr/>
        </p:nvSpPr>
        <p:spPr>
          <a:xfrm>
            <a:off x="4546979" y="1176787"/>
            <a:ext cx="173797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3900" b="1" dirty="0"/>
              <a:t>4</a:t>
            </a:r>
            <a:endParaRPr lang="pt-BR" sz="23900" dirty="0"/>
          </a:p>
        </p:txBody>
      </p:sp>
      <p:sp>
        <p:nvSpPr>
          <p:cNvPr id="43" name="Retângulo 42"/>
          <p:cNvSpPr/>
          <p:nvPr/>
        </p:nvSpPr>
        <p:spPr>
          <a:xfrm>
            <a:off x="4725144" y="3642824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76452"/>
              </p:ext>
            </p:extLst>
          </p:nvPr>
        </p:nvGraphicFramePr>
        <p:xfrm>
          <a:off x="404664" y="1208580"/>
          <a:ext cx="6048672" cy="819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Unidade </a:t>
                      </a: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pt-BR" sz="2400" b="1" i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4" action="ppaction://hlinksldjump"/>
                        </a:rPr>
                        <a:t>Tipos de erros de tempo de execução</a:t>
                      </a:r>
                      <a:r>
                        <a:rPr lang="pt-BR" dirty="0" smtClean="0"/>
                        <a:t>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5" action="ppaction://hlinksldjump"/>
                        </a:rPr>
                        <a:t>Bloco try / catch</a:t>
                      </a:r>
                      <a:r>
                        <a:rPr lang="pt-BR" dirty="0" smtClean="0"/>
                        <a:t>..............................................................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6" action="ppaction://hlinksldjump"/>
                        </a:rPr>
                        <a:t>A palavra-chave “throws”</a:t>
                      </a:r>
                      <a:r>
                        <a:rPr lang="pt-BR" dirty="0" smtClean="0"/>
                        <a:t>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038</a:t>
                      </a:r>
                      <a:endParaRPr lang="pt-BR" sz="1800" b="0" i="0" baseline="0" dirty="0" smtClean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7" action="ppaction://hlinksldjump"/>
                        </a:rPr>
                        <a:t>A palavra-chave “throw”</a:t>
                      </a:r>
                      <a:r>
                        <a:rPr lang="pt-BR" dirty="0" smtClean="0"/>
                        <a:t>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8" action="ppaction://hlinksldjump"/>
                        </a:rPr>
                        <a:t>O bloco finally</a:t>
                      </a:r>
                      <a:r>
                        <a:rPr lang="pt-BR" dirty="0" smtClean="0"/>
                        <a:t>.................................................................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</a:t>
                      </a:r>
                      <a:r>
                        <a:rPr lang="pt-BR" dirty="0" smtClean="0">
                          <a:hlinkClick r:id="rId9" action="ppaction://hlinksldjump"/>
                        </a:rPr>
                        <a:t>Ocultando uma exceção</a:t>
                      </a:r>
                      <a:r>
                        <a:rPr lang="pt-BR" dirty="0" smtClean="0"/>
                        <a:t>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0" action="ppaction://hlinksldjump"/>
                        </a:rPr>
                        <a:t>Sistema de ligação dinâmica</a:t>
                      </a:r>
                      <a:r>
                        <a:rPr lang="pt-BR" dirty="0" smtClean="0"/>
                        <a:t>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1" action="ppaction://hlinksldjump"/>
                        </a:rPr>
                        <a:t>Resumo</a:t>
                      </a:r>
                      <a:r>
                        <a:rPr lang="pt-BR" dirty="0" smtClean="0"/>
                        <a:t>...............................................................................</a:t>
                      </a:r>
                      <a:r>
                        <a:rPr lang="pt-BR" dirty="0" smtClean="0">
                          <a:hlinkClick r:id="rId11" action="ppaction://hlinksldjump"/>
                        </a:rPr>
                        <a:t> 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2" action="ppaction://hlinksldjump"/>
                        </a:rPr>
                        <a:t>Exercícios </a:t>
                      </a:r>
                      <a:r>
                        <a:rPr lang="pt-BR" dirty="0" smtClean="0"/>
                        <a:t>...........................................................................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054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633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78577" y="7574744"/>
            <a:ext cx="6029604" cy="548692"/>
            <a:chOff x="378577" y="7574744"/>
            <a:chExt cx="6029604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ruz 5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ruz 5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1" name="Retângulo 6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5315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pt-BR" sz="1400" dirty="0"/>
          </a:p>
        </p:txBody>
      </p: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2" name="Diagrama 31"/>
          <p:cNvGraphicFramePr/>
          <p:nvPr>
            <p:extLst>
              <p:ext uri="{D42A27DB-BD31-4B8C-83A1-F6EECF244321}">
                <p14:modId xmlns:p14="http://schemas.microsoft.com/office/powerpoint/2010/main" val="4146114474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Programação Orientada a Objetos</a:t>
            </a:r>
            <a:endParaRPr lang="pt-BR" sz="3600" dirty="0"/>
          </a:p>
        </p:txBody>
      </p:sp>
      <p:grpSp>
        <p:nvGrpSpPr>
          <p:cNvPr id="34" name="Grupo 33"/>
          <p:cNvGrpSpPr/>
          <p:nvPr/>
        </p:nvGrpSpPr>
        <p:grpSpPr>
          <a:xfrm>
            <a:off x="384069" y="1820113"/>
            <a:ext cx="6063113" cy="548692"/>
            <a:chOff x="363225" y="3870509"/>
            <a:chExt cx="6063113" cy="548692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36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128" y="2879562"/>
            <a:ext cx="3198638" cy="436001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34489" y="2426471"/>
            <a:ext cx="5045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b="1" dirty="0">
                <a:solidFill>
                  <a:srgbClr val="333333"/>
                </a:solidFill>
                <a:latin typeface="inherit"/>
              </a:rPr>
              <a:t>Título:</a:t>
            </a:r>
            <a:r>
              <a:rPr lang="pt-BR" dirty="0">
                <a:solidFill>
                  <a:srgbClr val="333333"/>
                </a:solidFill>
                <a:latin typeface="Poppins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Poppins"/>
              </a:rPr>
              <a:t>Java Básico e Orientação a Objeto</a:t>
            </a:r>
            <a:endParaRPr lang="pt-BR" sz="20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01766" y="3004099"/>
            <a:ext cx="2606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dirty="0">
                <a:solidFill>
                  <a:srgbClr val="333333"/>
                </a:solidFill>
                <a:latin typeface="inherit"/>
              </a:rPr>
              <a:t>Autor(es):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Clayton Escouper das Chagas; Cássia Blondet Baruque; Lúcia Blondet Baruque</a:t>
            </a:r>
            <a:endParaRPr lang="pt-BR" sz="14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02750" y="4138790"/>
            <a:ext cx="1562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400" b="1" dirty="0">
                <a:solidFill>
                  <a:srgbClr val="333333"/>
                </a:solidFill>
                <a:latin typeface="inherit"/>
              </a:rPr>
              <a:t>Data: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17/03/2011</a:t>
            </a:r>
            <a:endParaRPr lang="pt-BR" sz="14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97151" y="4634834"/>
            <a:ext cx="1632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333333"/>
                </a:solidFill>
                <a:latin typeface="Poppins"/>
              </a:rPr>
              <a:t>Tipo:</a:t>
            </a:r>
            <a:r>
              <a:rPr lang="pt-BR" sz="1400" dirty="0">
                <a:solidFill>
                  <a:srgbClr val="333333"/>
                </a:solidFill>
                <a:latin typeface="Poppins"/>
              </a:rPr>
              <a:t> Documento 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1364386" y="7290773"/>
            <a:ext cx="4926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Poppins"/>
              </a:rPr>
              <a:t>Baixar PDF: https</a:t>
            </a:r>
            <a:r>
              <a:rPr lang="pt-BR" sz="1400" dirty="0">
                <a:latin typeface="Poppins"/>
              </a:rPr>
              <a:t>://canal.cecierj.edu.br/recurso/7007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29403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36938</TotalTime>
  <Words>7798</Words>
  <Application>Microsoft Office PowerPoint</Application>
  <PresentationFormat>Papel A4 (210 x 297 mm)</PresentationFormat>
  <Paragraphs>1691</Paragraphs>
  <Slides>68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6" baseType="lpstr">
      <vt:lpstr>-apple-system</vt:lpstr>
      <vt:lpstr>Arial</vt:lpstr>
      <vt:lpstr>Calibri</vt:lpstr>
      <vt:lpstr>Consolas</vt:lpstr>
      <vt:lpstr>inherit</vt:lpstr>
      <vt:lpstr>Poppins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1142</cp:revision>
  <dcterms:created xsi:type="dcterms:W3CDTF">2017-12-01T19:46:48Z</dcterms:created>
  <dcterms:modified xsi:type="dcterms:W3CDTF">2021-01-24T13:01:48Z</dcterms:modified>
</cp:coreProperties>
</file>