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4"/>
  </p:notesMasterIdLst>
  <p:sldIdLst>
    <p:sldId id="357" r:id="rId2"/>
    <p:sldId id="388" r:id="rId3"/>
    <p:sldId id="365" r:id="rId4"/>
    <p:sldId id="291" r:id="rId5"/>
    <p:sldId id="290" r:id="rId6"/>
    <p:sldId id="301" r:id="rId7"/>
    <p:sldId id="304" r:id="rId8"/>
    <p:sldId id="432" r:id="rId9"/>
    <p:sldId id="440" r:id="rId10"/>
    <p:sldId id="452" r:id="rId11"/>
    <p:sldId id="451" r:id="rId12"/>
    <p:sldId id="450" r:id="rId13"/>
    <p:sldId id="442" r:id="rId14"/>
    <p:sldId id="441" r:id="rId15"/>
    <p:sldId id="446" r:id="rId16"/>
    <p:sldId id="443" r:id="rId17"/>
    <p:sldId id="448" r:id="rId18"/>
    <p:sldId id="449" r:id="rId19"/>
    <p:sldId id="453" r:id="rId20"/>
    <p:sldId id="454" r:id="rId21"/>
    <p:sldId id="460" r:id="rId22"/>
    <p:sldId id="455" r:id="rId23"/>
    <p:sldId id="445" r:id="rId24"/>
    <p:sldId id="456" r:id="rId25"/>
    <p:sldId id="457" r:id="rId26"/>
    <p:sldId id="464" r:id="rId27"/>
    <p:sldId id="458" r:id="rId28"/>
    <p:sldId id="462" r:id="rId29"/>
    <p:sldId id="459" r:id="rId30"/>
    <p:sldId id="461" r:id="rId31"/>
    <p:sldId id="463" r:id="rId32"/>
    <p:sldId id="465" r:id="rId33"/>
    <p:sldId id="466" r:id="rId34"/>
    <p:sldId id="469" r:id="rId35"/>
    <p:sldId id="468" r:id="rId36"/>
    <p:sldId id="467" r:id="rId37"/>
    <p:sldId id="470" r:id="rId38"/>
    <p:sldId id="295" r:id="rId39"/>
    <p:sldId id="439" r:id="rId40"/>
    <p:sldId id="297" r:id="rId41"/>
    <p:sldId id="294" r:id="rId42"/>
    <p:sldId id="364" r:id="rId43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357"/>
            <p14:sldId id="388"/>
            <p14:sldId id="365"/>
            <p14:sldId id="291"/>
            <p14:sldId id="290"/>
            <p14:sldId id="301"/>
            <p14:sldId id="304"/>
            <p14:sldId id="432"/>
            <p14:sldId id="440"/>
            <p14:sldId id="452"/>
            <p14:sldId id="451"/>
            <p14:sldId id="450"/>
            <p14:sldId id="442"/>
            <p14:sldId id="441"/>
            <p14:sldId id="446"/>
            <p14:sldId id="443"/>
            <p14:sldId id="448"/>
            <p14:sldId id="449"/>
            <p14:sldId id="453"/>
            <p14:sldId id="454"/>
            <p14:sldId id="460"/>
            <p14:sldId id="455"/>
            <p14:sldId id="445"/>
            <p14:sldId id="456"/>
            <p14:sldId id="457"/>
            <p14:sldId id="464"/>
            <p14:sldId id="458"/>
            <p14:sldId id="462"/>
            <p14:sldId id="459"/>
            <p14:sldId id="461"/>
            <p14:sldId id="463"/>
            <p14:sldId id="465"/>
            <p14:sldId id="466"/>
            <p14:sldId id="469"/>
            <p14:sldId id="468"/>
            <p14:sldId id="467"/>
            <p14:sldId id="470"/>
            <p14:sldId id="295"/>
            <p14:sldId id="439"/>
            <p14:sldId id="297"/>
            <p14:sldId id="294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6" autoAdjust="0"/>
    <p:restoredTop sz="94291" autoAdjust="0"/>
  </p:normalViewPr>
  <p:slideViewPr>
    <p:cSldViewPr snapToGrid="0">
      <p:cViewPr varScale="1">
        <p:scale>
          <a:sx n="79" d="100"/>
          <a:sy n="79" d="100"/>
        </p:scale>
        <p:origin x="60" y="306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pPr/>
              <a:t>21/10/2019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3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105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1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589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724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245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199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113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038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487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15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688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057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086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066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8810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722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31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1688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069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39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4976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566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2932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4876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063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8306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578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896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6891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3022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55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665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8840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1024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80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134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134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114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61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21/10/2019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21/10/2019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21/10/2019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21/10/2019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hyperlink" Target="https://www.pdfdrive.com/cria%C3%A7%C3%A3o-de-web-sites-i-e41463499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23494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</a:t>
            </a:r>
            <a:endParaRPr lang="en-US" sz="310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do </a:t>
            </a:r>
            <a:endParaRPr lang="en-US" sz="310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</a:t>
            </a:r>
            <a:endParaRPr lang="en-US" sz="14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150187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7" y="754684"/>
            <a:ext cx="4297398" cy="39857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ENQUIRE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tinha algumas das mesmas ideias da web e da web semântica, e serviu como base para o desenvolvimento das duas, mas era diferente em vários aspectos importantes, como no fato de não ser viável ser liberado para o público em geral. Ele foi implementado em uma máquina NORD-10, da Norsk Data, mas nunca foi publicado.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812" y="613611"/>
            <a:ext cx="4170214" cy="373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427623" y="4380551"/>
            <a:ext cx="4314592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5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CERN - Organização </a:t>
            </a:r>
            <a:r>
              <a:rPr lang="pt-BR" sz="15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Europeia para a Pesquisa Nuclear</a:t>
            </a:r>
            <a:endParaRPr lang="pt-BR" sz="15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799925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28600" y="827078"/>
            <a:ext cx="3621505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 Berners-Lee (físico britânico) criou o HTML original e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1989(e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outros protocolos associados como o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em uma estação NeXTcube usando o ambiente de desenvolvimento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NeXTSTEP,</a:t>
            </a:r>
          </a:p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quando trabalhava no CERN na suíça.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820" y="613611"/>
            <a:ext cx="4928205" cy="373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741820" y="4346244"/>
            <a:ext cx="4928205" cy="3539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7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CERN - Organização </a:t>
            </a:r>
            <a:r>
              <a:rPr lang="pt-BR" sz="17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Europeia para a Pesquisa Nuclear</a:t>
            </a:r>
            <a:endParaRPr lang="pt-BR" sz="17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637578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28600" y="827078"/>
            <a:ext cx="3621505" cy="39857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 Berners-Lee, que foi um dos pioneiros no uso do hipertexto como forma de compartilhar informações, criou o primeiro navegador, chamado WorldWideWeb (www), em 1990. Mais tarde, para não confundir-se com a própria rede, trocou de nome para Nexus. 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820" y="613611"/>
            <a:ext cx="4928205" cy="373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741820" y="4346244"/>
            <a:ext cx="4928205" cy="3539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7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CERN - Organização </a:t>
            </a:r>
            <a:r>
              <a:rPr lang="pt-BR" sz="17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Europeia para a Pesquisa Nuclear</a:t>
            </a:r>
            <a:endParaRPr lang="pt-BR" sz="17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00964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36497" y="1202185"/>
            <a:ext cx="2947736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Evolução do HTML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7" y="1801770"/>
            <a:ext cx="8347299" cy="2228167"/>
          </a:xfrm>
          <a:prstGeom prst="rect">
            <a:avLst/>
          </a:prstGeom>
        </p:spPr>
      </p:pic>
      <p:sp>
        <p:nvSpPr>
          <p:cNvPr id="3" name="Seta para baixo 2"/>
          <p:cNvSpPr/>
          <p:nvPr/>
        </p:nvSpPr>
        <p:spPr>
          <a:xfrm rot="20469554">
            <a:off x="569899" y="3334140"/>
            <a:ext cx="482944" cy="1167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970550" y="4324780"/>
            <a:ext cx="2947736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início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09159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28600" y="827078"/>
            <a:ext cx="6212079" cy="39857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dia 6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agosto de 1991 o site sob o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domínio: </a:t>
            </a:r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info.cern.ch/hypertext/WWW/TheProject.html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entrou no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ar.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WWW tinha como objetivo inicial permitir que os profissionais do CERN trocassem informações científicas a partir de seus próprios computadores. Assim, eles não necessariamente precisariam estar no mesmo espaço físico para saber sobre o andamento de um projeto, bastando apenas estar conectado ao servidor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e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acessar através de um navegador.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679" y="1031614"/>
            <a:ext cx="2229348" cy="280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4972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28600" y="827078"/>
            <a:ext cx="6212079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navegador é o programa encarregado de baixar as informações dos servidores web e apresenta-las ao usuário em forma de "documentos" ou "páginas", exemplo:  Google Chrome, Firefox etc. Veja abaixo o primeiro Servidor Web: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122" name="Picture 2" descr="https://coderdog.com.br/public/img/midia/1280px-First_Web_Serv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94" y="2689126"/>
            <a:ext cx="3621505" cy="196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upload.wikimedia.org/wikipedia/commons/thumb/4/41/Sistema_hipertextual.jpg/220px-Sistema_hipertextu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674" y="923330"/>
            <a:ext cx="2317351" cy="259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6244389" y="3516204"/>
            <a:ext cx="2317351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7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Documentos que são ligados por hipertexto.</a:t>
            </a:r>
            <a:endParaRPr lang="pt-BR" sz="17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70369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64162" y="0"/>
            <a:ext cx="904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7" y="923329"/>
            <a:ext cx="4971168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 época a linguagem não era uma especificação, mas uma coleção de ferramentas para resolver um problema de Tim: a comunicação e disseminação das pesquisas entre ele e seu grupo de colegas. Sua solução, combinada com a então emergente internet pública (que tornar-se-ia a Internet) ganhou atenção mundial.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Resultado de imagem para html">
            <a:extLst>
              <a:ext uri="{FF2B5EF4-FFF2-40B4-BE49-F238E27FC236}">
                <a16:creationId xmlns="" xmlns:a16="http://schemas.microsoft.com/office/drawing/2014/main" id="{304DBF83-A705-4149-99CE-5F68C82A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89" b="93778" l="2222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63" y="923329"/>
            <a:ext cx="2986933" cy="298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397" y="1072667"/>
            <a:ext cx="3104064" cy="31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0801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7" y="923329"/>
            <a:ext cx="4971168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Inicialmente, em 1991 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foi projetado para interligar instituições de pesquisa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próximas do cern,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compartilhar documentos com facilidade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Mais devido ao enorme sucesso em 1992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 Berners-Lee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compartilhou a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biblioteca de desenvolvimento WWW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(World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Wide Web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Resultado de imagem para html">
            <a:extLst>
              <a:ext uri="{FF2B5EF4-FFF2-40B4-BE49-F238E27FC236}">
                <a16:creationId xmlns="" xmlns:a16="http://schemas.microsoft.com/office/drawing/2014/main" id="{304DBF83-A705-4149-99CE-5F68C82A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89" b="93778" l="2222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63" y="923329"/>
            <a:ext cx="2986933" cy="298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397" y="1072667"/>
            <a:ext cx="3104064" cy="3140583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64162" y="0"/>
            <a:ext cx="904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972792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7" y="923329"/>
            <a:ext cx="518467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Além de compartilhar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biblioteca de desenvolvimento WWW (World Wide Web).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Berners-Lee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mostrou como fazer um navegador para interpretar o html.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Resultado de imagem para html">
            <a:extLst>
              <a:ext uri="{FF2B5EF4-FFF2-40B4-BE49-F238E27FC236}">
                <a16:creationId xmlns="" xmlns:a16="http://schemas.microsoft.com/office/drawing/2014/main" id="{304DBF83-A705-4149-99CE-5F68C82A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89" b="93778" l="2222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63" y="923329"/>
            <a:ext cx="2986933" cy="298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397" y="1072667"/>
            <a:ext cx="3104064" cy="3140583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64162" y="0"/>
            <a:ext cx="904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12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97341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7" y="992214"/>
            <a:ext cx="3984579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1993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NCSA  lançou o primeiro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Navegador WWW e cliente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Gopher, o 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Mosaic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é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conhecido por muitos como o primeiro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navegador com ícones e uma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gráfica amigável a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 usado no Windows (além do UNIX) e Macintosh, que abriu a web para o público em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geral. 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220" name="Picture 4" descr="https://imagens.canaltech.com.br/203764.426364-Mosa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053" y="1007347"/>
            <a:ext cx="4458974" cy="331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64162" y="0"/>
            <a:ext cx="904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13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66376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pic>
        <p:nvPicPr>
          <p:cNvPr id="1030" name="Picture 6" descr="Imagem relacionada">
            <a:extLst>
              <a:ext uri="{FF2B5EF4-FFF2-40B4-BE49-F238E27FC236}">
                <a16:creationId xmlns="" xmlns:a16="http://schemas.microsoft.com/office/drawing/2014/main" id="{BC4389ED-A3BE-492E-9701-545073D01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984" y="2002536"/>
            <a:ext cx="2148424" cy="19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30969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39711" y="781763"/>
            <a:ext cx="3984579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fim do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NCSA 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Mosaic</a:t>
            </a:r>
            <a:endParaRPr lang="pt-BR" sz="23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7" y="1228039"/>
            <a:ext cx="7100757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Ainda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1993, Marc Andreesen (principal responsável pelo projeto) resolveu sair da NCSA e fundou a Mosaic Communications Corporation, que tinha como objetivo transformar o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Mosaic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em um negócio rentável. A empresa foi rebatizada em 1994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Netscape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lançou o navegador homônimo, que também fez bastante sucesso até a chegada do Internet Explorer, em 1995. Por sua vez, o código-fonte do Netscape serviu como base para a criação do Mozilla Firefox, que, até hoje, reserva uma fatia do mercado de browsers.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362" name="Picture 2" descr="https://imagens.canaltech.com.br/203762.426362-Mosa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092" y="1228039"/>
            <a:ext cx="1632933" cy="9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64162" y="0"/>
            <a:ext cx="904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14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02761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39711" y="781763"/>
            <a:ext cx="3984579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navegador 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 - 1995 </a:t>
            </a:r>
            <a:endParaRPr lang="pt-BR" sz="23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8" y="1228039"/>
            <a:ext cx="5656968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 é um navegador da web desenvolvido pela companhia Opera Software e disponibilizado para Microsoft Windows, Mac OS X e Linux, usando o motor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Blink.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Uma antiga versão que funciona com o motor Presto ainda pode ser usada no FreeBSD, além dos outros sistemas operacionais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Permanece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 produto de nicho no mercado de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navegadores até hoje.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679" y="1004901"/>
            <a:ext cx="2601307" cy="2583849"/>
          </a:xfrm>
          <a:prstGeom prst="rect">
            <a:avLst/>
          </a:prstGeom>
        </p:spPr>
      </p:pic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64162" y="0"/>
            <a:ext cx="904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15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541783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39711" y="781763"/>
            <a:ext cx="570014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Netscape 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Navigator X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 Explorer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sz="23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8" y="1228039"/>
            <a:ext cx="6865222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Netscape lançou o seu produto líder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Netscape Navigator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outubro de 1994, e este tornou-se o mais popular navegador no ano seguinte. A Microsoft, que até então havia ignorado a Internet, entrou na briga com o seu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 Explorer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comprado às pressas da Splyglass Inc. Isso marca o início da Guerra dos navegadores, que foi a luta pelo mercado dessas aplicações entre a gigante Microsoft e a companhia menor largamente responsável pela popularização da Web, a Netscape.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460" y="923330"/>
            <a:ext cx="1402626" cy="140262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950" y="3086634"/>
            <a:ext cx="1457325" cy="1419225"/>
          </a:xfrm>
          <a:prstGeom prst="rect">
            <a:avLst/>
          </a:prstGeom>
        </p:spPr>
      </p:pic>
      <p:sp>
        <p:nvSpPr>
          <p:cNvPr id="11" name="Multiplicar 10"/>
          <p:cNvSpPr/>
          <p:nvPr/>
        </p:nvSpPr>
        <p:spPr>
          <a:xfrm>
            <a:off x="7473810" y="2279174"/>
            <a:ext cx="733926" cy="854242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64162" y="0"/>
            <a:ext cx="904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16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1859767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7" y="1361289"/>
            <a:ext cx="4971168" cy="25699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Até 1995 quem supervisionava e controlava o padrão da linguagem era o próprio CERN. Desse ano em diante, a W3C (The World Wide Web Consortium), uma entidade que regula os padrões da Web, tomou para si a sua supervisão e controle.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Resultado de imagem para html">
            <a:extLst>
              <a:ext uri="{FF2B5EF4-FFF2-40B4-BE49-F238E27FC236}">
                <a16:creationId xmlns="" xmlns:a16="http://schemas.microsoft.com/office/drawing/2014/main" id="{304DBF83-A705-4149-99CE-5F68C82A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89" b="93778" l="2222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63" y="923329"/>
            <a:ext cx="2986933" cy="298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397" y="1072667"/>
            <a:ext cx="3104064" cy="3140583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64162" y="0"/>
            <a:ext cx="904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17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0028737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39711" y="781763"/>
            <a:ext cx="570014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Netscape 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Navigator X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 Explorer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sz="23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8" y="1507454"/>
            <a:ext cx="6865222" cy="25699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Essa disputa colocou a Web nas mãos de milhões de usuários ordinários do PC, mas também mostrou como a comercialização da Web podia arruinar os esforços de padronização. Tanto a Microsoft como a Netscape deliberadamente incluíram extensões proprietárias ao HTML em seus produtos, e tentaram ganhar superioridade no mercado através dessa diferenciação.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460" y="923330"/>
            <a:ext cx="1402626" cy="140262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950" y="3086634"/>
            <a:ext cx="1457325" cy="1419225"/>
          </a:xfrm>
          <a:prstGeom prst="rect">
            <a:avLst/>
          </a:prstGeom>
        </p:spPr>
      </p:pic>
      <p:sp>
        <p:nvSpPr>
          <p:cNvPr id="11" name="Multiplicar 10"/>
          <p:cNvSpPr/>
          <p:nvPr/>
        </p:nvSpPr>
        <p:spPr>
          <a:xfrm>
            <a:off x="7473810" y="2279174"/>
            <a:ext cx="733926" cy="854242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64162" y="0"/>
            <a:ext cx="904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18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545033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39711" y="781763"/>
            <a:ext cx="570014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Netscape 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Navigator X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 Explorer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sz="23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39711" y="1429474"/>
            <a:ext cx="6865222" cy="32778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disputa terminou em 1998 quando ficou claro que a tendência no declínio do domínio de mercado por parte da Netscape era irreversível. Isso aconteceu, em parte, pelas ações da Microsoft no sentido de integrar o seu navegador com o sistema operacional e o empacotamento do mesmo com outros produtos por meio de acordos OEM; a companhia acabou enfrentando uma batalha legal em função das regras antitruste do mercado norte-americano.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460" y="923330"/>
            <a:ext cx="1402626" cy="140262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950" y="3086634"/>
            <a:ext cx="1457325" cy="1419225"/>
          </a:xfrm>
          <a:prstGeom prst="rect">
            <a:avLst/>
          </a:prstGeom>
        </p:spPr>
      </p:pic>
      <p:sp>
        <p:nvSpPr>
          <p:cNvPr id="11" name="Multiplicar 10"/>
          <p:cNvSpPr/>
          <p:nvPr/>
        </p:nvSpPr>
        <p:spPr>
          <a:xfrm>
            <a:off x="7473810" y="2279174"/>
            <a:ext cx="733926" cy="854242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64162" y="0"/>
            <a:ext cx="904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19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294074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39711" y="781763"/>
            <a:ext cx="570014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Netscape 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Navigator X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 Explorer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sz="23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78067" y="1228039"/>
            <a:ext cx="7028568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perda da Netscape também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 ser atribuída a aqueles que criavam seus sites, pois tinham que escolher para qual navegador que queriam que fossem adequadamente exibidos os conteúdos. Em função do Internet Explorer ser nativo do Windows e este ser o sistema operacional dominante na época, acabou sendo a escolha natural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Era comum nesses tempos, quando acessava-se um site, ver algo como “melhor visualizado no Internet Explorer” ou “melhor visualizado no Netscape Navigator”.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950" y="923330"/>
            <a:ext cx="1402626" cy="140262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950" y="3086634"/>
            <a:ext cx="1457325" cy="1419225"/>
          </a:xfrm>
          <a:prstGeom prst="rect">
            <a:avLst/>
          </a:prstGeom>
        </p:spPr>
      </p:pic>
      <p:sp>
        <p:nvSpPr>
          <p:cNvPr id="11" name="Multiplicar 10"/>
          <p:cNvSpPr/>
          <p:nvPr/>
        </p:nvSpPr>
        <p:spPr>
          <a:xfrm>
            <a:off x="7473810" y="2279174"/>
            <a:ext cx="733926" cy="854242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64162" y="0"/>
            <a:ext cx="904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9702626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39711" y="781763"/>
            <a:ext cx="570014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Mozilla Firefox X Internet Explorer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sz="23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8" y="1507454"/>
            <a:ext cx="6865222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Netscape respondeu liberando o seu produto como código aberto, criando o Mozilla. O efeito foi simplesmente acelerar o declínio da companhia, por causa de problemas com o desenvolvimento do novo produto. A companhia acabou comprada pela AOL no fim de 1998. O Mozilla, desde então, evoluiu para uma poderosa suíte de produtos Web com uma pequena mas firme parcela do mercado.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460" y="923330"/>
            <a:ext cx="1402626" cy="140262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182" y="3086634"/>
            <a:ext cx="1613093" cy="1570921"/>
          </a:xfrm>
          <a:prstGeom prst="rect">
            <a:avLst/>
          </a:prstGeom>
        </p:spPr>
      </p:pic>
      <p:sp>
        <p:nvSpPr>
          <p:cNvPr id="11" name="Multiplicar 10"/>
          <p:cNvSpPr/>
          <p:nvPr/>
        </p:nvSpPr>
        <p:spPr>
          <a:xfrm>
            <a:off x="7473810" y="2279174"/>
            <a:ext cx="733926" cy="854242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2182" y="781763"/>
            <a:ext cx="1613093" cy="1549697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64162" y="0"/>
            <a:ext cx="904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9392395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39711" y="781763"/>
            <a:ext cx="570014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</a:rPr>
              <a:t>Frutos da Netscape </a:t>
            </a:r>
            <a:endParaRPr lang="pt-BR" sz="2300" b="1" dirty="0">
              <a:ln w="0"/>
              <a:solidFill>
                <a:srgbClr val="FFFF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8" y="1507454"/>
            <a:ext cx="6865222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Netscape desenvolveu o protocolo Secure Sockets Layer (SSL) para garantir a comunicação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on-line,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 ainda é amplamente utilizada, bem como JavaScript, a linguagem mais utilizada para client-side scripts de páginas web.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144" y="781763"/>
            <a:ext cx="1402626" cy="140262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073" y="3251152"/>
            <a:ext cx="1462423" cy="1404948"/>
          </a:xfrm>
          <a:prstGeom prst="rect">
            <a:avLst/>
          </a:prstGeom>
        </p:spPr>
      </p:pic>
      <p:sp>
        <p:nvSpPr>
          <p:cNvPr id="5" name="Seta para a esquerda e para cima 4"/>
          <p:cNvSpPr/>
          <p:nvPr/>
        </p:nvSpPr>
        <p:spPr>
          <a:xfrm>
            <a:off x="6593305" y="2345483"/>
            <a:ext cx="1624263" cy="2048038"/>
          </a:xfrm>
          <a:prstGeom prst="leftUp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64162" y="0"/>
            <a:ext cx="904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22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4981196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39711" y="781763"/>
            <a:ext cx="570014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Lynx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(navegador web)</a:t>
            </a:r>
            <a:endParaRPr lang="pt-BR" sz="23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8" y="1228039"/>
            <a:ext cx="6097817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Lynx é um navegador web criado pela Universidade de Kansas, através de seu Grupo de Computação Distribuída e do Serviço Acadêmico de Computação. É capaz de exibir texto apenas, ideal para sistemas baseados em console ou com poucos recursos gráficos. Acompanha diversas distribuições de sistemas POSIX (Unix, Linux, etc) e VAX/VMS. Também existem versões para sistemas da Microsoft, como o MS-DOS e as variantes do Windows.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6626" name="Picture 2" descr="Resultado de imagem para Lynx (navegador web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464" y="1026604"/>
            <a:ext cx="2239562" cy="134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64162" y="0"/>
            <a:ext cx="904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23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512404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IS7">
            <a:extLst>
              <a:ext uri="{FF2B5EF4-FFF2-40B4-BE49-F238E27FC236}">
                <a16:creationId xmlns="" xmlns:a16="http://schemas.microsoft.com/office/drawing/2014/main" id="{C0797339-387E-42C4-B4EA-FB19F48E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1" y="228600"/>
            <a:ext cx="8349916" cy="45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2685108" y="1663877"/>
            <a:ext cx="3605342" cy="16773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sz="100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</a:t>
            </a:r>
            <a:endParaRPr lang="en-US" sz="310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 </a:t>
            </a:r>
            <a:endParaRPr lang="en-US" sz="310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</a:t>
            </a:r>
            <a:endParaRPr lang="en-US" sz="150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885281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39710" y="781763"/>
            <a:ext cx="6566415" cy="8002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Saída da Apple da disputa entre Microsoft e Netscape, criar o Safari, seu próprio navegador.</a:t>
            </a:r>
            <a:endParaRPr lang="pt-BR" sz="23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7" y="1581982"/>
            <a:ext cx="6865222" cy="25699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Apesar do mercado para o Macintosh ter sido tradicionalmente dominado pelo Internet Explorer e pelo Netscape Navigator, o futuro parece pertencer ao próprio navegador da Apple Inc., o Safari, que é baseado no mecanismo de renderização KHTML, parte do navegador de código aberto Konqueror. O Safari é o navegador padrão do Mac OS X.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988" y="319005"/>
            <a:ext cx="650638" cy="65063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39" y="1581982"/>
            <a:ext cx="685287" cy="667371"/>
          </a:xfrm>
          <a:prstGeom prst="rect">
            <a:avLst/>
          </a:prstGeom>
        </p:spPr>
      </p:pic>
      <p:sp>
        <p:nvSpPr>
          <p:cNvPr id="11" name="Multiplicar 10"/>
          <p:cNvSpPr/>
          <p:nvPr/>
        </p:nvSpPr>
        <p:spPr>
          <a:xfrm>
            <a:off x="7994638" y="1009672"/>
            <a:ext cx="495494" cy="57231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188" y="3219788"/>
            <a:ext cx="1504438" cy="1504438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03836" y="4277950"/>
            <a:ext cx="2380366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Navegador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Safari </a:t>
            </a:r>
            <a:endParaRPr lang="pt-BR" sz="23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Seta em curva para a direita 13"/>
          <p:cNvSpPr/>
          <p:nvPr/>
        </p:nvSpPr>
        <p:spPr>
          <a:xfrm rot="792060">
            <a:off x="6974972" y="1963971"/>
            <a:ext cx="819151" cy="1242150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64162" y="0"/>
            <a:ext cx="904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24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1696468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39711" y="781763"/>
            <a:ext cx="570014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Chrome</a:t>
            </a:r>
            <a:endParaRPr lang="pt-BR" sz="23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8" y="1228039"/>
            <a:ext cx="6402925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Google Chrome é um navegador de internet, desenvolvido pela companhia Google com visual minimalista. Foi lançado pela primeira vez em setembro de 2008, para o Microsoft Windows, e 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32" y="923330"/>
            <a:ext cx="1571394" cy="1598699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6" y="2618281"/>
            <a:ext cx="834729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mais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tarde foi portado para Linux, Mac, iOS e Android. Compilado com base em componentes de código licenciado como o motor de renderização o WebKit. O Google Chrome também é o principal componente do Chrome OS onde funciona como uma plataforma para executar aplicativos da web. e sua estrutura de desenvolvimento de aplicações (framework).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64162" y="0"/>
            <a:ext cx="904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0595151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39710" y="781763"/>
            <a:ext cx="6241563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Acabando com a rivalidade entre navegadores:</a:t>
            </a:r>
            <a:endParaRPr lang="pt-BR" sz="23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7" y="1228039"/>
            <a:ext cx="6956377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 é a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versão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atual do HTML e inclui XHTML . O padrão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atual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 desenvolvido pelo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Grupo de Trabalho de Tecnologia de Aplicação de Hipertexto da Web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(WHATWG)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composto pelos principais fornecedores de navegadores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Apple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Mozilla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</a:t>
            </a:r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Microsoft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e o </a:t>
            </a:r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W3C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esta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nova versão traz consigo importantes mudanças quanto ao papel do HTML no mundo da Web, através de novas funcionalidades como semântica e acessibilidade. Possibilita o uso de novos recursos antes possíveis apenas com a aplicação de outras tecnologias.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9698" name="Picture 2" descr="Logo HTML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875" y="461665"/>
            <a:ext cx="2149976" cy="23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HTML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758" y="2896328"/>
            <a:ext cx="1476128" cy="191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64162" y="0"/>
            <a:ext cx="904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26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9549567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39710" y="781763"/>
            <a:ext cx="6241563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Acabando com a rivalidade entre navegadores:</a:t>
            </a:r>
            <a:endParaRPr lang="pt-BR" sz="23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8" y="1228039"/>
            <a:ext cx="6402925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WHATWG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foi formado em resposta ao lento desenvolvimento dos padrões da Web do World Wide Web Consortium (W3C) e à decisão do W3C de abandonar o HTML em favor de tecnologias baseadas em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XML. A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lista de discussão do WHATWG foi anunciada em 4 de junho de 2004,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dois dias após as iniciativas de um documento de posição conjunto Opera-Mozilla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terem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sido rejeitadas pelos membros do W3C no Workshop do W3C sobre aplicativos da Web e compostos.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9698" name="Picture 2" descr="Logo HTML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77" y="372820"/>
            <a:ext cx="2604573" cy="260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HTML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031" y="3080084"/>
            <a:ext cx="1648327" cy="177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64162" y="0"/>
            <a:ext cx="904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27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7897576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39710" y="781763"/>
            <a:ext cx="6241563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Acabando com a rivalidade entre navegadores:</a:t>
            </a:r>
            <a:endParaRPr lang="pt-BR" sz="23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8" y="1228039"/>
            <a:ext cx="6402925" cy="32778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10 de abril de 2007, a Mozilla Foundation, Apple e Opera Software propuseram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novo grupo de trabalho HTML do W3C adotasse o HTML5 do WHATWG como ponto de partida de seu trabalho e nomeasse seu futuro produto como "HTML5" (embora o A especificação WHATWG foi posteriormente renomeada como HTML Living Standard ). Em 9 de maio de 2007, o novo grupo de trabalho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do W3C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resolveu fazer isso.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9698" name="Picture 2" descr="Logo HTML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77" y="372820"/>
            <a:ext cx="2604573" cy="260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HTML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031" y="3080084"/>
            <a:ext cx="1648327" cy="177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64162" y="0"/>
            <a:ext cx="904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28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0502748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39710" y="781763"/>
            <a:ext cx="6241563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Acabando com a rivalidade entre navegadores:</a:t>
            </a:r>
            <a:endParaRPr lang="pt-BR" sz="23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8" y="1228039"/>
            <a:ext cx="6402925" cy="32778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Sua essência tem sido melhorar a linguagem com o suporte para as mais recentes multimídias, enquanto a mantém facilmente legível por seres humanos e consistentemente compreendida por computadores e outros dispositivos (navegadores, parsers etc). O HTML5 será o novo padrão para HTML, XHTML, e HTML DOM. Atualmente, está em fase de esboço, porém diversos navegadores já implementam algumas de suas funcionalidades.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9698" name="Picture 2" descr="Logo HTML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77" y="372820"/>
            <a:ext cx="2604573" cy="260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HTML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031" y="3080084"/>
            <a:ext cx="1648327" cy="177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64162" y="0"/>
            <a:ext cx="904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29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3120818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39710" y="781763"/>
            <a:ext cx="6241563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Acabando com a rivalidade entre navegadores:</a:t>
            </a:r>
            <a:endParaRPr lang="pt-BR" sz="23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7" y="1515454"/>
            <a:ext cx="6402925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Após seus predecessores imediatos HTML 4.01 e XHTML 1.1, HTML5 é uma resposta à observação de que o HTML e o XHTML, de uso comum na World Wide Web, é uma mistura de características introduzidas por várias especificações, juntamente com aquelas introduzidas por software, tais como os navegadores, aqueles estabelecidos pela prática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comum.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9698" name="Picture 2" descr="Logo HTML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77" y="372820"/>
            <a:ext cx="2604573" cy="260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HTML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031" y="3080084"/>
            <a:ext cx="1648327" cy="177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64162" y="0"/>
            <a:ext cx="904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30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3575750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39710" y="781763"/>
            <a:ext cx="6241563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Acabando com a rivalidade entre navegadores:</a:t>
            </a:r>
            <a:endParaRPr lang="pt-BR" sz="23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9698" name="Picture 2" descr="Logo HTML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77" y="372820"/>
            <a:ext cx="2604573" cy="260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HTML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031" y="3080084"/>
            <a:ext cx="1648327" cy="177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621" y="1708945"/>
            <a:ext cx="2143125" cy="21431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18" y="1675106"/>
            <a:ext cx="2740119" cy="25960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1620" y="3852070"/>
            <a:ext cx="2143125" cy="419100"/>
          </a:xfrm>
          <a:prstGeom prst="rect">
            <a:avLst/>
          </a:prstGeom>
        </p:spPr>
      </p:pic>
      <p:sp>
        <p:nvSpPr>
          <p:cNvPr id="7" name="Mais 6"/>
          <p:cNvSpPr/>
          <p:nvPr/>
        </p:nvSpPr>
        <p:spPr>
          <a:xfrm>
            <a:off x="3190452" y="2540001"/>
            <a:ext cx="761168" cy="831163"/>
          </a:xfrm>
          <a:prstGeom prst="math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Igual 10"/>
          <p:cNvSpPr/>
          <p:nvPr/>
        </p:nvSpPr>
        <p:spPr>
          <a:xfrm>
            <a:off x="6142871" y="2598821"/>
            <a:ext cx="673767" cy="772343"/>
          </a:xfrm>
          <a:prstGeom prst="mathEqua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819676" y="1329813"/>
            <a:ext cx="2660078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Grupo: WHATWG</a:t>
            </a:r>
            <a:endParaRPr lang="pt-BR" sz="23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64162" y="0"/>
            <a:ext cx="904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9452288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=""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7546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 smtClean="0"/>
              <a:t>Alfredo Limonge</a:t>
            </a:r>
            <a:endParaRPr lang="pt-BR" dirty="0"/>
          </a:p>
          <a:p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://www.pdfdrive.com/html-a-partir-do-zero-e196386751.html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GUIA COMPLETO PARA INICIANTES</a:t>
            </a:r>
            <a:endParaRPr lang="pt-BR" sz="1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2" descr="HTML a partir do ze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478" y="1146283"/>
            <a:ext cx="22098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64162" y="0"/>
            <a:ext cx="904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8877199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=""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69304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 smtClean="0"/>
              <a:t>Helder da Rocha</a:t>
            </a:r>
            <a:endParaRPr lang="pt-BR" dirty="0"/>
          </a:p>
          <a:p>
            <a:r>
              <a:rPr lang="pt-BR" dirty="0">
                <a:hlinkClick r:id="rId4"/>
              </a:rPr>
              <a:t>https://www.pdfdrive.com/cria%C3%A7%C3%A3o-de-web-sites-i-e41463499.html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HISTÓRIA </a:t>
            </a:r>
            <a:r>
              <a:rPr lang="pt-BR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CRIAÇÃO DE WEB SITES</a:t>
            </a:r>
            <a:endParaRPr lang="pt-BR" sz="1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Criação de Web Sites 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445" y="1098311"/>
            <a:ext cx="22098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64162" y="0"/>
            <a:ext cx="904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33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778453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39796" y="1958277"/>
            <a:ext cx="1239795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194488" y="1757267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do</a:t>
            </a:r>
            <a:endParaRPr lang="en-US" sz="15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471616" y="1588955"/>
            <a:ext cx="2755557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</a:t>
            </a:r>
            <a:endParaRPr lang="en-US" sz="150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758697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=""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6588202" y="2866438"/>
            <a:ext cx="620113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4766908" y="1048274"/>
            <a:ext cx="3913630" cy="17851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www.w3schools.com/html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73" y="1287334"/>
            <a:ext cx="4491334" cy="3431143"/>
          </a:xfrm>
          <a:prstGeom prst="rect">
            <a:avLst/>
          </a:prstGeom>
        </p:spPr>
      </p:pic>
      <p:sp>
        <p:nvSpPr>
          <p:cNvPr id="13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64162" y="0"/>
            <a:ext cx="904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34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352823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912432" y="1574832"/>
            <a:ext cx="19075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406628908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96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0175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Resultado de imagem para LÃ³gica de ProgramaÃ§Ã£o">
            <a:extLst>
              <a:ext uri="{FF2B5EF4-FFF2-40B4-BE49-F238E27FC236}">
                <a16:creationId xmlns="" xmlns:a16="http://schemas.microsoft.com/office/drawing/2014/main" id="{7A7A8532-259D-44BB-8B10-8C9AA0170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68428"/>
            <a:ext cx="8366235" cy="462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C717E5-DA8F-4736-8CE0-4D32DD6985B3}"/>
              </a:ext>
            </a:extLst>
          </p:cNvPr>
          <p:cNvSpPr/>
          <p:nvPr/>
        </p:nvSpPr>
        <p:spPr>
          <a:xfrm>
            <a:off x="457200" y="242456"/>
            <a:ext cx="82058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https://upload.wikimedia.org/wikipedia/commons/thumb/a/a0/Programming_language_textbooks.jpg/800px-Programming_language_textbooks.jpg">
            <a:extLst>
              <a:ext uri="{FF2B5EF4-FFF2-40B4-BE49-F238E27FC236}">
                <a16:creationId xmlns="" xmlns:a16="http://schemas.microsoft.com/office/drawing/2014/main" id="{BB2D1B76-FC15-44DB-9D8F-2B5C162F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8" y="3757015"/>
            <a:ext cx="1374337" cy="104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2782740" y="2967823"/>
            <a:ext cx="305692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Linguagem       HTML</a:t>
            </a:r>
          </a:p>
        </p:txBody>
      </p:sp>
      <p:cxnSp>
        <p:nvCxnSpPr>
          <p:cNvPr id="22" name="Forma 21"/>
          <p:cNvCxnSpPr/>
          <p:nvPr/>
        </p:nvCxnSpPr>
        <p:spPr>
          <a:xfrm flipV="1">
            <a:off x="1803400" y="2628900"/>
            <a:ext cx="4673600" cy="1536700"/>
          </a:xfrm>
          <a:prstGeom prst="bentConnector3">
            <a:avLst>
              <a:gd name="adj1" fmla="val 505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485900" y="3187700"/>
            <a:ext cx="1054100" cy="10541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12">
            <a:extLst>
              <a:ext uri="{FF2B5EF4-FFF2-40B4-BE49-F238E27FC236}">
                <a16:creationId xmlns=""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1560660" y="3548165"/>
            <a:ext cx="176674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1989 </a:t>
            </a:r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d.C.</a:t>
            </a:r>
          </a:p>
        </p:txBody>
      </p:sp>
      <p:sp>
        <p:nvSpPr>
          <p:cNvPr id="25" name="Elipse 24"/>
          <p:cNvSpPr/>
          <p:nvPr/>
        </p:nvSpPr>
        <p:spPr>
          <a:xfrm>
            <a:off x="6197600" y="1638300"/>
            <a:ext cx="1198880" cy="10541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ctangle 12">
            <a:extLst>
              <a:ext uri="{FF2B5EF4-FFF2-40B4-BE49-F238E27FC236}">
                <a16:creationId xmlns=""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6121400" y="1994851"/>
            <a:ext cx="16510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Dias de Hoje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289821" y="255858"/>
            <a:ext cx="838020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1680500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435" y="785463"/>
            <a:ext cx="3487271" cy="372114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72" y="785463"/>
            <a:ext cx="3563403" cy="3721146"/>
          </a:xfrm>
          <a:prstGeom prst="rect">
            <a:avLst/>
          </a:prstGeom>
        </p:spPr>
      </p:pic>
      <p:sp>
        <p:nvSpPr>
          <p:cNvPr id="13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778466" y="4426588"/>
            <a:ext cx="383835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 </a:t>
            </a:r>
            <a:r>
              <a:rPr lang="pt-BR" sz="20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Berners-Lee –Inglaterra/1955</a:t>
            </a:r>
            <a:endParaRPr lang="pt-BR" sz="20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57482" y="4403505"/>
            <a:ext cx="316454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Bruce </a:t>
            </a:r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Lee – </a:t>
            </a:r>
            <a:r>
              <a:rPr lang="pt-BR" sz="20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China/1940</a:t>
            </a:r>
            <a:endParaRPr lang="pt-BR" sz="20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805002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727" y="637675"/>
            <a:ext cx="6107300" cy="4114800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28600" y="1423885"/>
            <a:ext cx="2334127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1990 esta era a aparência de uma página da internet.</a:t>
            </a:r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Browser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Gopher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026323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830AC1-AC68-4307-A652-22299267A222}"/>
              </a:ext>
            </a:extLst>
          </p:cNvPr>
          <p:cNvSpPr/>
          <p:nvPr/>
        </p:nvSpPr>
        <p:spPr>
          <a:xfrm>
            <a:off x="322727" y="137120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do HTML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7" y="1422367"/>
            <a:ext cx="3611599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ENQUIRE foi um projeto usado para reconhecer e armazenar associações de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informação,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desenvolvido por Tim Berners-Lee no segundo semestre de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1980,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enquanto ele trabalhava na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CERN.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820" y="613611"/>
            <a:ext cx="4928205" cy="373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741820" y="4346244"/>
            <a:ext cx="4928205" cy="3539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7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CERN - Organização </a:t>
            </a:r>
            <a:r>
              <a:rPr lang="pt-BR" sz="17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Europeia para a Pesquisa Nuclear</a:t>
            </a:r>
            <a:endParaRPr lang="pt-BR" sz="17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6" y="960702"/>
            <a:ext cx="26611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Projeto ENQUIRE</a:t>
            </a:r>
            <a:endParaRPr lang="pt-BR" sz="24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78783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21381</TotalTime>
  <Words>2170</Words>
  <Application>Microsoft Office PowerPoint</Application>
  <PresentationFormat>Personalizar</PresentationFormat>
  <Paragraphs>216</Paragraphs>
  <Slides>42</Slides>
  <Notes>42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872</cp:revision>
  <dcterms:created xsi:type="dcterms:W3CDTF">2015-12-20T14:42:40Z</dcterms:created>
  <dcterms:modified xsi:type="dcterms:W3CDTF">2019-10-22T16:10:47Z</dcterms:modified>
  <cp:category>DECER</cp:category>
</cp:coreProperties>
</file>