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77" r:id="rId13"/>
    <p:sldId id="280" r:id="rId14"/>
    <p:sldId id="281" r:id="rId15"/>
    <p:sldId id="282" r:id="rId16"/>
    <p:sldId id="283" r:id="rId17"/>
    <p:sldId id="284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379" y="346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643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76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277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51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991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31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397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8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38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08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308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093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15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068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46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275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93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7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1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60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9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03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hyperlink" Target="https://www.pdfdrive.com/cria%C3%A7%C3%A3o-de-web-sites-i-e41463499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2895565"/>
            <a:ext cx="435331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  </a:t>
            </a: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&lt;!--...--&gt;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17500" y="2895565"/>
            <a:ext cx="254762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91;p21"/>
          <p:cNvSpPr/>
          <p:nvPr/>
        </p:nvSpPr>
        <p:spPr>
          <a:xfrm>
            <a:off x="322727" y="1473656"/>
            <a:ext cx="8248249" cy="32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Alguns caracteres como o caractere &lt;, têm um significado especial na HTML. e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isso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podem ser usados no texto.</a:t>
            </a:r>
          </a:p>
          <a:p>
            <a:pPr lvl="0"/>
            <a:endParaRPr lang="pt-BR"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exibir um sinal de menor do que (&lt;) em HTML, temos que usar uma entidade de caractere.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2;p21"/>
          <p:cNvSpPr/>
          <p:nvPr/>
        </p:nvSpPr>
        <p:spPr>
          <a:xfrm>
            <a:off x="449187" y="846114"/>
            <a:ext cx="6748249" cy="425474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pt-B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 de Caractere </a:t>
            </a:r>
            <a:r>
              <a:rPr lang="pt-BR" sz="2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HTML (caracteres especiais)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491953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91;p21"/>
          <p:cNvSpPr/>
          <p:nvPr/>
        </p:nvSpPr>
        <p:spPr>
          <a:xfrm>
            <a:off x="322727" y="1358349"/>
            <a:ext cx="8301728" cy="357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Alguns caracteres têm significado especial na HTML, como o sinal de menor do que (&lt;) que define o início de uma tag de HTML. </a:t>
            </a:r>
            <a:endParaRPr lang="pt-BR" sz="23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quisermos que o navegador exiba de fato estes caracteres devemos inserir entidades de caractere na fonte da HTML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endParaRPr lang="pt-BR"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entidade de caractere tem três partes: um e comercial (&amp;), um nome de entidade ou um # e um número de entidade, e finalmente um ponto e vírgula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(;).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2;p21"/>
          <p:cNvSpPr/>
          <p:nvPr/>
        </p:nvSpPr>
        <p:spPr>
          <a:xfrm>
            <a:off x="434900" y="745080"/>
            <a:ext cx="6748249" cy="425474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pt-B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 de Caractere </a:t>
            </a:r>
            <a:r>
              <a:rPr lang="pt-BR" sz="2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HTML (caracteres especiais)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418793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76;p21"/>
          <p:cNvSpPr/>
          <p:nvPr/>
        </p:nvSpPr>
        <p:spPr>
          <a:xfrm>
            <a:off x="343604" y="700184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77;p21"/>
          <p:cNvSpPr/>
          <p:nvPr/>
        </p:nvSpPr>
        <p:spPr>
          <a:xfrm>
            <a:off x="288845" y="640527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78;p21"/>
          <p:cNvSpPr/>
          <p:nvPr/>
        </p:nvSpPr>
        <p:spPr>
          <a:xfrm>
            <a:off x="393170" y="997527"/>
            <a:ext cx="4008093" cy="369510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81;p21"/>
          <p:cNvSpPr/>
          <p:nvPr/>
        </p:nvSpPr>
        <p:spPr>
          <a:xfrm>
            <a:off x="473574" y="1247975"/>
            <a:ext cx="3877481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84;p21"/>
          <p:cNvSpPr/>
          <p:nvPr/>
        </p:nvSpPr>
        <p:spPr>
          <a:xfrm>
            <a:off x="386522" y="12288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84;p21"/>
          <p:cNvSpPr/>
          <p:nvPr/>
        </p:nvSpPr>
        <p:spPr>
          <a:xfrm>
            <a:off x="364373" y="9314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6;p21"/>
          <p:cNvSpPr/>
          <p:nvPr/>
        </p:nvSpPr>
        <p:spPr>
          <a:xfrm>
            <a:off x="1221432" y="1284645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84;p21"/>
          <p:cNvSpPr/>
          <p:nvPr/>
        </p:nvSpPr>
        <p:spPr>
          <a:xfrm>
            <a:off x="3509580" y="1220762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87;p21"/>
          <p:cNvSpPr/>
          <p:nvPr/>
        </p:nvSpPr>
        <p:spPr>
          <a:xfrm>
            <a:off x="1214784" y="1242816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 dirty="0"/>
          </a:p>
        </p:txBody>
      </p:sp>
      <p:sp>
        <p:nvSpPr>
          <p:cNvPr id="32" name="Google Shape;182;p21"/>
          <p:cNvSpPr/>
          <p:nvPr/>
        </p:nvSpPr>
        <p:spPr>
          <a:xfrm>
            <a:off x="473574" y="1619884"/>
            <a:ext cx="3877481" cy="303258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84;p21"/>
          <p:cNvSpPr/>
          <p:nvPr/>
        </p:nvSpPr>
        <p:spPr>
          <a:xfrm>
            <a:off x="393170" y="1543320"/>
            <a:ext cx="971700" cy="34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 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92;p21"/>
          <p:cNvSpPr/>
          <p:nvPr/>
        </p:nvSpPr>
        <p:spPr>
          <a:xfrm>
            <a:off x="524225" y="1840045"/>
            <a:ext cx="3767442" cy="2789105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Definição da tag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;!DOCTYPE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60;P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--&gt;</a:t>
            </a:r>
            <a:endParaRPr lang="pt-BR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Definições das tags básicas do HTML &lt;/h1&gt;</a:t>
            </a: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&amp;#60;!DOCTYPE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&amp;#60;!DOCTYPE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pt-BR" sz="1600" dirty="0">
                <a:latin typeface="Calibri" panose="020F0502020204030204" pitchFamily="34" charset="0"/>
              </a:rPr>
              <a:t>Define o tipo de documento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&lt;/p&gt;</a:t>
            </a: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76;p21"/>
          <p:cNvSpPr/>
          <p:nvPr/>
        </p:nvSpPr>
        <p:spPr>
          <a:xfrm>
            <a:off x="4511069" y="7101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8;p21"/>
          <p:cNvSpPr/>
          <p:nvPr/>
        </p:nvSpPr>
        <p:spPr>
          <a:xfrm>
            <a:off x="4591115" y="762000"/>
            <a:ext cx="3977613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2;p21"/>
          <p:cNvSpPr/>
          <p:nvPr/>
        </p:nvSpPr>
        <p:spPr>
          <a:xfrm>
            <a:off x="4641039" y="810492"/>
            <a:ext cx="3877481" cy="385193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2;p21"/>
          <p:cNvSpPr/>
          <p:nvPr/>
        </p:nvSpPr>
        <p:spPr>
          <a:xfrm>
            <a:off x="4691690" y="859187"/>
            <a:ext cx="3767442" cy="377992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6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Definição da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60;HTML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&amp;#60;HTML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pt-BR" sz="1600" dirty="0">
                <a:latin typeface="Calibri" panose="020F0502020204030204" pitchFamily="34" charset="0"/>
              </a:rPr>
              <a:t>Define um documento </a:t>
            </a:r>
            <a:r>
              <a:rPr lang="pt-BR" sz="1600" dirty="0" smtClean="0">
                <a:latin typeface="Calibri" panose="020F0502020204030204" pitchFamily="34" charset="0"/>
              </a:rPr>
              <a:t>HTML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  <a:endParaRPr lang="pt-BR" sz="1600" dirty="0" smtClean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 smtClean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60;HEAD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60;HEAD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pt-BR" sz="1600" dirty="0">
                <a:latin typeface="Calibri" panose="020F0502020204030204" pitchFamily="34" charset="0"/>
              </a:rPr>
              <a:t>Define informações sobre o </a:t>
            </a:r>
            <a:r>
              <a:rPr lang="pt-BR" sz="1600" dirty="0" smtClean="0">
                <a:latin typeface="Calibri" panose="020F0502020204030204" pitchFamily="34" charset="0"/>
              </a:rPr>
              <a:t>documento&lt;/p&gt;</a:t>
            </a:r>
            <a:endParaRPr lang="pt-BR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42468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76;p21"/>
          <p:cNvSpPr/>
          <p:nvPr/>
        </p:nvSpPr>
        <p:spPr>
          <a:xfrm>
            <a:off x="4511069" y="7101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8;p21"/>
          <p:cNvSpPr/>
          <p:nvPr/>
        </p:nvSpPr>
        <p:spPr>
          <a:xfrm>
            <a:off x="4578927" y="762000"/>
            <a:ext cx="3989801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2;p21"/>
          <p:cNvSpPr/>
          <p:nvPr/>
        </p:nvSpPr>
        <p:spPr>
          <a:xfrm>
            <a:off x="4641039" y="810492"/>
            <a:ext cx="3877481" cy="385193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2;p21"/>
          <p:cNvSpPr/>
          <p:nvPr/>
        </p:nvSpPr>
        <p:spPr>
          <a:xfrm>
            <a:off x="4691690" y="859187"/>
            <a:ext cx="3767442" cy="377992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 &lt;h1&gt; to &lt;h6&gt;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60;H1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to &amp;#60;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H6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pt-BR" sz="1600" dirty="0">
                <a:latin typeface="Calibri" panose="020F0502020204030204" pitchFamily="34" charset="0"/>
              </a:rPr>
              <a:t>Define um título para o documento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60;P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60;P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pt-BR" sz="1600" dirty="0">
                <a:latin typeface="Calibri" panose="020F0502020204030204" pitchFamily="34" charset="0"/>
              </a:rPr>
              <a:t>Define um </a:t>
            </a:r>
            <a:r>
              <a:rPr lang="pt-BR" sz="1600" dirty="0" smtClean="0">
                <a:latin typeface="Calibri" panose="020F0502020204030204" pitchFamily="34" charset="0"/>
              </a:rPr>
              <a:t>parágrafo&lt;/p&gt;</a:t>
            </a:r>
            <a:endParaRPr lang="pt-BR" sz="1600" dirty="0">
              <a:latin typeface="Calibri" panose="020F0502020204030204" pitchFamily="34" charset="0"/>
            </a:endParaRPr>
          </a:p>
        </p:txBody>
      </p:sp>
      <p:sp>
        <p:nvSpPr>
          <p:cNvPr id="37" name="Google Shape;176;p21"/>
          <p:cNvSpPr/>
          <p:nvPr/>
        </p:nvSpPr>
        <p:spPr>
          <a:xfrm>
            <a:off x="350681" y="7101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8;p21"/>
          <p:cNvSpPr/>
          <p:nvPr/>
        </p:nvSpPr>
        <p:spPr>
          <a:xfrm>
            <a:off x="418539" y="762000"/>
            <a:ext cx="3989801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82;p21"/>
          <p:cNvSpPr/>
          <p:nvPr/>
        </p:nvSpPr>
        <p:spPr>
          <a:xfrm>
            <a:off x="480651" y="810492"/>
            <a:ext cx="3877481" cy="385193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92;p21"/>
          <p:cNvSpPr/>
          <p:nvPr/>
        </p:nvSpPr>
        <p:spPr>
          <a:xfrm>
            <a:off x="531302" y="859187"/>
            <a:ext cx="3767442" cy="377992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&amp;#60;TITLE&amp;#62;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&amp;#60;P&amp;#62;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&amp;#60;TITLE&amp;#62;: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Define um título para o documento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&amp;#60;BODY&amp;#62;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&amp;#60;P&amp;#62;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&amp;#60;BODY&amp;#62;: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Define o corpo do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documento&lt;/p&gt;</a:t>
            </a:r>
            <a:endParaRPr lang="pt-BR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39081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76;p21"/>
          <p:cNvSpPr/>
          <p:nvPr/>
        </p:nvSpPr>
        <p:spPr>
          <a:xfrm>
            <a:off x="4511069" y="7101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8;p21"/>
          <p:cNvSpPr/>
          <p:nvPr/>
        </p:nvSpPr>
        <p:spPr>
          <a:xfrm>
            <a:off x="4575490" y="762000"/>
            <a:ext cx="3993238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2;p21"/>
          <p:cNvSpPr/>
          <p:nvPr/>
        </p:nvSpPr>
        <p:spPr>
          <a:xfrm>
            <a:off x="4641039" y="810492"/>
            <a:ext cx="3877481" cy="367145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2;p21"/>
          <p:cNvSpPr/>
          <p:nvPr/>
        </p:nvSpPr>
        <p:spPr>
          <a:xfrm>
            <a:off x="4691173" y="843640"/>
            <a:ext cx="3767442" cy="341873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 &lt;!--...--&gt; 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 &lt;!--...--&gt; 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Define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um comentário</a:t>
            </a: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</p:txBody>
      </p:sp>
      <p:sp>
        <p:nvSpPr>
          <p:cNvPr id="11" name="Google Shape;184;p21"/>
          <p:cNvSpPr/>
          <p:nvPr/>
        </p:nvSpPr>
        <p:spPr>
          <a:xfrm>
            <a:off x="4520076" y="4395878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4;p21"/>
          <p:cNvSpPr/>
          <p:nvPr/>
        </p:nvSpPr>
        <p:spPr>
          <a:xfrm>
            <a:off x="4600122" y="4158813"/>
            <a:ext cx="971700" cy="34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 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76;p21"/>
          <p:cNvSpPr/>
          <p:nvPr/>
        </p:nvSpPr>
        <p:spPr>
          <a:xfrm>
            <a:off x="4663469" y="8625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8;p21"/>
          <p:cNvSpPr/>
          <p:nvPr/>
        </p:nvSpPr>
        <p:spPr>
          <a:xfrm>
            <a:off x="4727890" y="914400"/>
            <a:ext cx="3993238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2;p21"/>
          <p:cNvSpPr/>
          <p:nvPr/>
        </p:nvSpPr>
        <p:spPr>
          <a:xfrm>
            <a:off x="4793439" y="962892"/>
            <a:ext cx="3877481" cy="367145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2;p21"/>
          <p:cNvSpPr/>
          <p:nvPr/>
        </p:nvSpPr>
        <p:spPr>
          <a:xfrm>
            <a:off x="4843573" y="996040"/>
            <a:ext cx="3767442" cy="341873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!--...--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;!--...--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Define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um comentário</a:t>
            </a: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</p:txBody>
      </p:sp>
      <p:sp>
        <p:nvSpPr>
          <p:cNvPr id="24" name="Google Shape;184;p21"/>
          <p:cNvSpPr/>
          <p:nvPr/>
        </p:nvSpPr>
        <p:spPr>
          <a:xfrm>
            <a:off x="4672476" y="4548278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21"/>
          <p:cNvSpPr/>
          <p:nvPr/>
        </p:nvSpPr>
        <p:spPr>
          <a:xfrm>
            <a:off x="4752522" y="4311213"/>
            <a:ext cx="971700" cy="34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 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76;p21"/>
          <p:cNvSpPr/>
          <p:nvPr/>
        </p:nvSpPr>
        <p:spPr>
          <a:xfrm>
            <a:off x="350681" y="7101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78;p21"/>
          <p:cNvSpPr/>
          <p:nvPr/>
        </p:nvSpPr>
        <p:spPr>
          <a:xfrm>
            <a:off x="418539" y="762000"/>
            <a:ext cx="3989801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82;p21"/>
          <p:cNvSpPr/>
          <p:nvPr/>
        </p:nvSpPr>
        <p:spPr>
          <a:xfrm>
            <a:off x="480651" y="810492"/>
            <a:ext cx="3877481" cy="385193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2;p21"/>
          <p:cNvSpPr/>
          <p:nvPr/>
        </p:nvSpPr>
        <p:spPr>
          <a:xfrm>
            <a:off x="531302" y="859187"/>
            <a:ext cx="3767442" cy="377992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&amp;#60;BR&amp;#62;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&amp;#60;P&amp;#62;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&amp;#60;BR&amp;#62;: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Insere uma única quebra de linha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&amp;#60;HR&amp;#62;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&amp;#60;P&amp;#62;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&amp;#60;HR&amp;#62;: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Define uma mudança temática no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conteúdo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361997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 dirty="0"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192" name="Google Shape;192;p21"/>
          <p:cNvSpPr/>
          <p:nvPr/>
        </p:nvSpPr>
        <p:spPr>
          <a:xfrm>
            <a:off x="4530436" y="2101500"/>
            <a:ext cx="3629891" cy="18408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utilizando a tag h1 --&gt;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h1&gt; A 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&lt;/h1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Parágrafo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a tag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--&gt;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Definição: &lt;br&gt; A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um comentário. </a:t>
            </a:r>
            <a:r>
              <a:rPr lang="pt-BR" sz="1700" dirty="0" smtClean="0"/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3;p22"/>
          <p:cNvSpPr/>
          <p:nvPr/>
        </p:nvSpPr>
        <p:spPr>
          <a:xfrm>
            <a:off x="819868" y="261665"/>
            <a:ext cx="7832354" cy="3999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Testar na Prática a aplicação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12;p22"/>
          <p:cNvSpPr/>
          <p:nvPr/>
        </p:nvSpPr>
        <p:spPr>
          <a:xfrm>
            <a:off x="311577" y="1033199"/>
            <a:ext cx="3443835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1º Abrir o Bloco de Notas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2° Criar o nosso HTML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3º Salvar como nome.html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4º Abrir o nosso HTML criado em um browser.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186923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 dirty="0"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192" name="Google Shape;192;p21"/>
          <p:cNvSpPr/>
          <p:nvPr/>
        </p:nvSpPr>
        <p:spPr>
          <a:xfrm>
            <a:off x="4530436" y="2101500"/>
            <a:ext cx="3629891" cy="18408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utilizando a tag h1 --&gt;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h1&gt; A 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&lt;/h1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Parágrafo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a tag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--&gt;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Definição: &lt;br&gt; A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um comentário. </a:t>
            </a:r>
            <a:r>
              <a:rPr lang="pt-BR" sz="1700" dirty="0" smtClean="0"/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20;p23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35;p23"/>
          <p:cNvSpPr/>
          <p:nvPr/>
        </p:nvSpPr>
        <p:spPr>
          <a:xfrm>
            <a:off x="907031" y="286489"/>
            <a:ext cx="7663945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a utilidade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1;p23"/>
          <p:cNvSpPr/>
          <p:nvPr/>
        </p:nvSpPr>
        <p:spPr>
          <a:xfrm>
            <a:off x="232524" y="858827"/>
            <a:ext cx="3537615" cy="398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um comentário no documento HTML.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 utilidade basicamente é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documentar o código fonte para facilitar uma futura mudança no mesmo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em alguns casos não vai ser a mesma pessoa que o criou.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872454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 dirty="0"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192" name="Google Shape;192;p21"/>
          <p:cNvSpPr/>
          <p:nvPr/>
        </p:nvSpPr>
        <p:spPr>
          <a:xfrm>
            <a:off x="4530436" y="2101500"/>
            <a:ext cx="3629891" cy="18408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utilizando a tag h1 --&gt;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h1&gt; A 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&lt;/h1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Parágrafo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a tag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--&gt;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Definição: &lt;br&gt; A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um comentário. </a:t>
            </a:r>
            <a:r>
              <a:rPr lang="pt-BR" sz="1700" dirty="0" smtClean="0"/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42;p24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58;p24"/>
          <p:cNvSpPr/>
          <p:nvPr/>
        </p:nvSpPr>
        <p:spPr>
          <a:xfrm>
            <a:off x="950027" y="264270"/>
            <a:ext cx="7620949" cy="390794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3;p24"/>
          <p:cNvSpPr/>
          <p:nvPr/>
        </p:nvSpPr>
        <p:spPr>
          <a:xfrm>
            <a:off x="292753" y="942617"/>
            <a:ext cx="4231669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Sinal de abertura e de fechamento:</a:t>
            </a:r>
            <a:endParaRPr dirty="0"/>
          </a:p>
        </p:txBody>
      </p:sp>
      <p:sp>
        <p:nvSpPr>
          <p:cNvPr id="25" name="Google Shape;244;p24"/>
          <p:cNvSpPr/>
          <p:nvPr/>
        </p:nvSpPr>
        <p:spPr>
          <a:xfrm>
            <a:off x="308704" y="1805992"/>
            <a:ext cx="3425347" cy="256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23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&lt;!--...--&gt;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iniciada com o sinal menor que (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 finalizada com o sinal maior que (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. Sendo que por se tratar de uma tag vazia, não tem tag de fechamento.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937781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7604904" y="1583494"/>
            <a:ext cx="1042581" cy="232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-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5" descr="Criação de Web Sites 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3481" y="247861"/>
            <a:ext cx="1230296" cy="1247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/>
          <p:nvPr/>
        </p:nvSpPr>
        <p:spPr>
          <a:xfrm>
            <a:off x="928050" y="279450"/>
            <a:ext cx="6309600" cy="3645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Livro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6681675" y="130325"/>
            <a:ext cx="781800" cy="66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25" y="892551"/>
            <a:ext cx="6659612" cy="384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838975"/>
            <a:ext cx="6908874" cy="39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385751" y="0"/>
            <a:ext cx="5568345" cy="50403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-1" y="0"/>
            <a:ext cx="3385751" cy="504031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470" y="1675170"/>
            <a:ext cx="27943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Tag: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83127" y="2465975"/>
            <a:ext cx="2569075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3932161" y="-339328"/>
            <a:ext cx="4288386" cy="4945392"/>
            <a:chOff x="2365936" y="1040278"/>
            <a:chExt cx="3243863" cy="3018612"/>
          </a:xfrm>
        </p:grpSpPr>
        <p:pic>
          <p:nvPicPr>
            <p:cNvPr id="105" name="Google Shape;10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5936" y="1257421"/>
              <a:ext cx="3243863" cy="2801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5909" y="2688161"/>
              <a:ext cx="1543760" cy="1165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4"/>
            <p:cNvSpPr/>
            <p:nvPr/>
          </p:nvSpPr>
          <p:spPr>
            <a:xfrm rot="-5038670">
              <a:off x="3292701" y="1805341"/>
              <a:ext cx="1504101" cy="393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Vida Longa</a:t>
              </a:r>
              <a:r>
                <a:rPr lang="pt-BR" sz="29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9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037947">
              <a:off x="3425840" y="1856113"/>
              <a:ext cx="2034774" cy="41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E Próspera</a:t>
              </a:r>
              <a:r>
                <a:rPr lang="pt-BR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4"/>
          <p:cNvSpPr/>
          <p:nvPr/>
        </p:nvSpPr>
        <p:spPr>
          <a:xfrm>
            <a:off x="4347725" y="4605625"/>
            <a:ext cx="3644400" cy="4011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www.jmarysystems.com</a:t>
            </a:r>
            <a:r>
              <a:rPr lang="pt-B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.br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403292" y="916931"/>
            <a:ext cx="7232541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 que são Atributos em HTML?</a:t>
            </a: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são informações que passamos na Tag para que ela se comporte da maneira esperada. Existem atributos globais (que funcionam em todas as Tags) e específicos (que são direcionados para cada Tag, através de especificação).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Atributos possuem nome e um valor, existem Atributos que você vai usar praticamente sempre e existem outros que serão mais raros.</a:t>
            </a: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50" y="1215956"/>
            <a:ext cx="66294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1092530" y="291389"/>
            <a:ext cx="7481453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adicionais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75" y="1169500"/>
            <a:ext cx="8300076" cy="340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0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Alfredo Limonge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https://www.pdfdrive.com/html-a-partir-do-zero-e196386751.html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</a:t>
            </a:r>
            <a:r>
              <a:rPr lang="pt-BR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GUIA COMPLETO PARA INICIANTES</a:t>
            </a:r>
            <a:endParaRPr sz="16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0" descr="HTML a partir do zer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78" y="1146283"/>
            <a:ext cx="22098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1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Helder da Rocha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https://www.pdfdrive.com/cria%C3%A7%C3%A3o-de-web-sites-i-e41463499.html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</a:t>
            </a:r>
            <a:r>
              <a:rPr lang="pt-BR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CRIAÇÃO DE WEB SITES</a:t>
            </a:r>
            <a:endParaRPr sz="16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1" descr="Criação de Web Sites 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11792" y="1085114"/>
            <a:ext cx="22098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2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https://www.w3schools.com/html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573" y="1287334"/>
            <a:ext cx="4491334" cy="343114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3181080" y="2211800"/>
            <a:ext cx="2597700" cy="15234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             A TAG          </a:t>
            </a:r>
            <a:r>
              <a:rPr lang="pt-BR" sz="3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&lt;!--...--&gt;</a:t>
            </a:r>
            <a:endParaRPr sz="3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</a:t>
            </a:r>
            <a:endParaRPr sz="33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3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                            </a:t>
            </a:r>
            <a:r>
              <a:rPr lang="pt-BR" sz="3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&lt;!--...--&gt;</a:t>
            </a:r>
            <a:endParaRPr sz="3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6" y="168427"/>
            <a:ext cx="8366235" cy="46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</a:t>
            </a:r>
            <a:r>
              <a:rPr lang="pt-BR" sz="54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&lt;!--...--&gt;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8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O que iremos ver nesta Aula:</a:t>
            </a:r>
            <a:endParaRPr sz="33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80823" y="892551"/>
            <a:ext cx="8105036" cy="38930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Conhecer a TAG &lt;!--...--&gt;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80823" y="1337882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1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80823" y="1783213"/>
            <a:ext cx="8105036" cy="3893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Testar na Prática a aplicação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80823" y="2247165"/>
            <a:ext cx="8105036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a utilidade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80823" y="2701192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80823" y="3155219"/>
            <a:ext cx="8105036" cy="389309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Livro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80823" y="3609246"/>
            <a:ext cx="8105036" cy="389309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80823" y="4063273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adicionais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270164" y="923329"/>
            <a:ext cx="1867555" cy="173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Conhecendo as TAGS básicas do HTML no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www.w3schools.com</a:t>
            </a:r>
            <a:endParaRPr dirty="0"/>
          </a:p>
        </p:txBody>
      </p:sp>
      <p:graphicFrame>
        <p:nvGraphicFramePr>
          <p:cNvPr id="156" name="Google Shape;156;p19"/>
          <p:cNvGraphicFramePr/>
          <p:nvPr>
            <p:extLst>
              <p:ext uri="{D42A27DB-BD31-4B8C-83A1-F6EECF244321}">
                <p14:modId xmlns:p14="http://schemas.microsoft.com/office/powerpoint/2010/main" val="1682656821"/>
              </p:ext>
            </p:extLst>
          </p:nvPr>
        </p:nvGraphicFramePr>
        <p:xfrm>
          <a:off x="2137736" y="656408"/>
          <a:ext cx="6506100" cy="4059440"/>
        </p:xfrm>
        <a:graphic>
          <a:graphicData uri="http://schemas.openxmlformats.org/drawingml/2006/table">
            <a:tbl>
              <a:tblPr>
                <a:noFill/>
                <a:tableStyleId>{0DFFEBE6-90F8-4D44-96D0-5008739B0CD1}</a:tableStyleId>
              </a:tblPr>
              <a:tblGrid>
                <a:gridCol w="1708375"/>
                <a:gridCol w="4797725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Tag</a:t>
                      </a:r>
                      <a:endParaRPr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Descrição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3"/>
                        </a:rPr>
                        <a:t>&lt;!DOCTYPE&gt;</a:t>
                      </a:r>
                      <a:r>
                        <a:rPr lang="pt-BR" sz="1600" u="none" strike="noStrike" cap="none" dirty="0"/>
                        <a:t> </a:t>
                      </a:r>
                      <a:endParaRPr sz="1600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o tipo de documento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4"/>
                        </a:rPr>
                        <a:t>&lt;html&gt;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um documento HTML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5"/>
                        </a:rPr>
                        <a:t>&lt;head&gt;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informações sobre o documento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6"/>
                        </a:rPr>
                        <a:t>&lt;title&gt;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um título para o documento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7"/>
                        </a:rPr>
                        <a:t>&lt;body&gt;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o corpo do documento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8"/>
                        </a:rPr>
                        <a:t>&lt;h1&gt; to &lt;h6&gt;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os cabeçalhos HTML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9"/>
                        </a:rPr>
                        <a:t>&lt;p&gt;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um parágrafo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675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10"/>
                        </a:rPr>
                        <a:t>&lt;br&gt;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Insere uma única quebra de linha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11"/>
                        </a:rPr>
                        <a:t>&lt;hr&gt;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u="none" strike="noStrike" cap="none" dirty="0" smtClean="0">
                          <a:solidFill>
                            <a:schemeClr val="tx1"/>
                          </a:solidFill>
                        </a:rPr>
                        <a:t>Define uma mudança temática no conteúdo</a:t>
                      </a:r>
                      <a:endParaRPr sz="16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2600" marR="62600" marT="62600" marB="626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12"/>
                        </a:rPr>
                        <a:t>&lt;!--...--&gt;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u="none" strike="noStrike" cap="none" dirty="0">
                          <a:solidFill>
                            <a:schemeClr val="bg1"/>
                          </a:solidFill>
                        </a:rPr>
                        <a:t>Define um comentário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19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3200" b="1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2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&lt;!--...--&gt;</a:t>
            </a:r>
            <a:endParaRPr sz="32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Conhecer a TAG &lt;!--...--&gt;</a:t>
            </a:r>
            <a:endParaRPr sz="3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3200" b="1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2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&lt;!--...--&gt;</a:t>
            </a:r>
            <a:endParaRPr sz="3200" b="1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20"/>
          <p:cNvGraphicFramePr/>
          <p:nvPr>
            <p:extLst>
              <p:ext uri="{D42A27DB-BD31-4B8C-83A1-F6EECF244321}">
                <p14:modId xmlns:p14="http://schemas.microsoft.com/office/powerpoint/2010/main" val="1277596776"/>
              </p:ext>
            </p:extLst>
          </p:nvPr>
        </p:nvGraphicFramePr>
        <p:xfrm>
          <a:off x="375940" y="1895304"/>
          <a:ext cx="5135525" cy="738080"/>
        </p:xfrm>
        <a:graphic>
          <a:graphicData uri="http://schemas.openxmlformats.org/drawingml/2006/table">
            <a:tbl>
              <a:tblPr>
                <a:noFill/>
                <a:tableStyleId>{0DFFEBE6-90F8-4D44-96D0-5008739B0CD1}</a:tableStyleId>
              </a:tblPr>
              <a:tblGrid>
                <a:gridCol w="954096"/>
                <a:gridCol w="4181429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Tag</a:t>
                      </a:r>
                      <a:endParaRPr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Descrição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 smtClean="0">
                          <a:solidFill>
                            <a:schemeClr val="hlink"/>
                          </a:solidFill>
                          <a:hlinkClick r:id="rId3"/>
                        </a:rPr>
                        <a:t>&lt;!--...--&gt;</a:t>
                      </a:r>
                      <a:endParaRPr lang="pt-BR"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600" dirty="0" smtClean="0">
                          <a:solidFill>
                            <a:schemeClr val="dk1"/>
                          </a:solidFill>
                        </a:rPr>
                        <a:t>Define</a:t>
                      </a:r>
                      <a:r>
                        <a:rPr lang="pt-BR" sz="1600" baseline="0" dirty="0" smtClean="0">
                          <a:solidFill>
                            <a:schemeClr val="dk1"/>
                          </a:solidFill>
                        </a:rPr>
                        <a:t> um </a:t>
                      </a:r>
                      <a:r>
                        <a:rPr lang="pt-BR" sz="1600" dirty="0" smtClean="0">
                          <a:solidFill>
                            <a:schemeClr val="dk1"/>
                          </a:solidFill>
                        </a:rPr>
                        <a:t>comentário.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0"/>
          <p:cNvSpPr/>
          <p:nvPr/>
        </p:nvSpPr>
        <p:spPr>
          <a:xfrm>
            <a:off x="375950" y="3321200"/>
            <a:ext cx="81888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&lt;!--...--&gt; é uma tag vazia, o que significa que não possui tag final.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 dirty="0"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314229" y="623670"/>
            <a:ext cx="3401261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23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 é posicionada:</a:t>
            </a: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88649" y="1666323"/>
            <a:ext cx="3487677" cy="7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as tags </a:t>
            </a:r>
            <a:r>
              <a:rPr lang="pt-BR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(recomendado)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3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body&gt;</a:t>
            </a:r>
            <a:endParaRPr lang="pt-BR"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4530436" y="2101500"/>
            <a:ext cx="3629891" cy="18408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utilizando a tag h1 --&gt;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h1&gt; A 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&lt;/h1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Parágrafo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a tag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--&gt;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Definição: &lt;br&gt; A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um comentário. </a:t>
            </a:r>
            <a:r>
              <a:rPr lang="pt-BR" sz="1700" dirty="0" smtClean="0"/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91;p21"/>
          <p:cNvSpPr/>
          <p:nvPr/>
        </p:nvSpPr>
        <p:spPr>
          <a:xfrm>
            <a:off x="306312" y="2332050"/>
            <a:ext cx="3487677" cy="222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linha de texto deve ser comentada individualmente. Como regra prática, não devemos incluir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outras tags ou &lt;,&gt;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-- em um comentário HTML.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1636</Words>
  <Application>Microsoft Office PowerPoint</Application>
  <PresentationFormat>Personalizar</PresentationFormat>
  <Paragraphs>316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45</cp:revision>
  <dcterms:modified xsi:type="dcterms:W3CDTF">2020-08-17T22:32:42Z</dcterms:modified>
</cp:coreProperties>
</file>