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32" r:id="rId3"/>
    <p:sldId id="265" r:id="rId4"/>
    <p:sldId id="260" r:id="rId5"/>
    <p:sldId id="261" r:id="rId6"/>
    <p:sldId id="262" r:id="rId7"/>
    <p:sldId id="387" r:id="rId8"/>
    <p:sldId id="334" r:id="rId9"/>
    <p:sldId id="335" r:id="rId10"/>
    <p:sldId id="337" r:id="rId11"/>
    <p:sldId id="341" r:id="rId12"/>
    <p:sldId id="342" r:id="rId13"/>
    <p:sldId id="344" r:id="rId14"/>
    <p:sldId id="345" r:id="rId15"/>
    <p:sldId id="356" r:id="rId16"/>
    <p:sldId id="357" r:id="rId17"/>
    <p:sldId id="358" r:id="rId18"/>
    <p:sldId id="359" r:id="rId19"/>
    <p:sldId id="343" r:id="rId20"/>
    <p:sldId id="375" r:id="rId21"/>
    <p:sldId id="346" r:id="rId22"/>
    <p:sldId id="348" r:id="rId23"/>
    <p:sldId id="349" r:id="rId24"/>
    <p:sldId id="350" r:id="rId25"/>
    <p:sldId id="351" r:id="rId26"/>
    <p:sldId id="352" r:id="rId27"/>
    <p:sldId id="353" r:id="rId28"/>
    <p:sldId id="354" r:id="rId29"/>
    <p:sldId id="367" r:id="rId30"/>
    <p:sldId id="368" r:id="rId31"/>
    <p:sldId id="369" r:id="rId32"/>
    <p:sldId id="370" r:id="rId33"/>
    <p:sldId id="360" r:id="rId34"/>
    <p:sldId id="361" r:id="rId35"/>
    <p:sldId id="362" r:id="rId36"/>
    <p:sldId id="364" r:id="rId37"/>
    <p:sldId id="363" r:id="rId38"/>
    <p:sldId id="365" r:id="rId39"/>
    <p:sldId id="366" r:id="rId40"/>
    <p:sldId id="373" r:id="rId41"/>
    <p:sldId id="378" r:id="rId42"/>
    <p:sldId id="377" r:id="rId43"/>
    <p:sldId id="379" r:id="rId44"/>
    <p:sldId id="386" r:id="rId45"/>
    <p:sldId id="380" r:id="rId46"/>
    <p:sldId id="376" r:id="rId47"/>
    <p:sldId id="355" r:id="rId48"/>
    <p:sldId id="371" r:id="rId49"/>
    <p:sldId id="381" r:id="rId50"/>
    <p:sldId id="382" r:id="rId51"/>
    <p:sldId id="383" r:id="rId52"/>
    <p:sldId id="384" r:id="rId53"/>
    <p:sldId id="385" r:id="rId54"/>
    <p:sldId id="333" r:id="rId55"/>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2" autoAdjust="0"/>
    <p:restoredTop sz="95503" autoAdjust="0"/>
  </p:normalViewPr>
  <p:slideViewPr>
    <p:cSldViewPr>
      <p:cViewPr varScale="1">
        <p:scale>
          <a:sx n="70" d="100"/>
          <a:sy n="70" d="100"/>
        </p:scale>
        <p:origin x="480" y="5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7F0454C2-75CD-474A-B764-83893524863F}" type="presOf" srcId="{1BBA2A66-B48B-47F8-AC9A-FEDAC4AB3E0A}" destId="{3C0ED75A-A021-4542-B6B5-5DFD76A6914B}" srcOrd="0" destOrd="0" presId="urn:microsoft.com/office/officeart/2005/8/layout/vList2"/>
    <dgm:cxn modelId="{A30BCD57-1882-4725-890E-F77039297474}" type="presOf" srcId="{E8410AD7-19DE-4F08-BB13-EA41E12790CF}" destId="{EB347714-FF18-405B-AE05-B4F9A4050DCA}"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Lógica Proposicional</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D1AC6559-7341-4579-A70A-394ACDC5D24E}" type="presOf" srcId="{1BBA2A66-B48B-47F8-AC9A-FEDAC4AB3E0A}" destId="{3C0ED75A-A021-4542-B6B5-5DFD76A6914B}" srcOrd="0" destOrd="0" presId="urn:microsoft.com/office/officeart/2005/8/layout/vList2"/>
    <dgm:cxn modelId="{A1DD0648-3964-4B9D-8A4E-3449AFAC627B}" type="presOf" srcId="{5C25F760-6E7D-4397-8CC9-960701F6FE08}" destId="{4931F37B-104A-4A59-90FE-C5DA76E085D6}" srcOrd="0" destOrd="0" presId="urn:microsoft.com/office/officeart/2005/8/layout/vList2"/>
    <dgm:cxn modelId="{A06E4284-3E0D-4E86-BF42-2C4D63C177F5}" type="presOf" srcId="{E8410AD7-19DE-4F08-BB13-EA41E12790CF}" destId="{EB347714-FF18-405B-AE05-B4F9A4050DCA}" srcOrd="0" destOrd="0" presId="urn:microsoft.com/office/officeart/2005/8/layout/vList2"/>
    <dgm:cxn modelId="{6DEAC06E-8904-472B-8693-08902A123CA6}" type="presParOf" srcId="{3C0ED75A-A021-4542-B6B5-5DFD76A6914B}" destId="{EB347714-FF18-405B-AE05-B4F9A4050DCA}" srcOrd="0" destOrd="0" presId="urn:microsoft.com/office/officeart/2005/8/layout/vList2"/>
    <dgm:cxn modelId="{9ED249A3-40B7-46A4-AB36-7CE1820B5B6C}"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Lógica Proposicional</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2BA717C6-20D4-472C-A22A-FB93E11ECFEF}" type="presOf" srcId="{E8410AD7-19DE-4F08-BB13-EA41E12790CF}" destId="{EB347714-FF18-405B-AE05-B4F9A4050DCA}" srcOrd="0" destOrd="0" presId="urn:microsoft.com/office/officeart/2005/8/layout/vList2"/>
    <dgm:cxn modelId="{56F1B35C-2E6C-4FCA-825D-364695D8AB4E}" type="presOf" srcId="{1BBA2A66-B48B-47F8-AC9A-FEDAC4AB3E0A}" destId="{3C0ED75A-A021-4542-B6B5-5DFD76A6914B}" srcOrd="0" destOrd="0" presId="urn:microsoft.com/office/officeart/2005/8/layout/vList2"/>
    <dgm:cxn modelId="{73BF1AE7-3B9F-43DA-9443-1103313AC730}" type="presOf" srcId="{5C25F760-6E7D-4397-8CC9-960701F6FE08}" destId="{4931F37B-104A-4A59-90FE-C5DA76E085D6}" srcOrd="0" destOrd="0" presId="urn:microsoft.com/office/officeart/2005/8/layout/vList2"/>
    <dgm:cxn modelId="{3DA7EE10-68C3-4D78-931F-10B61C1B73B5}" type="presParOf" srcId="{3C0ED75A-A021-4542-B6B5-5DFD76A6914B}" destId="{EB347714-FF18-405B-AE05-B4F9A4050DCA}" srcOrd="0" destOrd="0" presId="urn:microsoft.com/office/officeart/2005/8/layout/vList2"/>
    <dgm:cxn modelId="{CDF0BB28-604C-48B6-BFFB-9250F0C2263E}"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Símbolos utilizados</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Neste conteúdo</a:t>
          </a:r>
          <a:endParaRPr lang="pt-BR" sz="1500" kern="1200" dirty="0"/>
        </a:p>
      </dsp:txBody>
      <dsp:txXfrm>
        <a:off x="0" y="461850"/>
        <a:ext cx="3076127"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Lógica Proposicional</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Introdução</a:t>
          </a:r>
          <a:endParaRPr lang="pt-BR" sz="1500" kern="1200" dirty="0"/>
        </a:p>
      </dsp:txBody>
      <dsp:txXfrm>
        <a:off x="0" y="461850"/>
        <a:ext cx="3076127"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47714-FF18-405B-AE05-B4F9A4050DCA}">
      <dsp:nvSpPr>
        <dsp:cNvPr id="0" name=""/>
        <dsp:cNvSpPr/>
      </dsp:nvSpPr>
      <dsp:spPr>
        <a:xfrm>
          <a:off x="0" y="6135"/>
          <a:ext cx="3076127"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t-BR" sz="1900" kern="1200" dirty="0" smtClean="0"/>
            <a:t>Lógica Proposicional</a:t>
          </a:r>
          <a:endParaRPr lang="pt-BR" sz="1900" kern="1200" dirty="0"/>
        </a:p>
      </dsp:txBody>
      <dsp:txXfrm>
        <a:off x="22246" y="28381"/>
        <a:ext cx="3031635" cy="411223"/>
      </dsp:txXfrm>
    </dsp:sp>
    <dsp:sp modelId="{4931F37B-104A-4A59-90FE-C5DA76E085D6}">
      <dsp:nvSpPr>
        <dsp:cNvPr id="0" name=""/>
        <dsp:cNvSpPr/>
      </dsp:nvSpPr>
      <dsp:spPr>
        <a:xfrm>
          <a:off x="0" y="461850"/>
          <a:ext cx="307612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t-BR" sz="1500" kern="1200" dirty="0" smtClean="0"/>
            <a:t>Introdução</a:t>
          </a:r>
          <a:endParaRPr lang="pt-BR" sz="1500" kern="1200" dirty="0"/>
        </a:p>
      </dsp:txBody>
      <dsp:txXfrm>
        <a:off x="0" y="461850"/>
        <a:ext cx="3076127"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02/01/2021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24006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02/01/2021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21.png"/><Relationship Id="rId4" Type="http://schemas.openxmlformats.org/officeDocument/2006/relationships/diagramData" Target="../diagrams/data3.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4.pn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 Id="rId9" Type="http://schemas.openxmlformats.org/officeDocument/2006/relationships/image" Target="../media/image20.png"/></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6.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7.png"/><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9.png"/><Relationship Id="rId4" Type="http://schemas.openxmlformats.org/officeDocument/2006/relationships/hyperlink" Target="https://www.youtube.com/watch?v=5s3gTlzCqX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8.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5.png"/><Relationship Id="rId12" Type="http://schemas.openxmlformats.org/officeDocument/2006/relationships/hyperlink" Target="mailto:jmarysystems@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23.xml"/><Relationship Id="rId3" Type="http://schemas.openxmlformats.org/officeDocument/2006/relationships/image" Target="../media/image1.jpeg"/><Relationship Id="rId7" Type="http://schemas.openxmlformats.org/officeDocument/2006/relationships/slide" Target="slide16.xml"/><Relationship Id="rId12" Type="http://schemas.openxmlformats.org/officeDocument/2006/relationships/slide" Target="slide21.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29.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7.xml"/><Relationship Id="rId10" Type="http://schemas.openxmlformats.org/officeDocument/2006/relationships/slide" Target="slide19.xml"/><Relationship Id="rId4" Type="http://schemas.openxmlformats.org/officeDocument/2006/relationships/slide" Target="slide11.xml"/><Relationship Id="rId9" Type="http://schemas.openxmlformats.org/officeDocument/2006/relationships/slide" Target="slide18.xml"/><Relationship Id="rId14" Type="http://schemas.openxmlformats.org/officeDocument/2006/relationships/slide" Target="slide25.xml"/></Relationships>
</file>

<file path=ppt/slides/_rels/slide7.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6.xml"/><Relationship Id="rId3" Type="http://schemas.openxmlformats.org/officeDocument/2006/relationships/image" Target="../media/image1.jpeg"/><Relationship Id="rId7" Type="http://schemas.openxmlformats.org/officeDocument/2006/relationships/slide" Target="slide37.xml"/><Relationship Id="rId12" Type="http://schemas.openxmlformats.org/officeDocument/2006/relationships/slide" Target="slide4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 Target="slide35.xml"/><Relationship Id="rId11" Type="http://schemas.openxmlformats.org/officeDocument/2006/relationships/slide" Target="slide43.xml"/><Relationship Id="rId5" Type="http://schemas.openxmlformats.org/officeDocument/2006/relationships/slide" Target="slide34.xml"/><Relationship Id="rId10" Type="http://schemas.openxmlformats.org/officeDocument/2006/relationships/slide" Target="slide42.xml"/><Relationship Id="rId4" Type="http://schemas.openxmlformats.org/officeDocument/2006/relationships/slide" Target="slide33.xml"/><Relationship Id="rId9" Type="http://schemas.openxmlformats.org/officeDocument/2006/relationships/slide" Target="slide41.xml"/><Relationship Id="rId14" Type="http://schemas.openxmlformats.org/officeDocument/2006/relationships/slide" Target="slide48.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1.jpeg"/><Relationship Id="rId21" Type="http://schemas.openxmlformats.org/officeDocument/2006/relationships/image" Target="../media/image21.png"/><Relationship Id="rId7" Type="http://schemas.openxmlformats.org/officeDocument/2006/relationships/diagramColors" Target="../diagrams/colors1.xml"/><Relationship Id="rId12" Type="http://schemas.openxmlformats.org/officeDocument/2006/relationships/image" Target="../media/image12.jpe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1.png"/><Relationship Id="rId5" Type="http://schemas.openxmlformats.org/officeDocument/2006/relationships/diagramLayout" Target="../diagrams/layout1.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0.png"/><Relationship Id="rId4" Type="http://schemas.openxmlformats.org/officeDocument/2006/relationships/diagramData" Target="../diagrams/data2.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Lógica</a:t>
            </a:r>
          </a:p>
          <a:p>
            <a:pPr lvl="0" algn="ctr">
              <a:spcBef>
                <a:spcPct val="0"/>
              </a:spcBef>
              <a:defRPr/>
            </a:pPr>
            <a:r>
              <a:rPr lang="pt-BR" sz="7200" b="1" dirty="0" smtClean="0"/>
              <a:t>Matemática</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3"/>
          <a:srcRect/>
          <a:stretch>
            <a:fillRect/>
          </a:stretch>
        </p:blipFill>
        <p:spPr bwMode="auto">
          <a:xfrm>
            <a:off x="4725144" y="6321152"/>
            <a:ext cx="1643074" cy="2286016"/>
          </a:xfrm>
          <a:prstGeom prst="rect">
            <a:avLst/>
          </a:prstGeom>
          <a:noFill/>
        </p:spPr>
      </p:pic>
      <p:sp>
        <p:nvSpPr>
          <p:cNvPr id="3" name="Cruz 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3526687308"/>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Retângulo de cantos arredondados 20"/>
          <p:cNvSpPr/>
          <p:nvPr/>
        </p:nvSpPr>
        <p:spPr>
          <a:xfrm>
            <a:off x="384070" y="2373489"/>
            <a:ext cx="6063113" cy="17154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r>
              <a:rPr lang="pt-BR" sz="1400" dirty="0"/>
              <a:t>Este vídeo irá complementar </a:t>
            </a:r>
            <a:r>
              <a:rPr lang="pt-BR" sz="1400" dirty="0" smtClean="0"/>
              <a:t>este conteúdo a </a:t>
            </a:r>
            <a:r>
              <a:rPr lang="pt-BR" sz="1400" dirty="0"/>
              <a:t>fim de ampliar, ainda mais, o seu conhecimento acerca do tema tratado em cada unidade. Ao 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9"/>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4880992"/>
            <a:ext cx="6063113" cy="468052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r>
              <a:rPr lang="pt-BR" sz="1400" dirty="0" smtClean="0"/>
              <a:t>caso </a:t>
            </a:r>
            <a:r>
              <a:rPr lang="pt-BR" sz="1400" dirty="0"/>
              <a:t>não tenha visto por completo a Unidade </a:t>
            </a:r>
            <a:r>
              <a:rPr lang="pt-BR" sz="1400" dirty="0" smtClean="0"/>
              <a:t>II</a:t>
            </a:r>
            <a:r>
              <a:rPr lang="pt-BR" sz="1400" dirty="0"/>
              <a:t>, é importante que você retorne e estude totalmente essa unidade. </a:t>
            </a:r>
          </a:p>
          <a:p>
            <a:pPr algn="just"/>
            <a:r>
              <a:rPr lang="pt-BR" sz="1400" dirty="0" smtClean="0"/>
              <a:t>A </a:t>
            </a:r>
            <a:r>
              <a:rPr lang="pt-BR" sz="1400" dirty="0"/>
              <a:t>nossa disciplina é construída 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Isto significa que se você avançar de unidade sem concluí-la, pode ter seu desenvolvimento comprometido. </a:t>
            </a:r>
            <a:endParaRPr lang="pt-BR" sz="1400" dirty="0" smtClean="0"/>
          </a:p>
          <a:p>
            <a:pPr algn="just"/>
            <a:endParaRPr lang="pt-BR" sz="1400" dirty="0"/>
          </a:p>
          <a:p>
            <a:pPr algn="just"/>
            <a:r>
              <a:rPr lang="pt-BR" sz="1400" dirty="0" smtClean="0"/>
              <a:t>Inicialmente</a:t>
            </a:r>
            <a:r>
              <a:rPr lang="pt-BR" sz="1400" dirty="0"/>
              <a:t>, vamos começar entendendo o que seria </a:t>
            </a:r>
            <a:r>
              <a:rPr lang="pt-BR" sz="1400" dirty="0" smtClean="0"/>
              <a:t>a Lógica Proposicional. </a:t>
            </a:r>
          </a:p>
          <a:p>
            <a:pPr algn="just"/>
            <a:endParaRPr lang="pt-BR" sz="1400" dirty="0"/>
          </a:p>
          <a:p>
            <a:pPr algn="just"/>
            <a:r>
              <a:rPr lang="pt-BR" sz="1400" dirty="0"/>
              <a:t>E</a:t>
            </a:r>
            <a:r>
              <a:rPr lang="pt-BR" sz="1400" dirty="0" smtClean="0"/>
              <a:t>ntender </a:t>
            </a:r>
            <a:r>
              <a:rPr lang="pt-BR" sz="1400" dirty="0"/>
              <a:t>esse princípio será fundamental para o decorrer do assunto. Através da resolução de problemas simples, vamos ver a importância de se utilizar </a:t>
            </a:r>
            <a:r>
              <a:rPr lang="pt-BR" sz="1400" dirty="0" smtClean="0"/>
              <a:t>o princípio </a:t>
            </a:r>
            <a:r>
              <a:rPr lang="pt-BR" sz="1400" dirty="0"/>
              <a:t>e a utilidade do mesmo na resolução de problemas mais complexos. Então, vamos começar a nossa </a:t>
            </a:r>
            <a:r>
              <a:rPr lang="pt-BR" sz="1400" dirty="0" smtClean="0"/>
              <a:t>terceira unidade</a:t>
            </a:r>
            <a:r>
              <a:rPr lang="pt-BR" sz="1400" dirty="0"/>
              <a:t>. Desejo a você um ótimo estudo e muita atenção nos temas tratados. </a:t>
            </a:r>
          </a:p>
        </p:txBody>
      </p:sp>
      <p:grpSp>
        <p:nvGrpSpPr>
          <p:cNvPr id="25" name="Grupo 24"/>
          <p:cNvGrpSpPr/>
          <p:nvPr/>
        </p:nvGrpSpPr>
        <p:grpSpPr>
          <a:xfrm>
            <a:off x="390227" y="4323295"/>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10"/>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50294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Proposição é todo conjunto de palavras ou símbolos que exprimem um pensamento de sentido completo. </a:t>
            </a:r>
            <a:endParaRPr lang="pt-BR" sz="1400" dirty="0" smtClean="0"/>
          </a:p>
          <a:p>
            <a:pPr algn="just"/>
            <a:endParaRPr lang="pt-BR" sz="1400" dirty="0"/>
          </a:p>
          <a:p>
            <a:pPr algn="just"/>
            <a:r>
              <a:rPr lang="pt-BR" sz="1400" dirty="0" smtClean="0"/>
              <a:t>Na </a:t>
            </a:r>
            <a:r>
              <a:rPr lang="pt-BR" sz="1400" dirty="0"/>
              <a:t>lógica, trabalhamos apenas com proposições que afirmam fatos, e que possuem apenas dois valores: verdadeiro ou falso. </a:t>
            </a:r>
            <a:endParaRPr lang="pt-BR" sz="1400" dirty="0" smtClean="0"/>
          </a:p>
          <a:p>
            <a:pPr algn="just"/>
            <a:endParaRPr lang="pt-BR" sz="1400" dirty="0"/>
          </a:p>
          <a:p>
            <a:pPr algn="just"/>
            <a:r>
              <a:rPr lang="pt-BR" sz="1400" dirty="0" smtClean="0"/>
              <a:t>A </a:t>
            </a:r>
            <a:r>
              <a:rPr lang="pt-BR" sz="1400" dirty="0"/>
              <a:t>partir disso, excluímos as sentenças interrogativas, exclamativas e imperativas. </a:t>
            </a:r>
            <a:endParaRPr lang="pt-BR" sz="1400" dirty="0" smtClean="0"/>
          </a:p>
          <a:p>
            <a:pPr algn="just"/>
            <a:endParaRPr lang="pt-BR" sz="1400" dirty="0"/>
          </a:p>
          <a:p>
            <a:pPr algn="just"/>
            <a:r>
              <a:rPr lang="pt-BR" sz="1400" dirty="0" smtClean="0"/>
              <a:t>Alguns </a:t>
            </a:r>
            <a:r>
              <a:rPr lang="pt-BR" sz="1400" dirty="0"/>
              <a:t>exemplos de proposições: </a:t>
            </a:r>
          </a:p>
          <a:p>
            <a:pPr marL="342900" indent="-342900" algn="just">
              <a:buAutoNum type="arabicPeriod"/>
            </a:pPr>
            <a:r>
              <a:rPr lang="pt-BR" sz="1400" dirty="0" smtClean="0"/>
              <a:t>A </a:t>
            </a:r>
            <a:r>
              <a:rPr lang="pt-BR" sz="1400" dirty="0"/>
              <a:t>Terra é um planeta </a:t>
            </a:r>
            <a:endParaRPr lang="pt-BR" sz="1400" dirty="0" smtClean="0"/>
          </a:p>
          <a:p>
            <a:pPr marL="342900" indent="-342900" algn="just">
              <a:buAutoNum type="arabicPeriod"/>
            </a:pPr>
            <a:r>
              <a:rPr lang="pt-BR" sz="1400" dirty="0" smtClean="0"/>
              <a:t>Cristóvão </a:t>
            </a:r>
            <a:r>
              <a:rPr lang="pt-BR" sz="1400" dirty="0"/>
              <a:t>Colombo descobriu o Brasil </a:t>
            </a:r>
            <a:endParaRPr lang="pt-BR" sz="1400" dirty="0" smtClean="0"/>
          </a:p>
          <a:p>
            <a:pPr marL="342900" indent="-342900" algn="just">
              <a:buAutoNum type="arabicPeriod"/>
            </a:pPr>
            <a:r>
              <a:rPr lang="pt-BR" sz="1400" dirty="0" smtClean="0"/>
              <a:t>8 </a:t>
            </a:r>
            <a:r>
              <a:rPr lang="pt-BR" sz="1400" dirty="0"/>
              <a:t>x 8 = 64 </a:t>
            </a:r>
            <a:endParaRPr lang="pt-BR" sz="1400" dirty="0" smtClean="0"/>
          </a:p>
          <a:p>
            <a:pPr algn="just"/>
            <a:endParaRPr lang="pt-BR" sz="1400" dirty="0"/>
          </a:p>
          <a:p>
            <a:pPr algn="just"/>
            <a:r>
              <a:rPr lang="pt-BR" sz="1400" dirty="0" smtClean="0"/>
              <a:t>Dois </a:t>
            </a:r>
            <a:r>
              <a:rPr lang="pt-BR" sz="1400" dirty="0"/>
              <a:t>princípios regem a lógica matemática acerca das proposições. </a:t>
            </a:r>
          </a:p>
          <a:p>
            <a:pPr marL="342900" indent="-342900" algn="just">
              <a:buAutoNum type="alphaLcParenR"/>
            </a:pPr>
            <a:r>
              <a:rPr lang="pt-BR" sz="1400" dirty="0" smtClean="0"/>
              <a:t>PRINCÍPIO </a:t>
            </a:r>
            <a:r>
              <a:rPr lang="pt-BR" sz="1400" dirty="0"/>
              <a:t>DA NÃO CONTRADIÇÃO: Uma proposição não pode ser verdadeira e falsa ao mesmo tempo. </a:t>
            </a:r>
            <a:endParaRPr lang="pt-BR" sz="1400" dirty="0" smtClean="0"/>
          </a:p>
          <a:p>
            <a:pPr marL="342900" indent="-342900" algn="just">
              <a:buAutoNum type="alphaLcParenR"/>
            </a:pPr>
            <a:r>
              <a:rPr lang="pt-BR" sz="1400" dirty="0" smtClean="0"/>
              <a:t>PRINCÍPIO </a:t>
            </a:r>
            <a:r>
              <a:rPr lang="pt-BR" sz="1400" dirty="0"/>
              <a:t>DO TERCEIRO-EXCLUÍDO: Toda proposição ou é verdadeira ou é falsa, e nada mais além disso. </a:t>
            </a:r>
            <a:endParaRPr lang="pt-BR" sz="1400" dirty="0" smtClean="0"/>
          </a:p>
          <a:p>
            <a:pPr algn="just"/>
            <a:endParaRPr lang="pt-BR" sz="1400" dirty="0"/>
          </a:p>
          <a:p>
            <a:pPr algn="just"/>
            <a:r>
              <a:rPr lang="pt-BR" sz="1400" dirty="0" smtClean="0"/>
              <a:t>Quanto </a:t>
            </a:r>
            <a:r>
              <a:rPr lang="pt-BR" sz="1400" dirty="0"/>
              <a:t>à representação do valor lógico de uma proposição, o valor verdadeiro é representado por (V), enquanto o valor falso é representado por (F).</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princípios e representação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Introdução</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23722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As proposições são classificadas como simples ou compostas. Uma proposição é dita simples quando não contém nenhuma outra proposição como parte integrante de si mesma, ou seja, quando ela transmite uma única ideia, um único pensamento. Ex</a:t>
            </a:r>
            <a:r>
              <a:rPr lang="pt-BR" sz="1400" dirty="0" smtClean="0"/>
              <a:t>:</a:t>
            </a:r>
          </a:p>
          <a:p>
            <a:pPr algn="just"/>
            <a:endParaRPr lang="pt-BR" sz="1400" dirty="0"/>
          </a:p>
          <a:p>
            <a:pPr marL="342900" indent="-342900" algn="just">
              <a:buAutoNum type="arabicPeriod"/>
            </a:pPr>
            <a:r>
              <a:rPr lang="pt-BR" sz="1400" dirty="0" smtClean="0"/>
              <a:t>p</a:t>
            </a:r>
            <a:r>
              <a:rPr lang="pt-BR" sz="1400" dirty="0"/>
              <a:t>: Salvador é a capital da Bahia (V) </a:t>
            </a:r>
            <a:endParaRPr lang="pt-BR" sz="1400" dirty="0" smtClean="0"/>
          </a:p>
          <a:p>
            <a:pPr marL="342900" indent="-342900" algn="just">
              <a:buAutoNum type="arabicPeriod"/>
            </a:pPr>
            <a:r>
              <a:rPr lang="pt-BR" sz="1400" dirty="0" smtClean="0"/>
              <a:t>q</a:t>
            </a:r>
            <a:r>
              <a:rPr lang="pt-BR" sz="1400" dirty="0"/>
              <a:t>: A região sudeste do Brasil possui 8 estados. (F</a:t>
            </a:r>
            <a:r>
              <a:rPr lang="pt-BR" sz="1400" dirty="0" smtClean="0"/>
              <a:t>)</a:t>
            </a:r>
          </a:p>
          <a:p>
            <a:pPr marL="342900" indent="-342900" algn="just">
              <a:buAutoNum type="arabicPeriod"/>
            </a:pPr>
            <a:endParaRPr lang="pt-BR" sz="1400" dirty="0"/>
          </a:p>
          <a:p>
            <a:pPr algn="just"/>
            <a:r>
              <a:rPr lang="pt-BR" sz="1400" dirty="0"/>
              <a:t>Uma proposição é dita composta quando é constituída de duas ou mais proposições simples, as quais são ligadas pelos chamados conectivos. Ex</a:t>
            </a:r>
            <a:r>
              <a:rPr lang="pt-BR" sz="1400" dirty="0" smtClean="0"/>
              <a:t>:</a:t>
            </a:r>
          </a:p>
          <a:p>
            <a:pPr algn="just"/>
            <a:endParaRPr lang="pt-BR" sz="1400" dirty="0"/>
          </a:p>
          <a:p>
            <a:pPr algn="just"/>
            <a:r>
              <a:rPr lang="pt-BR" sz="1400" dirty="0" smtClean="0"/>
              <a:t>1.    P</a:t>
            </a:r>
            <a:r>
              <a:rPr lang="pt-BR" sz="1400" dirty="0"/>
              <a:t>: O sol é um satélite da terra e a lua é um planeta. </a:t>
            </a:r>
            <a:endParaRPr lang="pt-BR" sz="1400" dirty="0" smtClean="0"/>
          </a:p>
          <a:p>
            <a:pPr algn="just"/>
            <a:r>
              <a:rPr lang="pt-BR" sz="1400" dirty="0" smtClean="0"/>
              <a:t>2</a:t>
            </a:r>
            <a:r>
              <a:rPr lang="pt-BR" sz="1400" dirty="0"/>
              <a:t>. </a:t>
            </a:r>
            <a:r>
              <a:rPr lang="pt-BR" sz="1400" dirty="0" smtClean="0"/>
              <a:t>   Q</a:t>
            </a:r>
            <a:r>
              <a:rPr lang="pt-BR" sz="1400" dirty="0"/>
              <a:t>: Tubarões são peixes ou baleias são mamíferos. </a:t>
            </a:r>
            <a:endParaRPr lang="pt-BR" sz="1400" dirty="0" smtClean="0"/>
          </a:p>
          <a:p>
            <a:pPr algn="just"/>
            <a:r>
              <a:rPr lang="pt-BR" sz="1400" dirty="0" smtClean="0"/>
              <a:t>3.    </a:t>
            </a:r>
            <a:r>
              <a:rPr lang="pt-BR" sz="1400" dirty="0"/>
              <a:t>R: Se Recife é a capital pernambucana, então o Brasil está na Europa. 4</a:t>
            </a:r>
            <a:r>
              <a:rPr lang="pt-BR" sz="1400" dirty="0" smtClean="0"/>
              <a:t>.    </a:t>
            </a:r>
            <a:r>
              <a:rPr lang="pt-BR" sz="1400" dirty="0"/>
              <a:t>S: O tomate é uma fruta se, e somente se, a cebola é uma verdura.</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Classificação das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33721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Determine a seguir, quais alternativas são proposições lógicas</a:t>
            </a:r>
            <a:r>
              <a:rPr lang="pt-BR" sz="1400" dirty="0" smtClean="0"/>
              <a:t>:</a:t>
            </a:r>
          </a:p>
          <a:p>
            <a:pPr algn="just"/>
            <a:endParaRPr lang="pt-BR" sz="1400" dirty="0" smtClean="0"/>
          </a:p>
          <a:p>
            <a:pPr marL="342900" indent="-342900" algn="just">
              <a:buAutoNum type="alphaLcParenR"/>
            </a:pPr>
            <a:r>
              <a:rPr lang="pt-BR" sz="1400" dirty="0" smtClean="0"/>
              <a:t>Porto </a:t>
            </a:r>
            <a:r>
              <a:rPr lang="pt-BR" sz="1400" dirty="0"/>
              <a:t>alegre é uma cidade do Rio Grande do Sul. </a:t>
            </a:r>
            <a:endParaRPr lang="pt-BR" sz="1400" dirty="0" smtClean="0"/>
          </a:p>
          <a:p>
            <a:pPr marL="342900" indent="-342900" algn="just">
              <a:buAutoNum type="alphaLcParenR"/>
            </a:pPr>
            <a:r>
              <a:rPr lang="pt-BR" sz="1400" dirty="0" smtClean="0"/>
              <a:t>Pode </a:t>
            </a:r>
            <a:r>
              <a:rPr lang="pt-BR" sz="1400" dirty="0"/>
              <a:t>me emprestar um lápis? </a:t>
            </a:r>
            <a:endParaRPr lang="pt-BR" sz="1400" dirty="0" smtClean="0"/>
          </a:p>
          <a:p>
            <a:pPr marL="342900" indent="-342900" algn="just">
              <a:buAutoNum type="alphaLcParenR"/>
            </a:pPr>
            <a:r>
              <a:rPr lang="pt-BR" sz="1400" dirty="0" smtClean="0"/>
              <a:t>Mantenha </a:t>
            </a:r>
            <a:r>
              <a:rPr lang="pt-BR" sz="1400" dirty="0"/>
              <a:t>o foco sempre. </a:t>
            </a:r>
            <a:endParaRPr lang="pt-BR" sz="1400" dirty="0" smtClean="0"/>
          </a:p>
          <a:p>
            <a:pPr marL="342900" indent="-342900" algn="just">
              <a:buAutoNum type="alphaLcParenR"/>
            </a:pPr>
            <a:r>
              <a:rPr lang="pt-BR" sz="1400" dirty="0" smtClean="0"/>
              <a:t>Que </a:t>
            </a:r>
            <a:r>
              <a:rPr lang="pt-BR" sz="1400" dirty="0"/>
              <a:t>alegria estar aqui! </a:t>
            </a:r>
            <a:endParaRPr lang="pt-BR" sz="1400" dirty="0" smtClean="0"/>
          </a:p>
          <a:p>
            <a:pPr marL="342900" indent="-342900" algn="just">
              <a:buAutoNum type="alphaLcParenR"/>
            </a:pPr>
            <a:r>
              <a:rPr lang="pt-BR" sz="1400" dirty="0" smtClean="0"/>
              <a:t>O </a:t>
            </a:r>
            <a:r>
              <a:rPr lang="pt-BR" sz="1400" dirty="0"/>
              <a:t>Palmeiras é um clube de futebol de São Paulo</a:t>
            </a:r>
            <a:r>
              <a:rPr lang="pt-BR" sz="1400" dirty="0" smtClean="0"/>
              <a:t>.</a:t>
            </a:r>
          </a:p>
          <a:p>
            <a:pPr marL="342900" indent="-342900" algn="just">
              <a:buAutoNum type="alphaLcParenR"/>
            </a:pPr>
            <a:endParaRPr lang="pt-BR" sz="1400" dirty="0"/>
          </a:p>
          <a:p>
            <a:pPr algn="just"/>
            <a:r>
              <a:rPr lang="pt-BR" sz="1400" b="1" dirty="0"/>
              <a:t>Resposta</a:t>
            </a:r>
            <a:r>
              <a:rPr lang="pt-BR" sz="1400" b="1" dirty="0" smtClean="0"/>
              <a:t>:</a:t>
            </a:r>
          </a:p>
          <a:p>
            <a:pPr algn="just"/>
            <a:endParaRPr lang="pt-BR" sz="1400" b="1" dirty="0"/>
          </a:p>
          <a:p>
            <a:pPr algn="just"/>
            <a:r>
              <a:rPr lang="pt-BR" sz="1400" dirty="0"/>
              <a:t>A e </a:t>
            </a:r>
            <a:r>
              <a:rPr lang="pt-BR" sz="1400" dirty="0" smtClean="0"/>
              <a:t>E</a:t>
            </a:r>
            <a:endParaRPr lang="pt-BR" sz="1400" dirty="0" smtClean="0"/>
          </a:p>
          <a:p>
            <a:pPr algn="just"/>
            <a:endParaRPr lang="pt-BR" sz="1400" b="1" dirty="0"/>
          </a:p>
          <a:p>
            <a:pPr algn="just"/>
            <a:r>
              <a:rPr lang="pt-BR" sz="1400" dirty="0"/>
              <a:t>Letra B é interrogativa, não podemos inferir valor. </a:t>
            </a:r>
            <a:endParaRPr lang="pt-BR" sz="1400" dirty="0" smtClean="0"/>
          </a:p>
          <a:p>
            <a:pPr algn="just"/>
            <a:r>
              <a:rPr lang="pt-BR" sz="1400" dirty="0" smtClean="0"/>
              <a:t>Letra </a:t>
            </a:r>
            <a:r>
              <a:rPr lang="pt-BR" sz="1400" dirty="0"/>
              <a:t>C é imperativa, não podemos inferir valor. </a:t>
            </a:r>
            <a:endParaRPr lang="pt-BR" sz="1400" dirty="0" smtClean="0"/>
          </a:p>
          <a:p>
            <a:pPr algn="just"/>
            <a:r>
              <a:rPr lang="pt-BR" sz="1400" dirty="0" smtClean="0"/>
              <a:t>Letra </a:t>
            </a:r>
            <a:r>
              <a:rPr lang="pt-BR" sz="1400" dirty="0"/>
              <a:t>D é exclamativa, também não podemos inferir valor.</a:t>
            </a:r>
            <a:endParaRPr lang="pt-BR" sz="1400" b="1" dirty="0"/>
          </a:p>
          <a:p>
            <a:pPr algn="just"/>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9" name="Grupo 48"/>
          <p:cNvGrpSpPr/>
          <p:nvPr/>
        </p:nvGrpSpPr>
        <p:grpSpPr>
          <a:xfrm rot="5400000">
            <a:off x="2559954" y="5321775"/>
            <a:ext cx="8028624" cy="450850"/>
            <a:chOff x="348266" y="6407663"/>
            <a:chExt cx="6063113" cy="548692"/>
          </a:xfrm>
        </p:grpSpPr>
        <p:sp>
          <p:nvSpPr>
            <p:cNvPr id="50" name="Retângulo de cantos arredondados 4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Proposições</a:t>
              </a:r>
              <a:endParaRPr lang="pt-BR" dirty="0"/>
            </a:p>
          </p:txBody>
        </p:sp>
        <p:pic>
          <p:nvPicPr>
            <p:cNvPr id="51" name="Imagem 50"/>
            <p:cNvPicPr>
              <a:picLocks noChangeAspect="1"/>
            </p:cNvPicPr>
            <p:nvPr/>
          </p:nvPicPr>
          <p:blipFill>
            <a:blip r:embed="rId6"/>
            <a:stretch>
              <a:fillRect/>
            </a:stretch>
          </p:blipFill>
          <p:spPr>
            <a:xfrm>
              <a:off x="420276" y="6427862"/>
              <a:ext cx="848484" cy="513707"/>
            </a:xfrm>
            <a:prstGeom prst="rect">
              <a:avLst/>
            </a:prstGeom>
          </p:spPr>
        </p:pic>
      </p:grpSp>
      <p:grpSp>
        <p:nvGrpSpPr>
          <p:cNvPr id="52" name="Grupo 51"/>
          <p:cNvGrpSpPr/>
          <p:nvPr/>
        </p:nvGrpSpPr>
        <p:grpSpPr>
          <a:xfrm>
            <a:off x="3250455" y="1052034"/>
            <a:ext cx="3062325" cy="371010"/>
            <a:chOff x="3250455" y="1052034"/>
            <a:chExt cx="3062325" cy="371010"/>
          </a:xfrm>
        </p:grpSpPr>
        <p:sp>
          <p:nvSpPr>
            <p:cNvPr id="53" name="Retângulo de cantos arredondados 5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54" name="Retângulo de cantos arredondados 5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55" name="Imagem 5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33775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Determine o valor lógico das proposições a seguir</a:t>
            </a:r>
            <a:r>
              <a:rPr lang="pt-BR" sz="1400" dirty="0" smtClean="0"/>
              <a:t>:</a:t>
            </a:r>
          </a:p>
          <a:p>
            <a:pPr algn="just"/>
            <a:endParaRPr lang="pt-BR" sz="1400" dirty="0" smtClean="0"/>
          </a:p>
          <a:p>
            <a:pPr marL="342900" indent="-342900" algn="just">
              <a:buAutoNum type="alphaLcParenR"/>
            </a:pPr>
            <a:r>
              <a:rPr lang="pt-BR" sz="1400" dirty="0" smtClean="0"/>
              <a:t>5 </a:t>
            </a:r>
            <a:r>
              <a:rPr lang="pt-BR" sz="1400" dirty="0"/>
              <a:t>&lt; 3 </a:t>
            </a:r>
            <a:endParaRPr lang="pt-BR" sz="1400" dirty="0" smtClean="0"/>
          </a:p>
          <a:p>
            <a:pPr marL="342900" indent="-342900" algn="just">
              <a:buAutoNum type="alphaLcParenR"/>
            </a:pPr>
            <a:r>
              <a:rPr lang="pt-BR" sz="1400" dirty="0" smtClean="0"/>
              <a:t>cos </a:t>
            </a:r>
            <a:r>
              <a:rPr lang="pt-BR" sz="1400" dirty="0"/>
              <a:t>90º = 1 </a:t>
            </a:r>
            <a:endParaRPr lang="pt-BR" sz="1400" dirty="0" smtClean="0"/>
          </a:p>
          <a:p>
            <a:pPr marL="342900" indent="-342900" algn="just">
              <a:buAutoNum type="alphaLcParenR"/>
            </a:pPr>
            <a:r>
              <a:rPr lang="pt-BR" sz="1400" dirty="0" smtClean="0"/>
              <a:t>A </a:t>
            </a:r>
            <a:r>
              <a:rPr lang="pt-BR" sz="1400" dirty="0"/>
              <a:t>capital do Maranhão é São Luís. </a:t>
            </a:r>
            <a:endParaRPr lang="pt-BR" sz="1400" dirty="0" smtClean="0"/>
          </a:p>
          <a:p>
            <a:pPr marL="342900" indent="-342900" algn="just">
              <a:buAutoNum type="alphaLcParenR"/>
            </a:pPr>
            <a:r>
              <a:rPr lang="pt-BR" sz="1400" dirty="0" smtClean="0"/>
              <a:t>Santos/SP </a:t>
            </a:r>
            <a:r>
              <a:rPr lang="pt-BR" sz="1400" dirty="0"/>
              <a:t>é uma cidade litorânea. </a:t>
            </a:r>
            <a:endParaRPr lang="pt-BR" sz="1400" dirty="0" smtClean="0"/>
          </a:p>
          <a:p>
            <a:pPr marL="342900" indent="-342900" algn="just">
              <a:buAutoNum type="alphaLcParenR"/>
            </a:pPr>
            <a:r>
              <a:rPr lang="pt-BR" sz="1400" dirty="0" smtClean="0"/>
              <a:t>Pernambuco </a:t>
            </a:r>
            <a:r>
              <a:rPr lang="pt-BR" sz="1400" dirty="0"/>
              <a:t>faz fronteira com o Piauí</a:t>
            </a:r>
            <a:r>
              <a:rPr lang="pt-BR" sz="1400" dirty="0" smtClean="0"/>
              <a:t>.</a:t>
            </a:r>
          </a:p>
          <a:p>
            <a:pPr algn="just"/>
            <a:endParaRPr lang="pt-BR" sz="1400" dirty="0"/>
          </a:p>
          <a:p>
            <a:pPr algn="just"/>
            <a:r>
              <a:rPr lang="pt-BR" sz="1400" b="1" dirty="0"/>
              <a:t>Resposta</a:t>
            </a:r>
            <a:r>
              <a:rPr lang="pt-BR" sz="1400" b="1" dirty="0" smtClean="0"/>
              <a:t>:</a:t>
            </a:r>
          </a:p>
          <a:p>
            <a:pPr algn="just"/>
            <a:endParaRPr lang="pt-BR" sz="1400" b="1" dirty="0"/>
          </a:p>
          <a:p>
            <a:pPr algn="just"/>
            <a:r>
              <a:rPr lang="pt-BR" sz="1400" dirty="0"/>
              <a:t>Verdadeiras (V): C, D e </a:t>
            </a:r>
            <a:r>
              <a:rPr lang="pt-BR" sz="1400" dirty="0" smtClean="0"/>
              <a:t>E</a:t>
            </a:r>
            <a:endParaRPr lang="pt-BR" sz="1400" dirty="0" smtClean="0"/>
          </a:p>
          <a:p>
            <a:pPr algn="just"/>
            <a:endParaRPr lang="pt-BR" sz="1400" b="1" dirty="0"/>
          </a:p>
          <a:p>
            <a:pPr algn="just"/>
            <a:r>
              <a:rPr lang="pt-BR" sz="1400" dirty="0"/>
              <a:t>Falsas (F): A e B</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9" name="Grupo 48"/>
          <p:cNvGrpSpPr/>
          <p:nvPr/>
        </p:nvGrpSpPr>
        <p:grpSpPr>
          <a:xfrm rot="5400000">
            <a:off x="2559954" y="5321775"/>
            <a:ext cx="8028624" cy="450850"/>
            <a:chOff x="348266" y="6407663"/>
            <a:chExt cx="6063113" cy="548692"/>
          </a:xfrm>
        </p:grpSpPr>
        <p:sp>
          <p:nvSpPr>
            <p:cNvPr id="50" name="Retângulo de cantos arredondados 49"/>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Proposições</a:t>
              </a:r>
              <a:endParaRPr lang="pt-BR" dirty="0"/>
            </a:p>
          </p:txBody>
        </p:sp>
        <p:pic>
          <p:nvPicPr>
            <p:cNvPr id="51" name="Imagem 50"/>
            <p:cNvPicPr>
              <a:picLocks noChangeAspect="1"/>
            </p:cNvPicPr>
            <p:nvPr/>
          </p:nvPicPr>
          <p:blipFill>
            <a:blip r:embed="rId6"/>
            <a:stretch>
              <a:fillRect/>
            </a:stretch>
          </p:blipFill>
          <p:spPr>
            <a:xfrm>
              <a:off x="420276" y="6427862"/>
              <a:ext cx="848484" cy="513707"/>
            </a:xfrm>
            <a:prstGeom prst="rect">
              <a:avLst/>
            </a:prstGeom>
          </p:spPr>
        </p:pic>
      </p:grpSp>
      <p:grpSp>
        <p:nvGrpSpPr>
          <p:cNvPr id="52" name="Grupo 51"/>
          <p:cNvGrpSpPr/>
          <p:nvPr/>
        </p:nvGrpSpPr>
        <p:grpSpPr>
          <a:xfrm>
            <a:off x="3250455" y="1052034"/>
            <a:ext cx="3062325" cy="371010"/>
            <a:chOff x="3250455" y="1052034"/>
            <a:chExt cx="3062325" cy="371010"/>
          </a:xfrm>
        </p:grpSpPr>
        <p:sp>
          <p:nvSpPr>
            <p:cNvPr id="53" name="Retângulo de cantos arredondados 5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54" name="Retângulo de cantos arredondados 5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Proposições</a:t>
              </a:r>
              <a:endParaRPr lang="pt-BR" sz="1600" dirty="0"/>
            </a:p>
          </p:txBody>
        </p:sp>
        <p:pic>
          <p:nvPicPr>
            <p:cNvPr id="55" name="Imagem 5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4159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Tabela verdade é um tipo de tabela matemática usada em lógica para determinar se uma fórmula é válida</a:t>
            </a:r>
            <a:r>
              <a:rPr lang="pt-BR" sz="1400" dirty="0" smtClean="0"/>
              <a:t>.</a:t>
            </a:r>
          </a:p>
          <a:p>
            <a:pPr algn="just"/>
            <a:endParaRPr lang="pt-BR" sz="1400" dirty="0"/>
          </a:p>
          <a:p>
            <a:pPr algn="just"/>
            <a:r>
              <a:rPr lang="pt-BR" sz="1400" dirty="0"/>
              <a:t>É a representação de todas as possibilidades lógicas de uma proposição</a:t>
            </a:r>
            <a:r>
              <a:rPr lang="pt-BR" sz="1400" dirty="0" smtClean="0"/>
              <a:t>.</a:t>
            </a:r>
          </a:p>
          <a:p>
            <a:pPr algn="just"/>
            <a:endParaRPr lang="pt-BR" sz="1400" dirty="0"/>
          </a:p>
          <a:p>
            <a:pPr algn="just"/>
            <a:r>
              <a:rPr lang="pt-BR" sz="1400" dirty="0"/>
              <a:t>Seu objetivo é verificar a validade lógica de uma proposição </a:t>
            </a:r>
            <a:r>
              <a:rPr lang="pt-BR" sz="1400" dirty="0" smtClean="0"/>
              <a:t>simples ou composta </a:t>
            </a:r>
            <a:r>
              <a:rPr lang="pt-BR" sz="1400" dirty="0"/>
              <a:t>(argumento formado por duas ou mais proposições simples</a:t>
            </a:r>
            <a:r>
              <a:rPr lang="pt-BR" sz="1400" dirty="0" smtClean="0"/>
              <a:t>).</a:t>
            </a:r>
          </a:p>
          <a:p>
            <a:pPr algn="just"/>
            <a:endParaRPr lang="pt-BR" sz="1400" dirty="0"/>
          </a:p>
          <a:p>
            <a:pPr algn="just"/>
            <a:r>
              <a:rPr lang="pt-BR" sz="1400" dirty="0"/>
              <a:t>Na tabela verdade encontramos todos os valores lógicos de uma proposição. Seja ela simples ou composta. Como foi dito anteriormente, para uma proposição composta, levamos em consideração o valor das proposições simples e a regra de cada conectivo</a:t>
            </a:r>
            <a:r>
              <a:rPr lang="pt-BR" sz="1400" dirty="0" smtClean="0"/>
              <a:t>.</a:t>
            </a:r>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Definição e objetivo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352048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O </a:t>
            </a:r>
            <a:r>
              <a:rPr lang="pt-BR" sz="1400" dirty="0"/>
              <a:t>princípio do terceiro excluído diz que toda proposição simples ou é verdadeira ou é falsa. A seguinte tabela ilustra isso para a proposição p</a:t>
            </a:r>
            <a:r>
              <a:rPr lang="pt-BR" sz="1400" dirty="0" smtClean="0"/>
              <a:t>:</a:t>
            </a:r>
          </a:p>
          <a:p>
            <a:pPr algn="just"/>
            <a:endParaRPr lang="pt-BR" sz="1400" dirty="0"/>
          </a:p>
          <a:p>
            <a:pPr algn="just"/>
            <a:endParaRPr lang="pt-BR" sz="1400" dirty="0" smtClean="0"/>
          </a:p>
          <a:p>
            <a:pPr algn="just"/>
            <a:r>
              <a:rPr lang="pt-BR" sz="1400" b="1" dirty="0"/>
              <a:t>Tabela Verdade </a:t>
            </a:r>
            <a:r>
              <a:rPr lang="pt-BR" sz="1400" b="1" dirty="0" smtClean="0"/>
              <a:t>- Valores </a:t>
            </a:r>
            <a:r>
              <a:rPr lang="pt-BR" sz="1400" b="1" dirty="0"/>
              <a:t>que uma proposição simples pode assumir.</a:t>
            </a:r>
            <a:endParaRPr lang="pt-BR" sz="1400" b="1"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uma proposição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688417352"/>
              </p:ext>
            </p:extLst>
          </p:nvPr>
        </p:nvGraphicFramePr>
        <p:xfrm>
          <a:off x="2794202" y="3080792"/>
          <a:ext cx="912506" cy="1947272"/>
        </p:xfrm>
        <a:graphic>
          <a:graphicData uri="http://schemas.openxmlformats.org/drawingml/2006/table">
            <a:tbl>
              <a:tblPr firstRow="1" bandRow="1">
                <a:tableStyleId>{2A488322-F2BA-4B5B-9748-0D474271808F}</a:tableStyleId>
              </a:tblPr>
              <a:tblGrid>
                <a:gridCol w="912506"/>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7662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considerar agora uma proposição composta formada pelas proposições simples p e q. Como seria a tabela verdade para todos os valores possíveis das duas proposições simples</a:t>
            </a:r>
            <a:r>
              <a:rPr lang="pt-BR" sz="1400" dirty="0" smtClean="0"/>
              <a:t>?</a:t>
            </a:r>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DUAS proposições simples podem assumir numa proposição composta</a:t>
            </a:r>
            <a:r>
              <a:rPr lang="pt-BR" sz="1400" b="1" dirty="0" smtClean="0"/>
              <a:t>.</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duas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71482919"/>
              </p:ext>
            </p:extLst>
          </p:nvPr>
        </p:nvGraphicFramePr>
        <p:xfrm>
          <a:off x="2060848" y="3152800"/>
          <a:ext cx="2304256" cy="2407920"/>
        </p:xfrm>
        <a:graphic>
          <a:graphicData uri="http://schemas.openxmlformats.org/drawingml/2006/table">
            <a:tbl>
              <a:tblPr firstRow="1" bandRow="1">
                <a:tableStyleId>{2A488322-F2BA-4B5B-9748-0D474271808F}</a:tableStyleId>
              </a:tblPr>
              <a:tblGrid>
                <a:gridCol w="1152128"/>
                <a:gridCol w="1152128"/>
              </a:tblGrid>
              <a:tr h="432048">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98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 se tivéssemos uma proposição composta por 3 proposições simples? Como seria a tabela? </a:t>
            </a:r>
            <a:endParaRPr lang="pt-BR" sz="1400" dirty="0" smtClean="0"/>
          </a:p>
          <a:p>
            <a:pPr algn="just"/>
            <a:endParaRPr lang="pt-BR" sz="1400" dirty="0" smtClean="0"/>
          </a:p>
          <a:p>
            <a:pPr algn="just"/>
            <a:r>
              <a:rPr lang="pt-BR" sz="1400" b="1" dirty="0"/>
              <a:t>Tabela Verdade </a:t>
            </a:r>
            <a:r>
              <a:rPr lang="pt-BR" sz="1400" b="1" dirty="0" smtClean="0"/>
              <a:t>- </a:t>
            </a:r>
            <a:r>
              <a:rPr lang="pt-BR" sz="1400" b="1" dirty="0"/>
              <a:t>Atribuições de todos os valores possíveis que TRÊS proposições simples podem assumir numa proposição composta.</a:t>
            </a:r>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Valores possíveis de três proposições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734534053"/>
              </p:ext>
            </p:extLst>
          </p:nvPr>
        </p:nvGraphicFramePr>
        <p:xfrm>
          <a:off x="1991278" y="3008784"/>
          <a:ext cx="3093906" cy="3688080"/>
        </p:xfrm>
        <a:graphic>
          <a:graphicData uri="http://schemas.openxmlformats.org/drawingml/2006/table">
            <a:tbl>
              <a:tblPr firstRow="1" bandRow="1">
                <a:tableStyleId>{2A488322-F2BA-4B5B-9748-0D474271808F}</a:tableStyleId>
              </a:tblPr>
              <a:tblGrid>
                <a:gridCol w="1031302"/>
                <a:gridCol w="1031302"/>
                <a:gridCol w="1031302"/>
              </a:tblGrid>
              <a:tr h="411625">
                <a:tc>
                  <a:txBody>
                    <a:bodyPr/>
                    <a:lstStyle/>
                    <a:p>
                      <a:pPr algn="ctr"/>
                      <a:r>
                        <a:rPr lang="pt-BR" sz="2800" dirty="0" smtClean="0"/>
                        <a:t>p</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q</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800" dirty="0" smtClean="0"/>
                        <a:t>r</a:t>
                      </a:r>
                      <a:endParaRPr lang="pt-BR"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endParaRPr lang="pt-BR"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endParaRPr lang="pt-BR"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endParaRPr lang="pt-BR"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endParaRPr lang="pt-BR"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smtClean="0"/>
                        <a:t>V</a:t>
                      </a:r>
                      <a:endParaRPr lang="pt-B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000" dirty="0" smtClean="0"/>
                        <a:t>F</a:t>
                      </a:r>
                      <a:endParaRPr lang="pt-BR"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71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Os conectivos são as palavras usadas para juntar proposições simples e formar proposições compostas. Os conectivos usuais são</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 valor (verdadeiro ou falso) de uma proposição composta depende dos valores das proposições simples que a compõem. Além disso, cada conectivo possui uma regra particular para determinar o valor de uma proposição composta</a:t>
            </a:r>
            <a:r>
              <a:rPr lang="pt-BR" sz="1400" dirty="0" smtClean="0"/>
              <a:t>.</a:t>
            </a:r>
          </a:p>
          <a:p>
            <a:pPr algn="just"/>
            <a:endParaRPr lang="pt-BR" sz="1400" dirty="0"/>
          </a:p>
          <a:p>
            <a:pPr algn="just"/>
            <a:r>
              <a:rPr lang="pt-BR" sz="1400" dirty="0"/>
              <a:t>O que vamos ver, logo após </a:t>
            </a:r>
            <a:r>
              <a:rPr lang="pt-BR" sz="1400" dirty="0" smtClean="0"/>
              <a:t>vermos cada um dos conectivos e exemplos, </a:t>
            </a:r>
            <a:r>
              <a:rPr lang="pt-BR" sz="1400" dirty="0"/>
              <a:t>é a ferramenta utilizada para determinar o valor lógico de uma proposição composta. A ela chamamos de TABELA VERDADE.</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usuais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Conectivos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816970694"/>
              </p:ext>
            </p:extLst>
          </p:nvPr>
        </p:nvGraphicFramePr>
        <p:xfrm>
          <a:off x="332656" y="2504728"/>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971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t-BR" sz="7200" b="1" dirty="0" smtClean="0">
                <a:latin typeface="+mj-lt"/>
                <a:ea typeface="+mj-ea"/>
                <a:cs typeface="+mj-cs"/>
              </a:rPr>
              <a:t>Lógica Proposicional</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911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buClr>
                <a:srgbClr val="33CC33"/>
              </a:buClr>
            </a:pPr>
            <a:r>
              <a:rPr lang="pt-BR" sz="1400" dirty="0" smtClean="0">
                <a:latin typeface="Cambria" panose="02040503050406030204" pitchFamily="18" charset="0"/>
              </a:rPr>
              <a:t>Na </a:t>
            </a:r>
            <a:r>
              <a:rPr lang="pt-BR" sz="1400" dirty="0">
                <a:latin typeface="Cambria" panose="02040503050406030204" pitchFamily="18" charset="0"/>
              </a:rPr>
              <a:t>hora de construirmos a </a:t>
            </a:r>
            <a:r>
              <a:rPr lang="pt-BR" sz="1400" i="1" dirty="0">
                <a:latin typeface="Cambria" panose="02040503050406030204" pitchFamily="18" charset="0"/>
              </a:rPr>
              <a:t>tabela-verdade </a:t>
            </a:r>
            <a:r>
              <a:rPr lang="pt-BR" sz="1400" dirty="0">
                <a:latin typeface="Cambria" panose="02040503050406030204" pitchFamily="18" charset="0"/>
              </a:rPr>
              <a:t>de uma proposição composta qualquer, teremos que seguir uma certa </a:t>
            </a:r>
            <a:r>
              <a:rPr lang="pt-BR" sz="1400" b="1" dirty="0">
                <a:latin typeface="Cambria" panose="02040503050406030204" pitchFamily="18" charset="0"/>
              </a:rPr>
              <a:t>ordem de precedência </a:t>
            </a:r>
            <a:r>
              <a:rPr lang="pt-BR" sz="1400" dirty="0">
                <a:latin typeface="Cambria" panose="02040503050406030204" pitchFamily="18" charset="0"/>
              </a:rPr>
              <a:t>dos conectivos. Ou seja, os nossos passos terão que obedecer a uma </a:t>
            </a:r>
            <a:r>
              <a:rPr lang="pt-BR" sz="1400" dirty="0" smtClean="0">
                <a:latin typeface="Cambria" panose="02040503050406030204" pitchFamily="18" charset="0"/>
              </a:rPr>
              <a:t>sequência</a:t>
            </a:r>
            <a:r>
              <a:rPr lang="pt-BR" sz="1400" dirty="0">
                <a:latin typeface="Cambria" panose="02040503050406030204" pitchFamily="18" charset="0"/>
              </a:rPr>
              <a:t>. Começaremos sempre trabalhando com o que houver </a:t>
            </a:r>
            <a:r>
              <a:rPr lang="pt-BR" sz="1400" b="1" dirty="0">
                <a:latin typeface="Cambria" panose="02040503050406030204" pitchFamily="18" charset="0"/>
              </a:rPr>
              <a:t>dentro dos parênteses</a:t>
            </a:r>
            <a:r>
              <a:rPr lang="pt-BR" sz="1400" dirty="0">
                <a:latin typeface="Cambria" panose="02040503050406030204" pitchFamily="18" charset="0"/>
              </a:rPr>
              <a:t>. Só depois, passaremos ao que houver fora deles. Em ambos os casos, sempre obedecendo à seguinte </a:t>
            </a:r>
            <a:r>
              <a:rPr lang="pt-BR" sz="1400" dirty="0" smtClean="0">
                <a:latin typeface="Cambria" panose="02040503050406030204" pitchFamily="18" charset="0"/>
              </a:rPr>
              <a:t>ordem:</a:t>
            </a:r>
          </a:p>
          <a:p>
            <a:pPr algn="just">
              <a:buClr>
                <a:srgbClr val="33CC33"/>
              </a:buClr>
            </a:pPr>
            <a:endParaRPr lang="pt-BR" sz="1400" dirty="0" smtClean="0">
              <a:latin typeface="Cambria" panose="02040503050406030204" pitchFamily="18" charset="0"/>
            </a:endParaRPr>
          </a:p>
          <a:p>
            <a:pPr algn="just">
              <a:buClr>
                <a:srgbClr val="33CC33"/>
              </a:buClr>
            </a:pPr>
            <a:r>
              <a:rPr lang="pt-BR" sz="1400" dirty="0" smtClean="0"/>
              <a:t>1º -Faremos </a:t>
            </a:r>
            <a:r>
              <a:rPr lang="pt-BR" sz="1400" dirty="0"/>
              <a:t>as negações </a:t>
            </a:r>
            <a:r>
              <a:rPr lang="pt-BR" sz="1400" dirty="0" smtClean="0"/>
              <a:t>(~);</a:t>
            </a:r>
          </a:p>
          <a:p>
            <a:pPr algn="just">
              <a:buClr>
                <a:srgbClr val="33CC33"/>
              </a:buClr>
            </a:pPr>
            <a:r>
              <a:rPr lang="pt-BR" sz="1400" dirty="0" smtClean="0"/>
              <a:t>2º -Faremos </a:t>
            </a:r>
            <a:r>
              <a:rPr lang="pt-BR" sz="1400" dirty="0"/>
              <a:t>as conjunções ou disjunções, na ordem em que </a:t>
            </a:r>
            <a:r>
              <a:rPr lang="pt-BR" sz="1400" dirty="0" smtClean="0"/>
              <a:t>aparecerem;</a:t>
            </a:r>
          </a:p>
          <a:p>
            <a:pPr algn="just">
              <a:buClr>
                <a:srgbClr val="33CC33"/>
              </a:buClr>
            </a:pPr>
            <a:r>
              <a:rPr lang="pt-BR" sz="1400" dirty="0" smtClean="0"/>
              <a:t>3º -Faremos </a:t>
            </a:r>
            <a:r>
              <a:rPr lang="pt-BR" sz="1400" dirty="0"/>
              <a:t>o </a:t>
            </a:r>
            <a:r>
              <a:rPr lang="pt-BR" sz="1400" dirty="0" smtClean="0"/>
              <a:t>condicional;</a:t>
            </a:r>
          </a:p>
          <a:p>
            <a:pPr algn="just">
              <a:buClr>
                <a:srgbClr val="33CC33"/>
              </a:buClr>
            </a:pPr>
            <a:r>
              <a:rPr lang="pt-BR" sz="1400" dirty="0" smtClean="0"/>
              <a:t>4º -Faremos </a:t>
            </a:r>
            <a:r>
              <a:rPr lang="pt-BR" sz="1400" dirty="0"/>
              <a:t>o bicondicional.</a:t>
            </a:r>
          </a:p>
          <a:p>
            <a:pPr algn="just">
              <a:buClr>
                <a:srgbClr val="33CC33"/>
              </a:buClr>
            </a:pPr>
            <a:endParaRPr lang="pt-BR" sz="1400" dirty="0">
              <a:latin typeface="Cambria" panose="02040503050406030204" pitchFamily="18" charset="0"/>
            </a:endParaRPr>
          </a:p>
          <a:p>
            <a:pPr algn="just"/>
            <a:endParaRPr lang="pt-BR" sz="800" dirty="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Ordem de  resolução dos conectivos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Conectivos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78703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Operação lógica fundamental: </a:t>
            </a:r>
            <a:r>
              <a:rPr lang="pt-BR" sz="1400" dirty="0"/>
              <a:t>Negação (~)</a:t>
            </a:r>
          </a:p>
          <a:p>
            <a:pPr algn="just"/>
            <a:endParaRPr lang="pt-BR" sz="1400" dirty="0"/>
          </a:p>
          <a:p>
            <a:pPr algn="just"/>
            <a:r>
              <a:rPr lang="pt-BR" sz="1400" dirty="0" smtClean="0"/>
              <a:t>Define-se </a:t>
            </a:r>
            <a:r>
              <a:rPr lang="pt-BR" sz="1400" dirty="0"/>
              <a:t>como negação de uma proposição p a proposição representada por ~p (leia-se “não p”). O valor lógico será verdade (V) quando p é falsa, e falso (F) quando p é verdadeira. Resumindo, a negação tem o valor oposto daquele da proposição. A tabela a seguir ilustra a negação de uma proposição</a:t>
            </a:r>
            <a:r>
              <a:rPr lang="pt-BR" sz="1400" dirty="0" smtClean="0"/>
              <a:t>.</a:t>
            </a:r>
          </a:p>
          <a:p>
            <a:pPr algn="just"/>
            <a:endParaRPr lang="pt-BR" sz="1400" dirty="0"/>
          </a:p>
          <a:p>
            <a:pPr algn="just"/>
            <a:r>
              <a:rPr lang="pt-BR" sz="1400" b="1" dirty="0" smtClean="0"/>
              <a:t>Tabela Verdade - Negação </a:t>
            </a:r>
            <a:r>
              <a:rPr lang="pt-BR" sz="1400" b="1" dirty="0"/>
              <a:t>de uma proposição.</a:t>
            </a:r>
            <a:endParaRPr lang="pt-BR" sz="1400" b="1"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992703125"/>
              </p:ext>
            </p:extLst>
          </p:nvPr>
        </p:nvGraphicFramePr>
        <p:xfrm>
          <a:off x="2420888" y="3872880"/>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404581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endParaRPr lang="pt-BR" sz="1400" dirty="0"/>
          </a:p>
          <a:p>
            <a:pPr algn="just"/>
            <a:endParaRPr lang="pt-BR" sz="1400" dirty="0" smtClean="0"/>
          </a:p>
          <a:p>
            <a:pPr algn="just"/>
            <a:r>
              <a:rPr lang="pt-BR" sz="1400" b="1" dirty="0"/>
              <a:t>p:</a:t>
            </a:r>
            <a:r>
              <a:rPr lang="pt-BR" sz="1400" dirty="0"/>
              <a:t> Roma é a capital da Itália. </a:t>
            </a:r>
            <a:r>
              <a:rPr lang="pt-BR" sz="1400" b="1" dirty="0"/>
              <a:t>(V</a:t>
            </a:r>
            <a:r>
              <a:rPr lang="pt-BR" sz="1400" b="1" dirty="0" smtClean="0"/>
              <a:t>)</a:t>
            </a:r>
          </a:p>
          <a:p>
            <a:pPr algn="just"/>
            <a:r>
              <a:rPr lang="pt-BR" sz="1400" b="1" dirty="0"/>
              <a:t>~p:</a:t>
            </a:r>
            <a:r>
              <a:rPr lang="pt-BR" sz="1400" dirty="0"/>
              <a:t> Roma não é a capital da Itália. </a:t>
            </a:r>
            <a:r>
              <a:rPr lang="pt-BR" sz="1400" b="1" dirty="0"/>
              <a:t>(F</a:t>
            </a:r>
            <a:r>
              <a:rPr lang="pt-BR" sz="1400" b="1" dirty="0" smtClean="0"/>
              <a:t>)</a:t>
            </a:r>
          </a:p>
          <a:p>
            <a:pPr algn="just"/>
            <a:endParaRPr lang="pt-BR" sz="1400" b="1" dirty="0"/>
          </a:p>
          <a:p>
            <a:pPr algn="just"/>
            <a:r>
              <a:rPr lang="pt-BR" sz="1400" b="1" dirty="0"/>
              <a:t>q: </a:t>
            </a:r>
            <a:r>
              <a:rPr lang="pt-BR" sz="1400" dirty="0"/>
              <a:t>Portugal é um país europeu. </a:t>
            </a:r>
            <a:r>
              <a:rPr lang="pt-BR" sz="1400" b="1" dirty="0"/>
              <a:t>(V) </a:t>
            </a:r>
            <a:endParaRPr lang="pt-BR" sz="1400" b="1" dirty="0" smtClean="0"/>
          </a:p>
          <a:p>
            <a:pPr algn="just"/>
            <a:r>
              <a:rPr lang="pt-BR" sz="1400" b="1" dirty="0" smtClean="0"/>
              <a:t>~</a:t>
            </a:r>
            <a:r>
              <a:rPr lang="pt-BR" sz="1400" b="1" dirty="0"/>
              <a:t>q: </a:t>
            </a:r>
            <a:r>
              <a:rPr lang="pt-BR" sz="1400" dirty="0"/>
              <a:t>Portugal não é um país europeu. </a:t>
            </a:r>
            <a:r>
              <a:rPr lang="pt-BR" sz="1400" b="1" dirty="0"/>
              <a:t>(F</a:t>
            </a:r>
            <a:r>
              <a:rPr lang="pt-BR" sz="1400" b="1" dirty="0" smtClean="0"/>
              <a:t>)</a:t>
            </a:r>
          </a:p>
          <a:p>
            <a:pPr algn="just"/>
            <a:endParaRPr lang="pt-BR" sz="1400" b="1" dirty="0"/>
          </a:p>
          <a:p>
            <a:pPr algn="just"/>
            <a:r>
              <a:rPr lang="pt-BR" sz="1400" dirty="0"/>
              <a:t>Outras maneiras de negar uma proposição</a:t>
            </a:r>
            <a:r>
              <a:rPr lang="pt-BR" sz="1400" dirty="0" smtClean="0"/>
              <a:t>:</a:t>
            </a:r>
          </a:p>
          <a:p>
            <a:pPr algn="just"/>
            <a:r>
              <a:rPr lang="pt-BR" sz="1400" b="1" dirty="0"/>
              <a:t>r:</a:t>
            </a:r>
            <a:r>
              <a:rPr lang="pt-BR" sz="1400" dirty="0"/>
              <a:t> Minas Gerais tem praias. </a:t>
            </a:r>
            <a:r>
              <a:rPr lang="pt-BR" sz="1400" b="1" dirty="0"/>
              <a:t>(F</a:t>
            </a:r>
            <a:r>
              <a:rPr lang="pt-BR" sz="1400" b="1" dirty="0" smtClean="0"/>
              <a:t>)</a:t>
            </a:r>
          </a:p>
          <a:p>
            <a:pPr algn="just"/>
            <a:r>
              <a:rPr lang="pt-BR" sz="1400" b="1" dirty="0"/>
              <a:t>~r:</a:t>
            </a:r>
            <a:r>
              <a:rPr lang="pt-BR" sz="1400" dirty="0"/>
              <a:t> É falso que Minas Gerais tem praias. </a:t>
            </a:r>
            <a:r>
              <a:rPr lang="pt-BR" sz="1400" b="1" dirty="0"/>
              <a:t>(V</a:t>
            </a:r>
            <a:r>
              <a:rPr lang="pt-BR" sz="1400" b="1" dirty="0" smtClean="0"/>
              <a:t>)</a:t>
            </a:r>
          </a:p>
          <a:p>
            <a:pPr algn="just"/>
            <a:r>
              <a:rPr lang="pt-BR" sz="1400" b="1" dirty="0"/>
              <a:t>~r:</a:t>
            </a:r>
            <a:r>
              <a:rPr lang="pt-BR" sz="1400" dirty="0"/>
              <a:t> Não é verdade que Minas Gerais tem praias. </a:t>
            </a:r>
            <a:r>
              <a:rPr lang="pt-BR" sz="1400" b="1" dirty="0"/>
              <a:t>(V)</a:t>
            </a:r>
            <a:endParaRPr lang="pt-BR" sz="1400" b="1" dirty="0" smtClean="0"/>
          </a:p>
          <a:p>
            <a:pPr algn="just"/>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a:t>
              </a:r>
              <a:r>
                <a:rPr lang="pt-BR" dirty="0"/>
                <a:t>(~)</a:t>
              </a:r>
              <a:endParaRPr lang="pt-BR" dirty="0"/>
            </a:p>
          </p:txBody>
        </p:sp>
        <p:pic>
          <p:nvPicPr>
            <p:cNvPr id="29" name="Imagem 28"/>
            <p:cNvPicPr>
              <a:picLocks noChangeAspect="1"/>
            </p:cNvPicPr>
            <p:nvPr/>
          </p:nvPicPr>
          <p:blipFill>
            <a:blip r:embed="rId6"/>
            <a:stretch>
              <a:fillRect/>
            </a:stretch>
          </p:blipFill>
          <p:spPr>
            <a:xfrm>
              <a:off x="420276" y="6427862"/>
              <a:ext cx="848484" cy="513707"/>
            </a:xfrm>
            <a:prstGeom prst="rect">
              <a:avLst/>
            </a:prstGeom>
          </p:spPr>
        </p:pic>
      </p:grpSp>
      <p:grpSp>
        <p:nvGrpSpPr>
          <p:cNvPr id="38" name="Grupo 37"/>
          <p:cNvGrpSpPr/>
          <p:nvPr/>
        </p:nvGrpSpPr>
        <p:grpSpPr>
          <a:xfrm>
            <a:off x="3250455" y="1052034"/>
            <a:ext cx="3062325" cy="371010"/>
            <a:chOff x="3250455" y="1052034"/>
            <a:chExt cx="3062325" cy="371010"/>
          </a:xfrm>
        </p:grpSpPr>
        <p:sp>
          <p:nvSpPr>
            <p:cNvPr id="39" name="Retângulo de cantos arredondados 38"/>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0" name="Retângulo de cantos arredondados 39"/>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5" name="Imagem 44"/>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9206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Operação lógica fundamental: Conjunção (^)</a:t>
            </a:r>
          </a:p>
          <a:p>
            <a:pPr algn="just"/>
            <a:endParaRPr lang="pt-BR" sz="1400" dirty="0" smtClean="0"/>
          </a:p>
          <a:p>
            <a:pPr algn="just"/>
            <a:r>
              <a:rPr lang="pt-BR" sz="1400" dirty="0" smtClean="0"/>
              <a:t>Define-se </a:t>
            </a:r>
            <a:r>
              <a:rPr lang="pt-BR" sz="1400" dirty="0"/>
              <a:t>como conjunção de duas proposições p e q a proposição representada por </a:t>
            </a:r>
            <a:r>
              <a:rPr lang="pt-BR" sz="1400" dirty="0" smtClean="0"/>
              <a:t>p ^ q </a:t>
            </a:r>
            <a:r>
              <a:rPr lang="pt-BR" sz="1400" dirty="0"/>
              <a:t>(leia-se “p e q”). O </a:t>
            </a:r>
            <a:r>
              <a:rPr lang="pt-BR" sz="1400" b="1" dirty="0"/>
              <a:t>valor lógico dessa proposição composta será verdade (V) apenas quando as duas proposições simples forem verdadeiras. Nos demais casos será falso (F</a:t>
            </a:r>
            <a:r>
              <a:rPr lang="pt-BR" sz="1400" b="1" dirty="0" smtClean="0"/>
              <a:t>). </a:t>
            </a:r>
            <a:r>
              <a:rPr lang="pt-BR" sz="1400" dirty="0"/>
              <a:t>Vejamos a seguir a tabela da conjunção de proposições.</a:t>
            </a:r>
            <a:endParaRPr lang="pt-BR" sz="1400" b="1" dirty="0" smtClean="0"/>
          </a:p>
          <a:p>
            <a:pPr algn="just"/>
            <a:endParaRPr lang="pt-BR" sz="1400" dirty="0"/>
          </a:p>
          <a:p>
            <a:pPr algn="just"/>
            <a:r>
              <a:rPr lang="pt-BR" sz="1400" b="1" dirty="0"/>
              <a:t>Tabela Verdade - </a:t>
            </a:r>
            <a:r>
              <a:rPr lang="pt-BR" sz="1400" b="1" dirty="0" smtClean="0"/>
              <a:t>Conjunção </a:t>
            </a:r>
            <a:r>
              <a:rPr lang="pt-BR" sz="1400" b="1" dirty="0"/>
              <a:t>de duas proposições simples formando uma composta.</a:t>
            </a:r>
            <a:endParaRPr lang="pt-BR" sz="1400" b="1" dirty="0" smtClean="0"/>
          </a:p>
          <a:p>
            <a:pPr algn="just"/>
            <a:endParaRPr lang="pt-BR" sz="1400" dirty="0"/>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r>
                <a:rPr lang="pt-BR" dirty="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4244817956"/>
              </p:ext>
            </p:extLst>
          </p:nvPr>
        </p:nvGraphicFramePr>
        <p:xfrm>
          <a:off x="1163026" y="4448944"/>
          <a:ext cx="4266238" cy="3010662"/>
        </p:xfrm>
        <a:graphic>
          <a:graphicData uri="http://schemas.openxmlformats.org/drawingml/2006/table">
            <a:tbl>
              <a:tblPr firstRow="1" bandRow="1">
                <a:tableStyleId>{2A488322-F2BA-4B5B-9748-0D474271808F}</a:tableStyleId>
              </a:tblPr>
              <a:tblGrid>
                <a:gridCol w="1397978"/>
                <a:gridCol w="1434130"/>
                <a:gridCol w="1434130"/>
              </a:tblGrid>
              <a:tr h="694182">
                <a:tc>
                  <a:txBody>
                    <a:bodyPr/>
                    <a:lstStyle/>
                    <a:p>
                      <a:pPr algn="ctr"/>
                      <a:r>
                        <a:rPr lang="pt-BR" sz="3600" dirty="0" smtClean="0"/>
                        <a:t>p</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dirty="0" smtClean="0"/>
                        <a:t>q</a:t>
                      </a:r>
                      <a:endParaRPr lang="pt-BR" sz="3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600" b="0" i="1" kern="1200" dirty="0" smtClean="0">
                          <a:solidFill>
                            <a:schemeClr val="bg1"/>
                          </a:solidFill>
                          <a:effectLst/>
                          <a:latin typeface="+mn-lt"/>
                          <a:ea typeface="+mn-ea"/>
                          <a:cs typeface="+mn-cs"/>
                        </a:rPr>
                        <a:t>p</a:t>
                      </a:r>
                      <a:r>
                        <a:rPr lang="pt-BR" sz="3600" b="0" i="0" kern="1200" dirty="0" smtClean="0">
                          <a:solidFill>
                            <a:schemeClr val="bg1"/>
                          </a:solidFill>
                          <a:effectLst/>
                          <a:latin typeface="+mn-lt"/>
                          <a:ea typeface="+mn-ea"/>
                          <a:cs typeface="+mn-cs"/>
                        </a:rPr>
                        <a:t> </a:t>
                      </a:r>
                      <a:r>
                        <a:rPr lang="pt-BR" sz="3600" dirty="0" smtClean="0"/>
                        <a:t>^</a:t>
                      </a:r>
                      <a:r>
                        <a:rPr lang="pt-BR" sz="3600" b="0" i="0" kern="1200" dirty="0" smtClean="0">
                          <a:solidFill>
                            <a:schemeClr val="bg1"/>
                          </a:solidFill>
                          <a:effectLst/>
                          <a:latin typeface="+mn-lt"/>
                          <a:ea typeface="+mn-ea"/>
                          <a:cs typeface="+mn-cs"/>
                        </a:rPr>
                        <a:t> </a:t>
                      </a:r>
                      <a:r>
                        <a:rPr lang="pt-BR" sz="3600" b="0" i="1" kern="1200" dirty="0" smtClean="0">
                          <a:solidFill>
                            <a:schemeClr val="bg1"/>
                          </a:solidFill>
                          <a:effectLst/>
                          <a:latin typeface="+mn-lt"/>
                          <a:ea typeface="+mn-ea"/>
                          <a:cs typeface="+mn-cs"/>
                        </a:rPr>
                        <a:t>q</a:t>
                      </a:r>
                      <a:endParaRPr lang="pt-BR" sz="36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V</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455">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043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O sol é uma estrela. </a:t>
            </a:r>
            <a:r>
              <a:rPr lang="pt-BR" sz="1400" b="1" dirty="0"/>
              <a:t>(V) </a:t>
            </a:r>
            <a:endParaRPr lang="pt-BR" sz="1400" b="1" dirty="0" smtClean="0"/>
          </a:p>
          <a:p>
            <a:pPr algn="just"/>
            <a:r>
              <a:rPr lang="pt-BR" sz="1400" b="1" dirty="0" smtClean="0"/>
              <a:t>q</a:t>
            </a:r>
            <a:r>
              <a:rPr lang="pt-BR" sz="1400" b="1" dirty="0"/>
              <a:t>: </a:t>
            </a:r>
            <a:r>
              <a:rPr lang="pt-BR" sz="1400" dirty="0"/>
              <a:t>Marte é um planeta. </a:t>
            </a:r>
            <a:r>
              <a:rPr lang="pt-BR" sz="1400" b="1" dirty="0"/>
              <a:t>(V)</a:t>
            </a:r>
            <a:r>
              <a:rPr lang="pt-BR" sz="1400" dirty="0"/>
              <a:t> </a:t>
            </a:r>
            <a:endParaRPr lang="pt-BR" sz="1400" dirty="0" smtClean="0"/>
          </a:p>
          <a:p>
            <a:pPr algn="just"/>
            <a:r>
              <a:rPr lang="pt-BR" sz="1400" b="1" dirty="0" smtClean="0"/>
              <a:t>P </a:t>
            </a:r>
            <a:r>
              <a:rPr lang="pt-BR" sz="1400" b="1" dirty="0"/>
              <a:t>^</a:t>
            </a:r>
            <a:r>
              <a:rPr lang="pt-BR" sz="1400" b="1" dirty="0" smtClean="0"/>
              <a:t> </a:t>
            </a:r>
            <a:r>
              <a:rPr lang="pt-BR" sz="1400" b="1" dirty="0"/>
              <a:t>q: </a:t>
            </a:r>
            <a:r>
              <a:rPr lang="pt-BR" sz="1400" dirty="0"/>
              <a:t>O sol é uma estrela e Marte é um planeta </a:t>
            </a:r>
            <a:r>
              <a:rPr lang="pt-BR" sz="1400" b="1" dirty="0"/>
              <a:t>(V) </a:t>
            </a:r>
            <a:endParaRPr lang="pt-BR" sz="1400" b="1" dirty="0" smtClean="0"/>
          </a:p>
          <a:p>
            <a:pPr algn="just"/>
            <a:r>
              <a:rPr lang="pt-BR" sz="1400" b="1" dirty="0" smtClean="0"/>
              <a:t>r</a:t>
            </a:r>
            <a:r>
              <a:rPr lang="pt-BR" sz="1400" b="1" dirty="0"/>
              <a:t>: </a:t>
            </a:r>
            <a:r>
              <a:rPr lang="pt-BR" sz="1400" dirty="0"/>
              <a:t>5 &gt; 3 (V) </a:t>
            </a:r>
            <a:endParaRPr lang="pt-BR" sz="1400" dirty="0" smtClean="0"/>
          </a:p>
          <a:p>
            <a:pPr algn="just"/>
            <a:r>
              <a:rPr lang="pt-BR" sz="1400" b="1" dirty="0" smtClean="0"/>
              <a:t>s</a:t>
            </a:r>
            <a:r>
              <a:rPr lang="pt-BR" sz="1400" b="1" dirty="0"/>
              <a:t>:</a:t>
            </a:r>
            <a:r>
              <a:rPr lang="pt-BR" sz="1400" dirty="0"/>
              <a:t> Aracaju é a capital da Paraíba. </a:t>
            </a:r>
            <a:r>
              <a:rPr lang="pt-BR" sz="1400" b="1" dirty="0"/>
              <a:t>(F) </a:t>
            </a:r>
            <a:endParaRPr lang="pt-BR" sz="1400" b="1" dirty="0" smtClean="0"/>
          </a:p>
          <a:p>
            <a:pPr algn="just"/>
            <a:r>
              <a:rPr lang="pt-BR" sz="1400" b="1" dirty="0" smtClean="0"/>
              <a:t>r ^ s</a:t>
            </a:r>
            <a:r>
              <a:rPr lang="pt-BR" sz="1400" b="1" dirty="0"/>
              <a:t>: </a:t>
            </a:r>
            <a:r>
              <a:rPr lang="pt-BR" sz="1400" dirty="0"/>
              <a:t>5 &gt; 3 e Aracaju é a capital da Paraíba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Conjunção (^)</a:t>
              </a:r>
              <a:endParaRPr lang="pt-BR" dirty="0"/>
            </a:p>
          </p:txBody>
        </p:sp>
        <p:pic>
          <p:nvPicPr>
            <p:cNvPr id="40" name="Imagem 39"/>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287074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a:t>
            </a:r>
            <a:r>
              <a:rPr lang="pt-BR" sz="1400" dirty="0" smtClean="0"/>
              <a:t>(˅)</a:t>
            </a:r>
          </a:p>
          <a:p>
            <a:pPr algn="just"/>
            <a:endParaRPr lang="pt-BR" sz="1400" dirty="0"/>
          </a:p>
          <a:p>
            <a:pPr algn="just"/>
            <a:r>
              <a:rPr lang="pt-BR" sz="1400" dirty="0" smtClean="0"/>
              <a:t>Define-se </a:t>
            </a:r>
            <a:r>
              <a:rPr lang="pt-BR" sz="1400" dirty="0"/>
              <a:t>como disjunção de duas proposições p e q a proposição representada por p v q (leia-se “p ou q”). </a:t>
            </a:r>
            <a:r>
              <a:rPr lang="pt-BR" sz="1400" b="1" dirty="0"/>
              <a:t>O valor lógico dessa proposição composta será verdade (V) quando ao menos uma das proposições simples for verdadeira. E será falso (F) quando as duas forem falsas.</a:t>
            </a:r>
            <a:r>
              <a:rPr lang="pt-BR" sz="1400" b="1" dirty="0" smtClean="0"/>
              <a:t> </a:t>
            </a:r>
            <a:r>
              <a:rPr lang="pt-BR" sz="1400" dirty="0"/>
              <a:t>Vejamos a seguir a tabela da disjunção de proposições</a:t>
            </a:r>
            <a:r>
              <a:rPr lang="pt-BR" sz="1400" dirty="0" smtClean="0"/>
              <a:t>.</a:t>
            </a:r>
            <a:endParaRPr lang="pt-BR" sz="1400" b="1" dirty="0" smtClean="0"/>
          </a:p>
          <a:p>
            <a:pPr algn="just"/>
            <a:endParaRPr lang="pt-BR" sz="1400" dirty="0"/>
          </a:p>
          <a:p>
            <a:pPr algn="just"/>
            <a:r>
              <a:rPr lang="pt-BR" sz="1400" b="1" dirty="0"/>
              <a:t>Tabela Verdade - </a:t>
            </a:r>
            <a:r>
              <a:rPr lang="pt-BR" sz="1400" b="1" dirty="0" smtClean="0"/>
              <a:t>Disjunção </a:t>
            </a:r>
            <a:r>
              <a:rPr lang="pt-BR" sz="1400" b="1" dirty="0"/>
              <a:t>de duas proposições simples formando uma composta.</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591172510"/>
              </p:ext>
            </p:extLst>
          </p:nvPr>
        </p:nvGraphicFramePr>
        <p:xfrm>
          <a:off x="1178986" y="4030570"/>
          <a:ext cx="4266238" cy="2407920"/>
        </p:xfrm>
        <a:graphic>
          <a:graphicData uri="http://schemas.openxmlformats.org/drawingml/2006/table">
            <a:tbl>
              <a:tblPr firstRow="1" bandRow="1">
                <a:tableStyleId>{2A488322-F2BA-4B5B-9748-0D474271808F}</a:tableStyleId>
              </a:tblPr>
              <a:tblGrid>
                <a:gridCol w="1397978"/>
                <a:gridCol w="1434130"/>
                <a:gridCol w="1434130"/>
              </a:tblGrid>
              <a:tr h="562390">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60947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a:p>
          <a:p>
            <a:pPr algn="just"/>
            <a:r>
              <a:rPr lang="pt-BR" sz="1400" b="1" dirty="0"/>
              <a:t>p: </a:t>
            </a:r>
            <a:r>
              <a:rPr lang="pt-BR" sz="1400" dirty="0"/>
              <a:t>8 – 3 = 5 </a:t>
            </a:r>
            <a:r>
              <a:rPr lang="pt-BR" sz="1400" b="1" dirty="0"/>
              <a:t>(V)</a:t>
            </a:r>
            <a:r>
              <a:rPr lang="pt-BR" sz="1400" dirty="0"/>
              <a:t> </a:t>
            </a:r>
            <a:endParaRPr lang="pt-BR" sz="1400" dirty="0" smtClean="0"/>
          </a:p>
          <a:p>
            <a:pPr algn="just"/>
            <a:r>
              <a:rPr lang="pt-BR" sz="1400" b="1" dirty="0" smtClean="0"/>
              <a:t>q</a:t>
            </a:r>
            <a:r>
              <a:rPr lang="pt-BR" sz="1400" b="1" dirty="0"/>
              <a:t>: </a:t>
            </a:r>
            <a:r>
              <a:rPr lang="pt-BR" sz="1400" dirty="0"/>
              <a:t>A ponte Rio Niterói fica no Paraná. </a:t>
            </a:r>
            <a:r>
              <a:rPr lang="pt-BR" sz="1400" b="1" dirty="0"/>
              <a:t>(F) </a:t>
            </a:r>
            <a:endParaRPr lang="pt-BR" sz="1400" b="1" dirty="0" smtClean="0"/>
          </a:p>
          <a:p>
            <a:pPr algn="just"/>
            <a:r>
              <a:rPr lang="pt-BR" sz="1400" b="1" dirty="0" smtClean="0"/>
              <a:t>p </a:t>
            </a:r>
            <a:r>
              <a:rPr lang="pt-BR" sz="1400" b="1" dirty="0"/>
              <a:t>v q: </a:t>
            </a:r>
            <a:r>
              <a:rPr lang="pt-BR" sz="1400" dirty="0"/>
              <a:t>8 – 3 = 5 ou A ponte Rio Niterói fica no Paraná </a:t>
            </a:r>
            <a:r>
              <a:rPr lang="pt-BR" sz="1400" b="1" dirty="0"/>
              <a:t>(V) </a:t>
            </a:r>
            <a:endParaRPr lang="pt-BR" sz="1400" b="1" dirty="0" smtClean="0"/>
          </a:p>
          <a:p>
            <a:pPr algn="just"/>
            <a:r>
              <a:rPr lang="pt-BR" sz="1400" b="1" dirty="0" smtClean="0"/>
              <a:t>r</a:t>
            </a:r>
            <a:r>
              <a:rPr lang="pt-BR" sz="1400" b="1" dirty="0"/>
              <a:t>:</a:t>
            </a:r>
            <a:r>
              <a:rPr lang="pt-BR" sz="1400" dirty="0"/>
              <a:t> 1 &gt; 3 </a:t>
            </a:r>
            <a:r>
              <a:rPr lang="pt-BR" sz="1400" b="1" dirty="0"/>
              <a:t>(F)</a:t>
            </a:r>
            <a:r>
              <a:rPr lang="pt-BR" sz="1400" dirty="0"/>
              <a:t> </a:t>
            </a:r>
            <a:endParaRPr lang="pt-BR" sz="1400" dirty="0" smtClean="0"/>
          </a:p>
          <a:p>
            <a:pPr algn="just"/>
            <a:r>
              <a:rPr lang="pt-BR" sz="1400" b="1" dirty="0" smtClean="0"/>
              <a:t>s</a:t>
            </a:r>
            <a:r>
              <a:rPr lang="pt-BR" sz="1400" b="1" dirty="0"/>
              <a:t>: </a:t>
            </a:r>
            <a:r>
              <a:rPr lang="pt-BR" sz="1400" dirty="0"/>
              <a:t>Tubarões são anfíbios </a:t>
            </a:r>
            <a:r>
              <a:rPr lang="pt-BR" sz="1400" b="1" dirty="0"/>
              <a:t>(F</a:t>
            </a:r>
            <a:r>
              <a:rPr lang="pt-BR" sz="1400" b="1" dirty="0" smtClean="0"/>
              <a:t>)</a:t>
            </a:r>
          </a:p>
          <a:p>
            <a:pPr algn="just"/>
            <a:r>
              <a:rPr lang="pt-BR" sz="1400" dirty="0" smtClean="0"/>
              <a:t> </a:t>
            </a:r>
            <a:r>
              <a:rPr lang="pt-BR" sz="1400" b="1" dirty="0"/>
              <a:t>r v s: </a:t>
            </a:r>
            <a:r>
              <a:rPr lang="pt-BR" sz="1400" dirty="0"/>
              <a:t>1 &gt; 3 ou Tubarões são anfíbios </a:t>
            </a:r>
            <a:r>
              <a:rPr lang="pt-BR" sz="1400" b="1" dirty="0"/>
              <a:t>(F)</a:t>
            </a:r>
            <a:endParaRPr lang="pt-BR" sz="1300" b="1"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a:t>
              </a:r>
              <a:r>
                <a:rPr lang="pt-BR" dirty="0"/>
                <a:t>˅</a:t>
              </a:r>
              <a:r>
                <a:rPr lang="pt-BR" dirty="0" smtClean="0"/>
                <a:t>)</a:t>
              </a:r>
              <a:endParaRPr lang="pt-BR" dirty="0"/>
            </a:p>
          </p:txBody>
        </p:sp>
        <p:pic>
          <p:nvPicPr>
            <p:cNvPr id="29" name="Imagem 28"/>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99610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a:t>
            </a:r>
            <a:r>
              <a:rPr lang="pt-BR" sz="1400" dirty="0" smtClean="0"/>
              <a:t>: </a:t>
            </a:r>
            <a:r>
              <a:rPr lang="pt-BR" sz="1400" dirty="0"/>
              <a:t>Disjunção Exclusiva (⊻</a:t>
            </a:r>
            <a:r>
              <a:rPr lang="pt-BR" sz="1400" dirty="0" smtClean="0"/>
              <a:t>)</a:t>
            </a:r>
          </a:p>
          <a:p>
            <a:pPr algn="just"/>
            <a:endParaRPr lang="pt-BR" sz="1400" dirty="0"/>
          </a:p>
          <a:p>
            <a:pPr algn="just"/>
            <a:r>
              <a:rPr lang="pt-BR" sz="1400" dirty="0" smtClean="0"/>
              <a:t>A </a:t>
            </a:r>
            <a:r>
              <a:rPr lang="pt-BR" sz="1400" dirty="0"/>
              <a:t>palavra “ou” tem dois sentidos. Um inclusivo e o outro exclusivo. No primeiro sentido, inclusivo, ela permite que numa proposição composta por duas simples, ao menos uma das proposições seja verdadeira, podendo as duas ser verdadeiras. </a:t>
            </a:r>
            <a:endParaRPr lang="pt-BR" sz="1400" dirty="0" smtClean="0"/>
          </a:p>
          <a:p>
            <a:pPr algn="just"/>
            <a:endParaRPr lang="pt-BR" sz="1400" dirty="0"/>
          </a:p>
          <a:p>
            <a:pPr algn="just"/>
            <a:r>
              <a:rPr lang="pt-BR" sz="1400" b="1" dirty="0" smtClean="0"/>
              <a:t>Exemplo</a:t>
            </a:r>
            <a:r>
              <a:rPr lang="pt-BR" sz="1400" b="1" dirty="0"/>
              <a:t>:</a:t>
            </a:r>
            <a:r>
              <a:rPr lang="pt-BR" sz="1400" dirty="0"/>
              <a:t> Maria é professora ou delegada</a:t>
            </a:r>
            <a:r>
              <a:rPr lang="pt-BR" sz="1400" dirty="0" smtClean="0"/>
              <a:t>.</a:t>
            </a:r>
            <a:endParaRPr lang="pt-BR" sz="1400" dirty="0"/>
          </a:p>
          <a:p>
            <a:pPr algn="just"/>
            <a:r>
              <a:rPr lang="pt-BR" sz="1400" dirty="0"/>
              <a:t>Vemos que é possível uma pessoa ser as duas coisas, professora e delegada. Já no segundo sentido, exclusivo, isso não é possível. </a:t>
            </a:r>
            <a:endParaRPr lang="pt-BR" sz="1400" dirty="0" smtClean="0"/>
          </a:p>
          <a:p>
            <a:pPr algn="just"/>
            <a:endParaRPr lang="pt-BR" sz="1400" dirty="0"/>
          </a:p>
          <a:p>
            <a:pPr algn="just"/>
            <a:r>
              <a:rPr lang="pt-BR" sz="1400" b="1" dirty="0"/>
              <a:t>Exemplo: </a:t>
            </a:r>
            <a:r>
              <a:rPr lang="pt-BR" sz="1400" dirty="0"/>
              <a:t>Estevão é paraibano ou pernambucano</a:t>
            </a:r>
            <a:r>
              <a:rPr lang="pt-BR" sz="1400" dirty="0" smtClean="0"/>
              <a:t>.</a:t>
            </a:r>
            <a:endParaRPr lang="pt-BR" sz="1400" dirty="0"/>
          </a:p>
          <a:p>
            <a:pPr algn="just"/>
            <a:r>
              <a:rPr lang="pt-BR" sz="1400" dirty="0"/>
              <a:t>Neste segundo caso, não é possível a pessoa ser natural de dois lugares ao mesmo tempo. Ou nasceu na Paraíba, ou nasceu em Pernambuco</a:t>
            </a:r>
            <a:r>
              <a:rPr lang="pt-BR" sz="1400" dirty="0" smtClean="0"/>
              <a:t>.</a:t>
            </a:r>
          </a:p>
          <a:p>
            <a:pPr algn="just"/>
            <a:endParaRPr lang="pt-BR" sz="1400" dirty="0"/>
          </a:p>
          <a:p>
            <a:pPr algn="just"/>
            <a:r>
              <a:rPr lang="pt-BR" sz="1400" dirty="0"/>
              <a:t>Define-se como disjunção exclusiva de duas proposições p e q a proposição representada por p ⊻</a:t>
            </a:r>
            <a:r>
              <a:rPr lang="pt-BR" sz="1400" dirty="0" smtClean="0"/>
              <a:t> </a:t>
            </a:r>
            <a:r>
              <a:rPr lang="pt-BR" sz="1400" dirty="0"/>
              <a:t>q (leia-se “ou p ou q”). O valor lógico dessa proposição composta será verdade (V) quando as proposições simples tiverem valores lógicos diferentes (uma verdadeira e outra falsa, e vice-versa). E será falso (F) quando as duas tiverem o mesmo valor lógico (as duas verdadeiras, ou as duas falsas). Vejamos a seguir a tabela da disjunção exclusiva de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a:t>Disjunção Exclusiva (⊻)</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1134321390"/>
              </p:ext>
            </p:extLst>
          </p:nvPr>
        </p:nvGraphicFramePr>
        <p:xfrm>
          <a:off x="1268760" y="7041232"/>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23234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O tomate é uma fruta. </a:t>
            </a:r>
            <a:r>
              <a:rPr lang="pt-BR" sz="1400" b="1" dirty="0"/>
              <a:t>(V) </a:t>
            </a:r>
            <a:endParaRPr lang="pt-BR" sz="1400" b="1" dirty="0" smtClean="0"/>
          </a:p>
          <a:p>
            <a:r>
              <a:rPr lang="pt-BR" sz="1400" b="1" dirty="0" smtClean="0"/>
              <a:t>q</a:t>
            </a:r>
            <a:r>
              <a:rPr lang="pt-BR" sz="1400" b="1" dirty="0"/>
              <a:t>:</a:t>
            </a:r>
            <a:r>
              <a:rPr lang="pt-BR" sz="1400" dirty="0"/>
              <a:t> O tomate é uma verdura. </a:t>
            </a:r>
            <a:r>
              <a:rPr lang="pt-BR" sz="1400" b="1" dirty="0"/>
              <a:t>(F) </a:t>
            </a:r>
            <a:endParaRPr lang="pt-BR" sz="1400" b="1" dirty="0" smtClean="0"/>
          </a:p>
          <a:p>
            <a:r>
              <a:rPr lang="pt-BR" sz="1400" b="1" dirty="0" smtClean="0"/>
              <a:t>p </a:t>
            </a:r>
            <a:r>
              <a:rPr lang="pt-BR" sz="1400" b="1" dirty="0"/>
              <a:t>⊻ </a:t>
            </a:r>
            <a:r>
              <a:rPr lang="pt-BR" sz="1400" b="1" dirty="0" smtClean="0"/>
              <a:t>q</a:t>
            </a:r>
            <a:r>
              <a:rPr lang="pt-BR" sz="1400" b="1" dirty="0"/>
              <a:t>: </a:t>
            </a:r>
            <a:r>
              <a:rPr lang="pt-BR" sz="1400" dirty="0"/>
              <a:t>Ou o tomate é uma fruta ou é uma verdura. </a:t>
            </a:r>
            <a:r>
              <a:rPr lang="pt-BR" sz="1400" b="1" dirty="0"/>
              <a:t>(V)</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38" name="Grupo 37"/>
          <p:cNvGrpSpPr/>
          <p:nvPr/>
        </p:nvGrpSpPr>
        <p:grpSpPr>
          <a:xfrm rot="5400000">
            <a:off x="2559954" y="5321775"/>
            <a:ext cx="8028624" cy="450850"/>
            <a:chOff x="348266" y="6407663"/>
            <a:chExt cx="6063113" cy="548692"/>
          </a:xfrm>
        </p:grpSpPr>
        <p:sp>
          <p:nvSpPr>
            <p:cNvPr id="39" name="Retângulo de cantos arredondados 3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Disjunção Exclusiva (</a:t>
              </a:r>
              <a:r>
                <a:rPr lang="pt-BR" dirty="0"/>
                <a:t>⊻</a:t>
              </a:r>
              <a:r>
                <a:rPr lang="pt-BR" dirty="0" smtClean="0"/>
                <a:t>)</a:t>
              </a:r>
              <a:endParaRPr lang="pt-BR" dirty="0"/>
            </a:p>
          </p:txBody>
        </p:sp>
        <p:pic>
          <p:nvPicPr>
            <p:cNvPr id="40" name="Imagem 39"/>
            <p:cNvPicPr>
              <a:picLocks noChangeAspect="1"/>
            </p:cNvPicPr>
            <p:nvPr/>
          </p:nvPicPr>
          <p:blipFill>
            <a:blip r:embed="rId6"/>
            <a:stretch>
              <a:fillRect/>
            </a:stretch>
          </p:blipFill>
          <p:spPr>
            <a:xfrm>
              <a:off x="420276" y="6427862"/>
              <a:ext cx="848484" cy="51370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294613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Condicional(</a:t>
            </a:r>
            <a:r>
              <a:rPr lang="pt-BR" sz="2000" dirty="0" smtClean="0"/>
              <a:t>⇒</a:t>
            </a:r>
            <a:r>
              <a:rPr lang="pt-BR" sz="1400" dirty="0" smtClean="0"/>
              <a:t>).</a:t>
            </a:r>
          </a:p>
          <a:p>
            <a:pPr algn="just"/>
            <a:endParaRPr lang="pt-BR" sz="1400" dirty="0"/>
          </a:p>
          <a:p>
            <a:pPr algn="just"/>
            <a:r>
              <a:rPr lang="pt-BR" sz="1400" dirty="0"/>
              <a:t>Define-se como condicional a proposição representada por </a:t>
            </a:r>
            <a:r>
              <a:rPr lang="pt-BR" sz="2000" dirty="0" smtClean="0"/>
              <a:t>p ⇒ </a:t>
            </a:r>
            <a:r>
              <a:rPr lang="pt-BR" sz="2000" dirty="0"/>
              <a:t>q </a:t>
            </a:r>
            <a:r>
              <a:rPr lang="pt-BR" sz="1400" dirty="0"/>
              <a:t>(leia-se “se p então q</a:t>
            </a:r>
            <a:r>
              <a:rPr lang="pt-BR" sz="1400" dirty="0" smtClean="0"/>
              <a:t>”).</a:t>
            </a:r>
          </a:p>
          <a:p>
            <a:pPr algn="just"/>
            <a:endParaRPr lang="pt-BR" sz="1400" dirty="0" smtClean="0"/>
          </a:p>
          <a:p>
            <a:pPr algn="just"/>
            <a:r>
              <a:rPr lang="pt-BR" sz="1400" dirty="0"/>
              <a:t>O </a:t>
            </a:r>
            <a:r>
              <a:rPr lang="pt-BR" sz="1400" b="1" dirty="0"/>
              <a:t>valor lógico dessa proposição composta será falso (F) quando p for verdadeira e q </a:t>
            </a:r>
            <a:r>
              <a:rPr lang="pt-BR" sz="1400" b="1" dirty="0" smtClean="0"/>
              <a:t>falsa.</a:t>
            </a:r>
          </a:p>
          <a:p>
            <a:pPr algn="just"/>
            <a:endParaRPr lang="pt-BR" sz="1400" b="1" dirty="0"/>
          </a:p>
          <a:p>
            <a:pPr algn="just"/>
            <a:r>
              <a:rPr lang="pt-BR" sz="1400" dirty="0"/>
              <a:t>Nos demais casos será verdadeira (V). Vejamos a seguir a tabela da condicional de duas proposições.</a:t>
            </a:r>
            <a:endParaRPr lang="pt-BR" sz="1400" b="1" dirty="0" smtClean="0"/>
          </a:p>
          <a:p>
            <a:pPr algn="just"/>
            <a:endParaRPr lang="pt-BR" sz="1400" dirty="0" smtClean="0"/>
          </a:p>
          <a:p>
            <a:pPr algn="just"/>
            <a:r>
              <a:rPr lang="pt-BR" sz="1400" b="1" dirty="0"/>
              <a:t>Tabela Verdade </a:t>
            </a:r>
            <a:r>
              <a:rPr lang="pt-BR" sz="1400" b="1" dirty="0" smtClean="0"/>
              <a:t>- </a:t>
            </a:r>
            <a:r>
              <a:rPr lang="pt-BR" sz="1400" dirty="0"/>
              <a:t>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 proposição p é chamada de condição suficiente para q. E a proposição q é chamada de condição necessária para p.</a:t>
            </a:r>
          </a:p>
          <a:p>
            <a:pPr algn="just"/>
            <a:endParaRPr lang="pt-BR" sz="1400" dirty="0" smtClean="0"/>
          </a:p>
          <a:p>
            <a:pPr algn="just"/>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36688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903564" y="5673080"/>
            <a:ext cx="696756" cy="678237"/>
          </a:xfrm>
          <a:prstGeom prst="rect">
            <a:avLst/>
          </a:prstGeom>
        </p:spPr>
      </p:pic>
    </p:spTree>
    <p:extLst>
      <p:ext uri="{BB962C8B-B14F-4D97-AF65-F5344CB8AC3E}">
        <p14:creationId xmlns:p14="http://schemas.microsoft.com/office/powerpoint/2010/main" val="32225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Abril tem 30 dias. </a:t>
            </a:r>
            <a:r>
              <a:rPr lang="pt-BR" sz="1400" b="1" dirty="0"/>
              <a:t>(V)</a:t>
            </a:r>
            <a:endParaRPr lang="pt-BR" sz="1400" b="1" dirty="0" smtClean="0"/>
          </a:p>
          <a:p>
            <a:r>
              <a:rPr lang="pt-BR" sz="1400" b="1" dirty="0" smtClean="0"/>
              <a:t>q</a:t>
            </a:r>
            <a:r>
              <a:rPr lang="pt-BR" sz="1400" b="1" dirty="0"/>
              <a:t>:</a:t>
            </a:r>
            <a:r>
              <a:rPr lang="pt-BR" sz="1400" dirty="0"/>
              <a:t> </a:t>
            </a:r>
            <a:r>
              <a:rPr lang="pt-BR" sz="1400" dirty="0" smtClean="0"/>
              <a:t>5 </a:t>
            </a:r>
            <a:r>
              <a:rPr lang="pt-BR" sz="1400" dirty="0"/>
              <a:t>é um número primo </a:t>
            </a:r>
            <a:r>
              <a:rPr lang="pt-BR" sz="1400" b="1" dirty="0"/>
              <a:t>(V</a:t>
            </a:r>
            <a:r>
              <a:rPr lang="pt-BR" sz="1400" b="1" dirty="0" smtClean="0"/>
              <a:t>)</a:t>
            </a:r>
          </a:p>
          <a:p>
            <a:r>
              <a:rPr lang="pt-BR" sz="1400" b="1" dirty="0" smtClean="0"/>
              <a:t>p </a:t>
            </a:r>
            <a:r>
              <a:rPr lang="pt-BR" dirty="0"/>
              <a:t>⇒</a:t>
            </a:r>
            <a:r>
              <a:rPr lang="pt-BR" sz="2000" dirty="0"/>
              <a:t> </a:t>
            </a:r>
            <a:r>
              <a:rPr lang="pt-BR" sz="1400" b="1" dirty="0" smtClean="0"/>
              <a:t>q</a:t>
            </a:r>
            <a:r>
              <a:rPr lang="pt-BR" sz="1400" b="1" dirty="0"/>
              <a:t>: </a:t>
            </a:r>
            <a:r>
              <a:rPr lang="pt-BR" sz="1400" dirty="0"/>
              <a:t>Se Abril tem 30 dias, então 5 é um número primo. </a:t>
            </a:r>
            <a:r>
              <a:rPr lang="pt-BR" sz="1400" b="1" dirty="0"/>
              <a:t>(V</a:t>
            </a:r>
            <a:r>
              <a:rPr lang="pt-BR" sz="1400" b="1" dirty="0" smtClean="0"/>
              <a:t>)</a:t>
            </a:r>
          </a:p>
          <a:p>
            <a:endParaRPr lang="pt-BR" sz="1400" b="1" dirty="0"/>
          </a:p>
          <a:p>
            <a:r>
              <a:rPr lang="pt-BR" b="1" dirty="0"/>
              <a:t>r: </a:t>
            </a:r>
            <a:r>
              <a:rPr lang="pt-BR" sz="1400" dirty="0"/>
              <a:t>Um semestre tem 6 meses. </a:t>
            </a:r>
            <a:r>
              <a:rPr lang="pt-BR" sz="1400" b="1" dirty="0"/>
              <a:t>(V) </a:t>
            </a:r>
            <a:endParaRPr lang="pt-BR" sz="1400" b="1" dirty="0" smtClean="0"/>
          </a:p>
          <a:p>
            <a:r>
              <a:rPr lang="pt-BR" b="1" dirty="0" smtClean="0"/>
              <a:t>s</a:t>
            </a:r>
            <a:r>
              <a:rPr lang="pt-BR" b="1" dirty="0"/>
              <a:t>:</a:t>
            </a:r>
            <a:r>
              <a:rPr lang="pt-BR" sz="1400" dirty="0"/>
              <a:t> 3 é par. </a:t>
            </a:r>
            <a:r>
              <a:rPr lang="pt-BR" sz="1400" b="1" dirty="0"/>
              <a:t>(F) </a:t>
            </a:r>
            <a:endParaRPr lang="pt-BR" sz="1400" b="1" dirty="0" smtClean="0"/>
          </a:p>
          <a:p>
            <a:r>
              <a:rPr lang="pt-BR" b="1" dirty="0" smtClean="0"/>
              <a:t>r</a:t>
            </a:r>
            <a:r>
              <a:rPr lang="pt-BR" sz="1400" dirty="0"/>
              <a:t> </a:t>
            </a:r>
            <a:r>
              <a:rPr lang="pt-BR" sz="2000" dirty="0"/>
              <a:t>⇒</a:t>
            </a:r>
            <a:r>
              <a:rPr lang="pt-BR" sz="1400" b="1" dirty="0" smtClean="0"/>
              <a:t> </a:t>
            </a:r>
            <a:r>
              <a:rPr lang="pt-BR" b="1" dirty="0"/>
              <a:t>s:</a:t>
            </a:r>
            <a:r>
              <a:rPr lang="pt-BR" sz="1400" dirty="0"/>
              <a:t> Se Um semestre tem 6 meses então 3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6"/>
            <a:stretch>
              <a:fillRect/>
            </a:stretch>
          </p:blipFill>
          <p:spPr>
            <a:xfrm>
              <a:off x="3303025" y="1070596"/>
              <a:ext cx="627839" cy="333373"/>
            </a:xfrm>
            <a:prstGeom prst="rect">
              <a:avLst/>
            </a:prstGeom>
          </p:spPr>
        </p:pic>
      </p:grpSp>
      <p:grpSp>
        <p:nvGrpSpPr>
          <p:cNvPr id="26" name="Grupo 25"/>
          <p:cNvGrpSpPr/>
          <p:nvPr/>
        </p:nvGrpSpPr>
        <p:grpSpPr>
          <a:xfrm rot="5400000">
            <a:off x="2559954" y="5321775"/>
            <a:ext cx="8028624" cy="450850"/>
            <a:chOff x="348266" y="6407663"/>
            <a:chExt cx="6063113" cy="548692"/>
          </a:xfrm>
        </p:grpSpPr>
        <p:sp>
          <p:nvSpPr>
            <p:cNvPr id="27" name="Retângulo de cantos arredondados 26"/>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 </a:t>
              </a:r>
              <a:r>
                <a:rPr lang="pt-BR" dirty="0"/>
                <a:t>Condicional(⇒)</a:t>
              </a:r>
              <a:endParaRPr lang="pt-BR" dirty="0"/>
            </a:p>
          </p:txBody>
        </p:sp>
        <p:pic>
          <p:nvPicPr>
            <p:cNvPr id="29" name="Imagem 28"/>
            <p:cNvPicPr>
              <a:picLocks noChangeAspect="1"/>
            </p:cNvPicPr>
            <p:nvPr/>
          </p:nvPicPr>
          <p:blipFill>
            <a:blip r:embed="rId7"/>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341116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Operação lógica fundamental: </a:t>
            </a:r>
            <a:r>
              <a:rPr lang="pt-BR" sz="1400" dirty="0" smtClean="0"/>
              <a:t>Bicondicional(</a:t>
            </a:r>
            <a:r>
              <a:rPr lang="pt-BR" sz="2000" dirty="0" smtClean="0"/>
              <a:t>⇔</a:t>
            </a:r>
            <a:r>
              <a:rPr lang="pt-BR" sz="1400" dirty="0" smtClean="0"/>
              <a:t>).</a:t>
            </a:r>
          </a:p>
          <a:p>
            <a:pPr algn="just"/>
            <a:endParaRPr lang="pt-BR" sz="1400" dirty="0"/>
          </a:p>
          <a:p>
            <a:pPr algn="just"/>
            <a:r>
              <a:rPr lang="pt-BR" sz="1400" dirty="0"/>
              <a:t>Define-se como bicondicional a proposição representada por </a:t>
            </a:r>
            <a:r>
              <a:rPr lang="pt-BR" sz="1400" dirty="0" smtClean="0"/>
              <a:t>p</a:t>
            </a:r>
            <a:r>
              <a:rPr lang="pt-BR" sz="1400" dirty="0"/>
              <a:t> </a:t>
            </a:r>
            <a:r>
              <a:rPr lang="pt-BR" sz="2000" dirty="0"/>
              <a:t>⇔</a:t>
            </a:r>
            <a:r>
              <a:rPr lang="pt-BR" sz="1400" dirty="0" smtClean="0"/>
              <a:t> </a:t>
            </a:r>
            <a:r>
              <a:rPr lang="pt-BR" sz="1400" dirty="0"/>
              <a:t>q (leia-se “p se e somente se q”). </a:t>
            </a:r>
            <a:endParaRPr lang="pt-BR" sz="1400" dirty="0" smtClean="0"/>
          </a:p>
          <a:p>
            <a:pPr algn="just"/>
            <a:endParaRPr lang="pt-BR" sz="1400" dirty="0" smtClean="0"/>
          </a:p>
          <a:p>
            <a:pPr algn="just"/>
            <a:r>
              <a:rPr lang="pt-BR" sz="1400" b="1" dirty="0" smtClean="0"/>
              <a:t>O </a:t>
            </a:r>
            <a:r>
              <a:rPr lang="pt-BR" sz="1400" b="1" dirty="0"/>
              <a:t>valor lógico dessa proposição composta será falso (F) quando as proposições simples tiverem valores diferentes. </a:t>
            </a:r>
            <a:endParaRPr lang="pt-BR" sz="1400" b="1" dirty="0" smtClean="0"/>
          </a:p>
          <a:p>
            <a:pPr algn="just"/>
            <a:endParaRPr lang="pt-BR" sz="1400" dirty="0" smtClean="0"/>
          </a:p>
          <a:p>
            <a:pPr algn="just"/>
            <a:r>
              <a:rPr lang="pt-BR" sz="1400" dirty="0" smtClean="0"/>
              <a:t>Nos </a:t>
            </a:r>
            <a:r>
              <a:rPr lang="pt-BR" sz="1400" dirty="0"/>
              <a:t>demais casos será verdadeira (V). Vejamos a seguir a tabela da bicondicional de duas proposições</a:t>
            </a:r>
            <a:r>
              <a:rPr lang="pt-BR" sz="1400" dirty="0" smtClean="0"/>
              <a:t>.</a:t>
            </a:r>
          </a:p>
          <a:p>
            <a:pPr algn="just"/>
            <a:endParaRPr lang="pt-BR" sz="1400" dirty="0" smtClean="0"/>
          </a:p>
          <a:p>
            <a:pPr algn="just"/>
            <a:r>
              <a:rPr lang="pt-BR" sz="1400" b="1" dirty="0"/>
              <a:t>Tabela Verdade </a:t>
            </a:r>
            <a:r>
              <a:rPr lang="pt-BR" sz="1400" b="1" dirty="0" smtClean="0"/>
              <a:t>- </a:t>
            </a:r>
            <a:r>
              <a:rPr lang="pt-BR" sz="1400" dirty="0" smtClean="0"/>
              <a:t>Bicondicional(</a:t>
            </a:r>
            <a:r>
              <a:rPr lang="pt-BR" sz="2000" dirty="0"/>
              <a:t>⇔</a:t>
            </a:r>
            <a:r>
              <a:rPr lang="pt-BR" sz="1400" dirty="0" smtClean="0"/>
              <a:t>).</a:t>
            </a:r>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r>
              <a:rPr lang="pt-BR" sz="1400" dirty="0"/>
              <a:t>Obs: </a:t>
            </a:r>
            <a:endParaRPr lang="pt-BR" sz="1400" dirty="0" smtClean="0"/>
          </a:p>
          <a:p>
            <a:pPr algn="just"/>
            <a:r>
              <a:rPr lang="pt-BR" sz="1400" dirty="0" smtClean="0"/>
              <a:t>A </a:t>
            </a:r>
            <a:r>
              <a:rPr lang="pt-BR" sz="1400" dirty="0"/>
              <a:t>proposição p é chamada de condição suficiente e necessária para q. E a proposição q é chamada de condição suficiente e necessária para p.</a:t>
            </a:r>
            <a:endParaRPr lang="pt-BR" sz="1400" dirty="0" smtClean="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5" name="Tabela 24"/>
          <p:cNvGraphicFramePr>
            <a:graphicFrameLocks noGrp="1"/>
          </p:cNvGraphicFramePr>
          <p:nvPr>
            <p:extLst>
              <p:ext uri="{D42A27DB-BD31-4B8C-83A1-F6EECF244321}">
                <p14:modId xmlns:p14="http://schemas.microsoft.com/office/powerpoint/2010/main" val="3112206166"/>
              </p:ext>
            </p:extLst>
          </p:nvPr>
        </p:nvGraphicFramePr>
        <p:xfrm>
          <a:off x="1340768" y="4736976"/>
          <a:ext cx="4266238" cy="2407920"/>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q</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1" kern="1200" dirty="0" smtClean="0">
                          <a:solidFill>
                            <a:schemeClr val="bg1"/>
                          </a:solidFill>
                          <a:effectLst/>
                          <a:latin typeface="+mn-lt"/>
                          <a:ea typeface="+mn-ea"/>
                          <a:cs typeface="+mn-cs"/>
                        </a:rPr>
                        <a:t>p</a:t>
                      </a:r>
                      <a:r>
                        <a:rPr lang="pt-BR" sz="3200" b="0" i="0" kern="1200" dirty="0" smtClean="0">
                          <a:solidFill>
                            <a:schemeClr val="bg1"/>
                          </a:solidFill>
                          <a:effectLst/>
                          <a:latin typeface="+mn-lt"/>
                          <a:ea typeface="+mn-ea"/>
                          <a:cs typeface="+mn-cs"/>
                        </a:rPr>
                        <a:t> </a:t>
                      </a:r>
                      <a:r>
                        <a:rPr lang="pt-BR" sz="3200" dirty="0" smtClean="0"/>
                        <a:t>⇔</a:t>
                      </a:r>
                      <a:r>
                        <a:rPr lang="pt-BR" sz="3200" b="0" i="0" kern="1200" dirty="0" smtClean="0">
                          <a:solidFill>
                            <a:schemeClr val="bg1"/>
                          </a:solidFill>
                          <a:effectLst/>
                          <a:latin typeface="+mn-lt"/>
                          <a:ea typeface="+mn-ea"/>
                          <a:cs typeface="+mn-cs"/>
                        </a:rPr>
                        <a:t> </a:t>
                      </a:r>
                      <a:r>
                        <a:rPr lang="pt-BR" sz="3200" b="0" i="1" kern="1200" dirty="0" smtClean="0">
                          <a:solidFill>
                            <a:schemeClr val="bg1"/>
                          </a:solidFill>
                          <a:effectLst/>
                          <a:latin typeface="+mn-lt"/>
                          <a:ea typeface="+mn-ea"/>
                          <a:cs typeface="+mn-cs"/>
                        </a:rPr>
                        <a:t>q</a:t>
                      </a:r>
                      <a:endParaRPr lang="pt-BR" sz="3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2000">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F</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V</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spTree>
    <p:extLst>
      <p:ext uri="{BB962C8B-B14F-4D97-AF65-F5344CB8AC3E}">
        <p14:creationId xmlns:p14="http://schemas.microsoft.com/office/powerpoint/2010/main" val="1777376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Exemplos:</a:t>
            </a:r>
          </a:p>
          <a:p>
            <a:endParaRPr lang="pt-BR" sz="1400" dirty="0" smtClean="0"/>
          </a:p>
          <a:p>
            <a:r>
              <a:rPr lang="pt-BR" sz="1400" b="1" dirty="0"/>
              <a:t>p: </a:t>
            </a:r>
            <a:r>
              <a:rPr lang="pt-BR" sz="1400" dirty="0"/>
              <a:t>Tiradentes descobriu o Brasil. </a:t>
            </a:r>
            <a:r>
              <a:rPr lang="pt-BR" sz="1400" b="1" dirty="0"/>
              <a:t>(F)</a:t>
            </a:r>
            <a:r>
              <a:rPr lang="pt-BR" sz="1400" dirty="0"/>
              <a:t> </a:t>
            </a:r>
            <a:endParaRPr lang="pt-BR" sz="1400" dirty="0" smtClean="0"/>
          </a:p>
          <a:p>
            <a:r>
              <a:rPr lang="pt-BR" sz="1400" b="1" dirty="0" smtClean="0"/>
              <a:t>q</a:t>
            </a:r>
            <a:r>
              <a:rPr lang="pt-BR" sz="1400" b="1" dirty="0"/>
              <a:t>:</a:t>
            </a:r>
            <a:r>
              <a:rPr lang="pt-BR" sz="1400" dirty="0"/>
              <a:t> Camões proclamou a república brasileira. </a:t>
            </a:r>
            <a:r>
              <a:rPr lang="pt-BR" sz="1400" b="1" dirty="0"/>
              <a:t>(F) </a:t>
            </a:r>
            <a:endParaRPr lang="pt-BR" sz="1400" b="1" dirty="0" smtClean="0"/>
          </a:p>
          <a:p>
            <a:r>
              <a:rPr lang="pt-BR" sz="1400" b="1" dirty="0" smtClean="0"/>
              <a:t>p </a:t>
            </a:r>
            <a:r>
              <a:rPr lang="pt-BR" sz="1600" b="1" dirty="0"/>
              <a:t>⇔</a:t>
            </a:r>
            <a:r>
              <a:rPr lang="pt-BR" sz="1400" b="1" dirty="0"/>
              <a:t> </a:t>
            </a:r>
            <a:r>
              <a:rPr lang="pt-BR" sz="1400" b="1" dirty="0" smtClean="0"/>
              <a:t>q</a:t>
            </a:r>
            <a:r>
              <a:rPr lang="pt-BR" sz="1400" b="1" dirty="0"/>
              <a:t>: </a:t>
            </a:r>
            <a:r>
              <a:rPr lang="pt-BR" sz="1400" dirty="0"/>
              <a:t>Tiradentes descobriu o Brasil se e somente se Camões proclamou a república brasileira. </a:t>
            </a:r>
            <a:r>
              <a:rPr lang="pt-BR" sz="1400" b="1" dirty="0"/>
              <a:t>(V) </a:t>
            </a:r>
            <a:endParaRPr lang="pt-BR" sz="1400" b="1" dirty="0" smtClean="0"/>
          </a:p>
          <a:p>
            <a:endParaRPr lang="pt-BR" sz="1400" dirty="0"/>
          </a:p>
          <a:p>
            <a:r>
              <a:rPr lang="pt-BR" sz="1400" b="1" dirty="0" smtClean="0"/>
              <a:t>r</a:t>
            </a:r>
            <a:r>
              <a:rPr lang="pt-BR" sz="1400" b="1" dirty="0"/>
              <a:t>: </a:t>
            </a:r>
            <a:r>
              <a:rPr lang="pt-BR" sz="1400" dirty="0"/>
              <a:t>Uma semana tem 6 dias. </a:t>
            </a:r>
            <a:r>
              <a:rPr lang="pt-BR" sz="1400" b="1" dirty="0"/>
              <a:t>(F)</a:t>
            </a:r>
            <a:r>
              <a:rPr lang="pt-BR" sz="1400" dirty="0"/>
              <a:t> </a:t>
            </a:r>
            <a:endParaRPr lang="pt-BR" sz="1400" dirty="0" smtClean="0"/>
          </a:p>
          <a:p>
            <a:r>
              <a:rPr lang="pt-BR" sz="1400" b="1" dirty="0" smtClean="0"/>
              <a:t>s</a:t>
            </a:r>
            <a:r>
              <a:rPr lang="pt-BR" sz="1400" b="1" dirty="0"/>
              <a:t>:</a:t>
            </a:r>
            <a:r>
              <a:rPr lang="pt-BR" sz="1400" dirty="0"/>
              <a:t> 2 é par. </a:t>
            </a:r>
            <a:r>
              <a:rPr lang="pt-BR" sz="1400" b="1" dirty="0"/>
              <a:t>(V)</a:t>
            </a:r>
            <a:r>
              <a:rPr lang="pt-BR" sz="1400" dirty="0"/>
              <a:t> </a:t>
            </a:r>
            <a:endParaRPr lang="pt-BR" sz="1400" dirty="0" smtClean="0"/>
          </a:p>
          <a:p>
            <a:r>
              <a:rPr lang="pt-BR" sz="1400" b="1" dirty="0" smtClean="0"/>
              <a:t>r</a:t>
            </a:r>
            <a:r>
              <a:rPr lang="pt-BR" sz="1400" dirty="0" smtClean="0"/>
              <a:t> </a:t>
            </a:r>
            <a:r>
              <a:rPr lang="pt-BR" dirty="0"/>
              <a:t>⇔</a:t>
            </a:r>
            <a:r>
              <a:rPr lang="pt-BR" sz="1400" dirty="0"/>
              <a:t> </a:t>
            </a:r>
            <a:r>
              <a:rPr lang="pt-BR" sz="1400" b="1" dirty="0" smtClean="0"/>
              <a:t>s</a:t>
            </a:r>
            <a:r>
              <a:rPr lang="pt-BR" sz="1400" b="1" dirty="0"/>
              <a:t>:</a:t>
            </a:r>
            <a:r>
              <a:rPr lang="pt-BR" sz="1400" dirty="0"/>
              <a:t> Uma semana tem 6 dias se e somente se 2 é par. </a:t>
            </a:r>
            <a:r>
              <a:rPr lang="pt-BR" sz="1400" b="1" dirty="0"/>
              <a:t>(F)</a:t>
            </a:r>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41" name="Grupo 40"/>
          <p:cNvGrpSpPr/>
          <p:nvPr/>
        </p:nvGrpSpPr>
        <p:grpSpPr>
          <a:xfrm>
            <a:off x="303101" y="1051243"/>
            <a:ext cx="2909875" cy="380115"/>
            <a:chOff x="345069" y="7031145"/>
            <a:chExt cx="3011924" cy="560962"/>
          </a:xfrm>
        </p:grpSpPr>
        <p:sp>
          <p:nvSpPr>
            <p:cNvPr id="42" name="Retângulo de cantos arredondados 41"/>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3" name="Retângulo de cantos arredondados 42"/>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44" name="Imagem 43"/>
            <p:cNvPicPr>
              <a:picLocks noChangeAspect="1"/>
            </p:cNvPicPr>
            <p:nvPr/>
          </p:nvPicPr>
          <p:blipFill>
            <a:blip r:embed="rId5"/>
            <a:stretch>
              <a:fillRect/>
            </a:stretch>
          </p:blipFill>
          <p:spPr>
            <a:xfrm>
              <a:off x="403795" y="7051410"/>
              <a:ext cx="512026" cy="528427"/>
            </a:xfrm>
            <a:prstGeom prst="rect">
              <a:avLst/>
            </a:prstGeom>
          </p:spPr>
        </p:pic>
      </p:grpSp>
      <p:grpSp>
        <p:nvGrpSpPr>
          <p:cNvPr id="45" name="Grupo 44"/>
          <p:cNvGrpSpPr/>
          <p:nvPr/>
        </p:nvGrpSpPr>
        <p:grpSpPr>
          <a:xfrm>
            <a:off x="3250455" y="1052034"/>
            <a:ext cx="3062325" cy="371010"/>
            <a:chOff x="3250455" y="1052034"/>
            <a:chExt cx="3062325" cy="371010"/>
          </a:xfrm>
        </p:grpSpPr>
        <p:sp>
          <p:nvSpPr>
            <p:cNvPr id="46" name="Retângulo de cantos arredondados 45"/>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7" name="Retângulo de cantos arredondados 46"/>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8" name="Imagem 47"/>
            <p:cNvPicPr>
              <a:picLocks noChangeAspect="1"/>
            </p:cNvPicPr>
            <p:nvPr/>
          </p:nvPicPr>
          <p:blipFill>
            <a:blip r:embed="rId6"/>
            <a:stretch>
              <a:fillRect/>
            </a:stretch>
          </p:blipFill>
          <p:spPr>
            <a:xfrm>
              <a:off x="3303025" y="1070596"/>
              <a:ext cx="627839" cy="333373"/>
            </a:xfrm>
            <a:prstGeom prst="rect">
              <a:avLst/>
            </a:prstGeom>
          </p:spPr>
        </p:pic>
      </p:grpSp>
      <p:grpSp>
        <p:nvGrpSpPr>
          <p:cNvPr id="30" name="Grupo 29"/>
          <p:cNvGrpSpPr/>
          <p:nvPr/>
        </p:nvGrpSpPr>
        <p:grpSpPr>
          <a:xfrm rot="5400000">
            <a:off x="2559954" y="5321775"/>
            <a:ext cx="8028624" cy="450850"/>
            <a:chOff x="348266" y="6407663"/>
            <a:chExt cx="6063113" cy="548692"/>
          </a:xfrm>
        </p:grpSpPr>
        <p:sp>
          <p:nvSpPr>
            <p:cNvPr id="31" name="Retângulo de cantos arredondados 30"/>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Bicondicional</a:t>
              </a:r>
              <a:r>
                <a:rPr lang="pt-BR" dirty="0"/>
                <a:t>(</a:t>
              </a:r>
              <a:r>
                <a:rPr lang="pt-BR" sz="2400" dirty="0"/>
                <a:t>⇔</a:t>
              </a:r>
              <a:r>
                <a:rPr lang="pt-BR" dirty="0"/>
                <a:t>)</a:t>
              </a:r>
              <a:endParaRPr lang="pt-BR" dirty="0"/>
            </a:p>
          </p:txBody>
        </p:sp>
        <p:pic>
          <p:nvPicPr>
            <p:cNvPr id="32" name="Imagem 31"/>
            <p:cNvPicPr>
              <a:picLocks noChangeAspect="1"/>
            </p:cNvPicPr>
            <p:nvPr/>
          </p:nvPicPr>
          <p:blipFill>
            <a:blip r:embed="rId7"/>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1722616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qualquer combinação de uma proposição composta, é permitido construir a tabela-verdade que indicará os possíveis valores lógicos verdadeiros (V) ou falsos (F). Lembrando, como foi visto que as proposições compostas dependem das proposições simples envolvidas. Para isto utilizaremos as tabelas verdade das operações lógicas fundamentais</a:t>
            </a:r>
            <a:r>
              <a:rPr lang="pt-BR" sz="1400" dirty="0" smtClean="0"/>
              <a:t>:</a:t>
            </a:r>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Conectivos e operações lógicas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6" name="Tabela 25"/>
          <p:cNvGraphicFramePr>
            <a:graphicFrameLocks noGrp="1"/>
          </p:cNvGraphicFramePr>
          <p:nvPr>
            <p:extLst>
              <p:ext uri="{D42A27DB-BD31-4B8C-83A1-F6EECF244321}">
                <p14:modId xmlns:p14="http://schemas.microsoft.com/office/powerpoint/2010/main" val="961945820"/>
              </p:ext>
            </p:extLst>
          </p:nvPr>
        </p:nvGraphicFramePr>
        <p:xfrm>
          <a:off x="332656" y="3152800"/>
          <a:ext cx="5952944" cy="4602480"/>
        </p:xfrm>
        <a:graphic>
          <a:graphicData uri="http://schemas.openxmlformats.org/drawingml/2006/table">
            <a:tbl>
              <a:tblPr firstRow="1" bandRow="1">
                <a:tableStyleId>{2A488322-F2BA-4B5B-9748-0D474271808F}</a:tableStyleId>
              </a:tblPr>
              <a:tblGrid>
                <a:gridCol w="924990"/>
                <a:gridCol w="792088"/>
                <a:gridCol w="1152128"/>
                <a:gridCol w="3083738"/>
              </a:tblGrid>
              <a:tr h="0">
                <a:tc>
                  <a:txBody>
                    <a:bodyPr/>
                    <a:lstStyle/>
                    <a:p>
                      <a:pPr algn="ctr"/>
                      <a:r>
                        <a:rPr lang="pt-BR" sz="1400" dirty="0" smtClean="0"/>
                        <a:t>Conectivo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Símbolo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Operação Lógica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400" dirty="0" smtClean="0"/>
                        <a:t>Valor Lógico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52">
                <a:tc>
                  <a:txBody>
                    <a:bodyPr/>
                    <a:lstStyle/>
                    <a:p>
                      <a:pPr algn="ctr"/>
                      <a:r>
                        <a:rPr lang="pt-BR" sz="1400" dirty="0" smtClean="0"/>
                        <a:t>Não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Negação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Terá valor falso quando a proposição for verdadeira e vice-versa.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334">
                <a:tc>
                  <a:txBody>
                    <a:bodyPr/>
                    <a:lstStyle/>
                    <a:p>
                      <a:pPr algn="ctr"/>
                      <a:r>
                        <a:rPr lang="pt-BR" sz="1400" dirty="0" smtClean="0"/>
                        <a:t>Ou</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ou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(ou ambos) é verdadeiro; se ambos são falsos, a proposição é falsa.</a:t>
                      </a:r>
                      <a:endParaRPr lang="pt-BR"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0469">
                <a:tc>
                  <a:txBody>
                    <a:bodyPr/>
                    <a:lstStyle/>
                    <a:p>
                      <a:pPr algn="ctr"/>
                      <a:r>
                        <a:rPr lang="pt-BR" sz="1400" dirty="0" smtClean="0"/>
                        <a:t>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Conjunção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0" kern="1200" dirty="0" smtClean="0">
                          <a:solidFill>
                            <a:schemeClr val="dk1"/>
                          </a:solidFill>
                          <a:effectLst/>
                          <a:latin typeface="+mn-lt"/>
                          <a:ea typeface="+mn-ea"/>
                          <a:cs typeface="+mn-cs"/>
                        </a:rPr>
                        <a:t>A proposição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verdadeiro se </a:t>
                      </a: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e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são ambos verdadeiro; senão é falso.</a:t>
                      </a:r>
                      <a:endParaRPr lang="pt-BR" sz="11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627">
                <a:tc>
                  <a:txBody>
                    <a:bodyPr/>
                    <a:lstStyle/>
                    <a:p>
                      <a:pPr algn="ctr"/>
                      <a:r>
                        <a:rPr lang="pt-BR" sz="1400" dirty="0" smtClean="0"/>
                        <a:t>Se...Então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falso apenas se p for verdade e q for falso.</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Se e somente se</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b="0" i="0" kern="1200" dirty="0" smtClean="0">
                          <a:solidFill>
                            <a:schemeClr val="dk1"/>
                          </a:solidFill>
                          <a:effectLst/>
                          <a:latin typeface="+mn-lt"/>
                          <a:ea typeface="+mn-ea"/>
                          <a:cs typeface="+mn-cs"/>
                        </a:rPr>
                        <a:t>⇔</a:t>
                      </a:r>
                      <a:endParaRPr lang="pt-BR" sz="4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Bicondicional</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b="0" i="1" kern="1200" dirty="0" smtClean="0">
                          <a:solidFill>
                            <a:schemeClr val="dk1"/>
                          </a:solidFill>
                          <a:effectLst/>
                          <a:latin typeface="+mn-lt"/>
                          <a:ea typeface="+mn-ea"/>
                          <a:cs typeface="+mn-cs"/>
                        </a:rPr>
                        <a:t>p</a:t>
                      </a:r>
                      <a:r>
                        <a:rPr lang="pt-BR" sz="1400" b="0" i="0" kern="1200" dirty="0" smtClean="0">
                          <a:solidFill>
                            <a:schemeClr val="dk1"/>
                          </a:solidFill>
                          <a:effectLst/>
                          <a:latin typeface="+mn-lt"/>
                          <a:ea typeface="+mn-ea"/>
                          <a:cs typeface="+mn-cs"/>
                        </a:rPr>
                        <a:t>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apenas se p e q forem falso</a:t>
                      </a:r>
                      <a:r>
                        <a:rPr lang="pt-BR" sz="1400" dirty="0" smtClean="0"/>
                        <a:t/>
                      </a:r>
                      <a:br>
                        <a:rPr lang="pt-BR" sz="1400" dirty="0" smtClean="0"/>
                      </a:br>
                      <a:r>
                        <a:rPr lang="pt-BR" sz="1400" b="0" i="0" kern="1200" dirty="0" smtClean="0">
                          <a:solidFill>
                            <a:schemeClr val="dk1"/>
                          </a:solidFill>
                          <a:effectLst/>
                          <a:latin typeface="+mn-lt"/>
                          <a:ea typeface="+mn-ea"/>
                          <a:cs typeface="+mn-cs"/>
                        </a:rPr>
                        <a:t>ou p e q forem verdadeiro.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02">
                <a:tc>
                  <a:txBody>
                    <a:bodyPr/>
                    <a:lstStyle/>
                    <a:p>
                      <a:pPr algn="ctr"/>
                      <a:r>
                        <a:rPr lang="pt-BR" sz="1400" dirty="0" smtClean="0"/>
                        <a:t>Ou exclusivo</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b="0" i="0" kern="1200" dirty="0" smtClean="0">
                          <a:solidFill>
                            <a:schemeClr val="dk1"/>
                          </a:solidFill>
                          <a:effectLst/>
                          <a:latin typeface="+mn-lt"/>
                          <a:ea typeface="+mn-ea"/>
                          <a:cs typeface="+mn-cs"/>
                        </a:rPr>
                        <a:t>⊕ ⊻</a:t>
                      </a: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dirty="0" smtClean="0"/>
                        <a:t>Disjunção Exclusiva</a:t>
                      </a:r>
                      <a:endParaRPr lang="pt-B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1400" b="0" i="0" kern="1200" dirty="0" smtClean="0">
                          <a:solidFill>
                            <a:schemeClr val="dk1"/>
                          </a:solidFill>
                          <a:effectLst/>
                          <a:latin typeface="+mn-lt"/>
                          <a:ea typeface="+mn-ea"/>
                          <a:cs typeface="+mn-cs"/>
                        </a:rPr>
                        <a:t>p ⊕ </a:t>
                      </a:r>
                      <a:r>
                        <a:rPr lang="pt-BR" sz="1400" b="0" i="1" kern="1200" dirty="0" smtClean="0">
                          <a:solidFill>
                            <a:schemeClr val="dk1"/>
                          </a:solidFill>
                          <a:effectLst/>
                          <a:latin typeface="+mn-lt"/>
                          <a:ea typeface="+mn-ea"/>
                          <a:cs typeface="+mn-cs"/>
                        </a:rPr>
                        <a:t>q</a:t>
                      </a:r>
                      <a:r>
                        <a:rPr lang="pt-BR" sz="1400" b="0" i="0" kern="1200" dirty="0" smtClean="0">
                          <a:solidFill>
                            <a:schemeClr val="dk1"/>
                          </a:solidFill>
                          <a:effectLst/>
                          <a:latin typeface="+mn-lt"/>
                          <a:ea typeface="+mn-ea"/>
                          <a:cs typeface="+mn-cs"/>
                        </a:rPr>
                        <a:t> é verdade quando tiverem valores diferentes, </a:t>
                      </a:r>
                      <a:r>
                        <a:rPr lang="pt-BR" sz="1400" b="0" i="1" kern="1200" dirty="0" smtClean="0">
                          <a:solidFill>
                            <a:schemeClr val="dk1"/>
                          </a:solidFill>
                          <a:effectLst/>
                          <a:latin typeface="+mn-lt"/>
                          <a:ea typeface="+mn-ea"/>
                          <a:cs typeface="+mn-cs"/>
                        </a:rPr>
                        <a:t>e falso quando tiverem valores iguais.</a:t>
                      </a:r>
                      <a:endParaRPr lang="pt-B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406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Caro(a) estudante, como em qualquer combinação, o número de linhas de uma tabela verdade para uma proposição composta, depende da quantidade de proposições simples existentes. </a:t>
            </a:r>
            <a:endParaRPr lang="pt-BR" sz="1400" dirty="0" smtClean="0"/>
          </a:p>
          <a:p>
            <a:pPr algn="just"/>
            <a:endParaRPr lang="pt-BR" sz="1400" dirty="0"/>
          </a:p>
          <a:p>
            <a:pPr algn="just"/>
            <a:r>
              <a:rPr lang="pt-BR" sz="1400" dirty="0" smtClean="0"/>
              <a:t>Teorema</a:t>
            </a:r>
            <a:r>
              <a:rPr lang="pt-BR" sz="1400" dirty="0"/>
              <a:t>: considerando </a:t>
            </a:r>
            <a:r>
              <a:rPr lang="pt-BR" b="1" dirty="0"/>
              <a:t>n</a:t>
            </a:r>
            <a:r>
              <a:rPr lang="pt-BR" sz="1400" dirty="0"/>
              <a:t> </a:t>
            </a:r>
            <a:r>
              <a:rPr lang="pt-BR" sz="1400" dirty="0" smtClean="0"/>
              <a:t>o número de proposições </a:t>
            </a:r>
            <a:r>
              <a:rPr lang="pt-BR" sz="1400" dirty="0"/>
              <a:t>simples que integram uma proposição composta, a tabela-verdade da proposição composta terá (</a:t>
            </a:r>
            <a:r>
              <a:rPr lang="pt-BR" sz="1400" dirty="0" smtClean="0"/>
              <a:t>2)</a:t>
            </a:r>
            <a:r>
              <a:rPr lang="pt-BR" sz="2400" dirty="0" smtClean="0"/>
              <a:t>ⁿ</a:t>
            </a:r>
            <a:r>
              <a:rPr lang="pt-BR" sz="1400" dirty="0" smtClean="0"/>
              <a:t> </a:t>
            </a:r>
            <a:r>
              <a:rPr lang="pt-BR" sz="1400" dirty="0"/>
              <a:t>linhas</a:t>
            </a:r>
            <a:r>
              <a:rPr lang="pt-BR" sz="1400" dirty="0" smtClean="0"/>
              <a:t>.</a:t>
            </a:r>
          </a:p>
          <a:p>
            <a:pPr algn="just"/>
            <a:endParaRPr lang="pt-BR" sz="1400" b="1" dirty="0"/>
          </a:p>
          <a:p>
            <a:pPr algn="just"/>
            <a:endParaRPr lang="pt-BR" sz="1400" b="1"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Números de linhas de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054" name="Picture 6" descr="5.2 numero de linhas tabela verdade - YouTube"/>
          <p:cNvPicPr>
            <a:picLocks noChangeAspect="1" noChangeArrowheads="1"/>
          </p:cNvPicPr>
          <p:nvPr/>
        </p:nvPicPr>
        <p:blipFill rotWithShape="1">
          <a:blip r:embed="rId8">
            <a:extLst>
              <a:ext uri="{28A0092B-C50C-407E-A947-70E740481C1C}">
                <a14:useLocalDpi xmlns:a14="http://schemas.microsoft.com/office/drawing/2010/main" val="0"/>
              </a:ext>
            </a:extLst>
          </a:blip>
          <a:srcRect l="28726" t="22048" r="37812" b="1885"/>
          <a:stretch/>
        </p:blipFill>
        <p:spPr bwMode="auto">
          <a:xfrm>
            <a:off x="1052735" y="3640736"/>
            <a:ext cx="4536505" cy="580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2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mc:Choice xmlns:a14="http://schemas.microsoft.com/office/drawing/2010/main"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Primeiramente, na construção da tabela-verdade de uma proposição composta, contamos o número de proposições simples que há compõe.</a:t>
                </a:r>
                <a:endParaRPr lang="pt-BR" sz="1400" dirty="0"/>
              </a:p>
              <a:p>
                <a:pPr algn="just"/>
                <a:r>
                  <a:rPr lang="pt-BR" sz="1400" dirty="0" smtClean="0"/>
                  <a:t>Como </a:t>
                </a:r>
                <a:r>
                  <a:rPr lang="pt-BR" sz="1400" dirty="0"/>
                  <a:t>vimos, se há </a:t>
                </a:r>
                <a:r>
                  <a:rPr lang="pt-BR" sz="2000" b="1" dirty="0"/>
                  <a:t>n </a:t>
                </a:r>
                <a:r>
                  <a:rPr lang="pt-BR" sz="1400" dirty="0"/>
                  <a:t>proposições simples teremos </a:t>
                </a:r>
                <a14:m>
                  <m:oMath xmlns:m="http://schemas.openxmlformats.org/officeDocument/2006/math">
                    <m:sSup>
                      <m:sSupPr>
                        <m:ctrlPr>
                          <a:rPr lang="pt-BR" b="1">
                            <a:latin typeface="Cambria Math" panose="02040503050406030204" pitchFamily="18" charset="0"/>
                          </a:rPr>
                        </m:ctrlPr>
                      </m:sSupPr>
                      <m:e>
                        <m:r>
                          <a:rPr lang="pt-BR" b="1" i="0">
                            <a:latin typeface="Cambria Math" panose="02040503050406030204" pitchFamily="18" charset="0"/>
                          </a:rPr>
                          <m:t>𝟐</m:t>
                        </m:r>
                      </m:e>
                      <m:sup>
                        <m:r>
                          <a:rPr lang="pt-BR" b="1" i="0">
                            <a:latin typeface="Cambria Math" panose="02040503050406030204" pitchFamily="18" charset="0"/>
                          </a:rPr>
                          <m:t>𝐧</m:t>
                        </m:r>
                      </m:sup>
                    </m:sSup>
                  </m:oMath>
                </a14:m>
                <a:r>
                  <a:rPr lang="pt-BR" sz="1400" dirty="0" smtClean="0"/>
                  <a:t> </a:t>
                </a:r>
                <a:r>
                  <a:rPr lang="pt-BR" sz="1400" dirty="0"/>
                  <a:t>linhas. Agora temos, para a primeira proposição simples, metade do número de linhas correspondente ao valor lógico V(verdadeiro) e a outra metade correspondente ao valor lógico F(falso) nesta ordem, ou seja, </a:t>
                </a:r>
                <a:endParaRPr lang="pt-BR" sz="1400" dirty="0" smtClean="0"/>
              </a:p>
              <a:p>
                <a:pPr algn="ctr"/>
                <a14:m>
                  <m:oMath xmlns:m="http://schemas.openxmlformats.org/officeDocument/2006/math">
                    <m:f>
                      <m:fPr>
                        <m:ctrlPr>
                          <a:rPr lang="pt-BR" sz="2400" i="1" smtClean="0">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smtClean="0">
                            <a:latin typeface="Cambria Math" panose="02040503050406030204" pitchFamily="18" charset="0"/>
                          </a:rPr>
                          <m:t>2</m:t>
                        </m:r>
                      </m:den>
                    </m:f>
                  </m:oMath>
                </a14:m>
                <a:r>
                  <a:rPr lang="pt-BR" sz="2400" dirty="0" smtClean="0"/>
                  <a:t> = </a:t>
                </a:r>
                <a14:m>
                  <m:oMath xmlns:m="http://schemas.openxmlformats.org/officeDocument/2006/math">
                    <m:sSup>
                      <m:sSupPr>
                        <m:ctrlPr>
                          <a:rPr lang="pt-BR" sz="2400" i="1" smtClean="0">
                            <a:latin typeface="Cambria Math" panose="02040503050406030204" pitchFamily="18" charset="0"/>
                          </a:rPr>
                        </m:ctrlPr>
                      </m:sSupPr>
                      <m:e>
                        <m:r>
                          <a:rPr lang="pt-BR" sz="2400" b="0" i="1" smtClean="0">
                            <a:latin typeface="Cambria Math" panose="02040503050406030204" pitchFamily="18" charset="0"/>
                          </a:rPr>
                          <m:t>2</m:t>
                        </m:r>
                      </m:e>
                      <m:sup>
                        <m:r>
                          <a:rPr lang="pt-BR" sz="2400" b="0" i="1" smtClean="0">
                            <a:latin typeface="Cambria Math" panose="02040503050406030204" pitchFamily="18" charset="0"/>
                          </a:rPr>
                          <m:t>𝑛</m:t>
                        </m:r>
                        <m:r>
                          <a:rPr lang="pt-BR" sz="2400" b="0" i="1" smtClean="0">
                            <a:latin typeface="Cambria Math" panose="02040503050406030204" pitchFamily="18" charset="0"/>
                          </a:rPr>
                          <m:t>−1</m:t>
                        </m:r>
                      </m:sup>
                    </m:sSup>
                  </m:oMath>
                </a14:m>
                <a:endParaRPr lang="pt-BR" sz="2400" dirty="0" smtClean="0"/>
              </a:p>
              <a:p>
                <a:r>
                  <a:rPr lang="pt-BR" sz="1400" dirty="0" smtClean="0"/>
                  <a:t>nas </a:t>
                </a:r>
                <a:r>
                  <a:rPr lang="pt-BR" sz="1400" dirty="0"/>
                  <a:t>primeiras linhas </a:t>
                </a:r>
                <a:r>
                  <a:rPr lang="pt-BR" sz="1400" dirty="0" smtClean="0"/>
                  <a:t>e</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i="1">
                            <a:latin typeface="Cambria Math" panose="02040503050406030204" pitchFamily="18" charset="0"/>
                          </a:rPr>
                          <m:t>2</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−1</m:t>
                        </m:r>
                      </m:sup>
                    </m:sSup>
                  </m:oMath>
                </a14:m>
                <a:endParaRPr lang="pt-BR" sz="2400" dirty="0" smtClean="0"/>
              </a:p>
              <a:p>
                <a:r>
                  <a:rPr lang="pt-BR" sz="1400" dirty="0" smtClean="0"/>
                  <a:t>nas </a:t>
                </a:r>
                <a:r>
                  <a:rPr lang="pt-BR" sz="1400" dirty="0"/>
                  <a:t>linhas restantes. </a:t>
                </a:r>
                <a:endParaRPr lang="pt-BR" sz="1400" dirty="0" smtClean="0"/>
              </a:p>
              <a:p>
                <a:endParaRPr lang="pt-BR" sz="1400" dirty="0"/>
              </a:p>
              <a:p>
                <a:r>
                  <a:rPr lang="pt-BR" sz="1400" dirty="0"/>
                  <a:t>Para a segunda proposição simples temos </a:t>
                </a:r>
                <a:endParaRPr lang="pt-BR" sz="1400" dirty="0" smtClean="0"/>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4</m:t>
                        </m:r>
                      </m:den>
                    </m:f>
                  </m:oMath>
                </a14:m>
                <a:r>
                  <a:rPr lang="pt-BR" sz="2400" dirty="0" smtClean="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smtClean="0"/>
                  <a:t> </a:t>
                </a:r>
              </a:p>
              <a:p>
                <a:r>
                  <a:rPr lang="pt-BR" sz="1400" dirty="0" smtClean="0"/>
                  <a:t>para </a:t>
                </a:r>
                <a:r>
                  <a:rPr lang="pt-BR" sz="1400" dirty="0"/>
                  <a:t>o valores lógicos V(verdade) </a:t>
                </a:r>
                <a:r>
                  <a:rPr lang="pt-BR" sz="1400" dirty="0" smtClean="0"/>
                  <a:t>e</a:t>
                </a:r>
              </a:p>
              <a:p>
                <a:pPr algn="ctr"/>
                <a:r>
                  <a:rPr lang="pt-BR" sz="2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−2</m:t>
                        </m:r>
                      </m:sup>
                    </m:sSup>
                  </m:oMath>
                </a14:m>
                <a:r>
                  <a:rPr lang="pt-BR" sz="1400" dirty="0"/>
                  <a:t> </a:t>
                </a:r>
                <a:endParaRPr lang="pt-BR" sz="1400" dirty="0" smtClean="0"/>
              </a:p>
              <a:p>
                <a:r>
                  <a:rPr lang="pt-BR" sz="1400" dirty="0" smtClean="0"/>
                  <a:t>para </a:t>
                </a:r>
                <a:r>
                  <a:rPr lang="pt-BR" sz="1400" dirty="0"/>
                  <a:t>os valores lógicos F(falso) alternadamente. </a:t>
                </a:r>
                <a:endParaRPr lang="pt-BR" sz="1400" dirty="0" smtClean="0"/>
              </a:p>
              <a:p>
                <a:endParaRPr lang="pt-BR" sz="1400" dirty="0"/>
              </a:p>
              <a:p>
                <a:r>
                  <a:rPr lang="pt-BR" sz="1400" dirty="0" smtClean="0"/>
                  <a:t>Seguindo </a:t>
                </a:r>
                <a:r>
                  <a:rPr lang="pt-BR" sz="1400" dirty="0"/>
                  <a:t>a sequência, para a </a:t>
                </a:r>
                <a:r>
                  <a:rPr lang="pt-BR" sz="1600" dirty="0" smtClean="0"/>
                  <a:t>j-ésima</a:t>
                </a:r>
                <a:r>
                  <a:rPr lang="pt-BR" sz="1400" dirty="0" smtClean="0"/>
                  <a:t> </a:t>
                </a:r>
                <a:r>
                  <a:rPr lang="pt-BR" sz="1400" dirty="0"/>
                  <a:t>proposição simples teremos, para </a:t>
                </a:r>
                <a:r>
                  <a:rPr lang="pt-BR" dirty="0" smtClean="0"/>
                  <a:t>j</a:t>
                </a:r>
                <a:r>
                  <a:rPr lang="pt-BR" sz="1400" dirty="0" smtClean="0"/>
                  <a:t> menor </a:t>
                </a:r>
                <a:r>
                  <a:rPr lang="pt-BR" sz="1400" dirty="0"/>
                  <a:t>ou igual a </a:t>
                </a:r>
                <a:r>
                  <a:rPr lang="pt-BR" sz="2000" dirty="0" smtClean="0"/>
                  <a:t>n</a:t>
                </a:r>
                <a:r>
                  <a:rPr lang="pt-BR" sz="1400" dirty="0" smtClean="0"/>
                  <a:t>: </a:t>
                </a:r>
              </a:p>
              <a:p>
                <a:pPr algn="ctr"/>
                <a14:m>
                  <m:oMath xmlns:m="http://schemas.openxmlformats.org/officeDocument/2006/math">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sup>
                        </m:sSup>
                      </m:num>
                      <m:den>
                        <m:r>
                          <a:rPr lang="pt-BR" sz="2400" b="0" i="1" smtClean="0">
                            <a:latin typeface="Cambria Math" panose="02040503050406030204" pitchFamily="18" charset="0"/>
                          </a:rPr>
                          <m:t>2</m:t>
                        </m:r>
                        <m:r>
                          <a:rPr lang="pt-BR" sz="2400" b="0" i="1" smtClean="0">
                            <a:latin typeface="Cambria Math" panose="02040503050406030204" pitchFamily="18" charset="0"/>
                          </a:rPr>
                          <m:t>𝑗</m:t>
                        </m:r>
                      </m:den>
                    </m:f>
                  </m:oMath>
                </a14:m>
                <a:r>
                  <a:rPr lang="pt-BR" sz="2400" dirty="0"/>
                  <a:t> =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𝑛</m:t>
                        </m:r>
                        <m:r>
                          <a:rPr lang="pt-BR" sz="2400" i="1">
                            <a:latin typeface="Cambria Math" panose="02040503050406030204" pitchFamily="18" charset="0"/>
                          </a:rPr>
                          <m:t>−</m:t>
                        </m:r>
                        <m:r>
                          <a:rPr lang="pt-BR" sz="2400" b="0" i="1" smtClean="0">
                            <a:latin typeface="Cambria Math" panose="02040503050406030204" pitchFamily="18" charset="0"/>
                          </a:rPr>
                          <m:t>𝑗</m:t>
                        </m:r>
                      </m:sup>
                    </m:sSup>
                  </m:oMath>
                </a14:m>
                <a:r>
                  <a:rPr lang="pt-BR" sz="1400" dirty="0" smtClean="0"/>
                  <a:t> </a:t>
                </a:r>
              </a:p>
              <a:p>
                <a:endParaRPr lang="pt-BR" sz="1400" dirty="0" smtClean="0"/>
              </a:p>
              <a:p>
                <a:r>
                  <a:rPr lang="pt-BR" sz="1400" dirty="0" smtClean="0"/>
                  <a:t>valores </a:t>
                </a:r>
                <a:r>
                  <a:rPr lang="pt-BR" sz="1400" dirty="0"/>
                  <a:t>lógicos V(verdade) e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2</m:t>
                        </m:r>
                      </m:e>
                      <m:sup>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𝑗</m:t>
                        </m:r>
                      </m:sup>
                    </m:sSup>
                  </m:oMath>
                </a14:m>
                <a:r>
                  <a:rPr lang="pt-BR" sz="1400" dirty="0" smtClean="0"/>
                  <a:t> </a:t>
                </a:r>
                <a:r>
                  <a:rPr lang="pt-BR" sz="1400" dirty="0"/>
                  <a:t>valores lógicos de F(falso), novamente sempre de maneira alternada.</a:t>
                </a:r>
                <a:endParaRPr lang="pt-BR" sz="1400" dirty="0" smtClean="0"/>
              </a:p>
              <a:p>
                <a:pPr algn="just"/>
                <a:endParaRPr lang="pt-BR" sz="1400" b="1" dirty="0"/>
              </a:p>
              <a:p>
                <a:pPr algn="just"/>
                <a:endParaRPr lang="pt-BR" sz="1400" b="1" dirty="0"/>
              </a:p>
            </p:txBody>
          </p:sp>
        </mc:Choice>
        <mc:Fallback>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2327214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057876"/>
            <a:ext cx="6063113" cy="75756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Utilizando as regras para preencher uma tabela com três proposições:</a:t>
            </a:r>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Regras para construir uma tabela verdade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7"/>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5" name="Picture 2" descr="Tabela Verdade - Toda Matér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101" y="2945838"/>
            <a:ext cx="6001315" cy="397795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p:cNvGrpSpPr/>
          <p:nvPr/>
        </p:nvGrpSpPr>
        <p:grpSpPr>
          <a:xfrm>
            <a:off x="291063" y="1496616"/>
            <a:ext cx="6052441" cy="548692"/>
            <a:chOff x="345068" y="8108785"/>
            <a:chExt cx="6063113" cy="548692"/>
          </a:xfrm>
        </p:grpSpPr>
        <p:sp>
          <p:nvSpPr>
            <p:cNvPr id="27" name="Retângulo de cantos arredondados 26"/>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9" name="Imagem 28"/>
            <p:cNvPicPr>
              <a:picLocks noChangeAspect="1"/>
            </p:cNvPicPr>
            <p:nvPr/>
          </p:nvPicPr>
          <p:blipFill>
            <a:blip r:embed="rId9"/>
            <a:stretch>
              <a:fillRect/>
            </a:stretch>
          </p:blipFill>
          <p:spPr>
            <a:xfrm>
              <a:off x="420276" y="8121353"/>
              <a:ext cx="662014" cy="504056"/>
            </a:xfrm>
            <a:prstGeom prst="rect">
              <a:avLst/>
            </a:prstGeom>
          </p:spPr>
        </p:pic>
      </p:grpSp>
    </p:spTree>
    <p:extLst>
      <p:ext uri="{BB962C8B-B14F-4D97-AF65-F5344CB8AC3E}">
        <p14:creationId xmlns:p14="http://schemas.microsoft.com/office/powerpoint/2010/main" val="3669638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mc:Choice xmlns:a14="http://schemas.microsoft.com/office/drawing/2010/main"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Vamos construir a tabela verdade da disjunção:</a:t>
                </a:r>
              </a:p>
              <a:p>
                <a:pPr algn="ctr"/>
                <a:r>
                  <a:rPr lang="pt-BR" sz="3600" i="1" dirty="0">
                    <a:solidFill>
                      <a:schemeClr val="tx1"/>
                    </a:solidFill>
                  </a:rPr>
                  <a:t>p</a:t>
                </a:r>
                <a:r>
                  <a:rPr lang="pt-BR" sz="3600" dirty="0">
                    <a:solidFill>
                      <a:schemeClr val="tx1"/>
                    </a:solidFill>
                  </a:rPr>
                  <a:t> ˅ </a:t>
                </a:r>
                <a:r>
                  <a:rPr lang="pt-BR" sz="3600" i="1" dirty="0" smtClean="0">
                    <a:solidFill>
                      <a:schemeClr val="tx1"/>
                    </a:solidFill>
                  </a:rPr>
                  <a:t>q</a:t>
                </a:r>
              </a:p>
              <a:p>
                <a:pPr algn="just"/>
                <a:r>
                  <a:rPr lang="pt-BR" sz="1400" dirty="0" smtClean="0"/>
                  <a:t>Conforme vimos anteriormente o número de linhas de uma tabela verdade é definido pelo número 2 elevado ao número de suas proposições.</a:t>
                </a:r>
              </a:p>
              <a:p>
                <a:pPr algn="just"/>
                <a:endParaRPr lang="pt-BR" sz="1400" dirty="0"/>
              </a:p>
              <a:p>
                <a:pPr algn="just"/>
                <a:r>
                  <a:rPr lang="pt-BR" sz="1400" dirty="0" smtClean="0"/>
                  <a:t>Como temos duas proposições p e q, o úmero de linhas da nossa tabela será:</a:t>
                </a:r>
              </a:p>
              <a:p>
                <a:pPr algn="ctr"/>
                <a:r>
                  <a:rPr lang="pt-BR" sz="1400" dirty="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dirty="0"/>
              </a:p>
              <a:p>
                <a:pPr algn="just"/>
                <a:endParaRPr lang="pt-BR" sz="1400" dirty="0" smtClean="0"/>
              </a:p>
              <a:p>
                <a:pPr algn="just"/>
                <a:endParaRPr lang="pt-BR" sz="1400" b="0" dirty="0" smtClean="0"/>
              </a:p>
            </p:txBody>
          </p:sp>
        </mc:Choice>
        <mc:Fallback>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3160203284"/>
              </p:ext>
            </p:extLst>
          </p:nvPr>
        </p:nvGraphicFramePr>
        <p:xfrm>
          <a:off x="1172312" y="4304928"/>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84" y="4232920"/>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433" y="4088904"/>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720" y="4232920"/>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720" y="4603034"/>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720" y="4232920"/>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808" y="4232920"/>
            <a:ext cx="0" cy="360040"/>
          </a:xfrm>
          <a:prstGeom prst="line">
            <a:avLst/>
          </a:prstGeom>
        </p:spPr>
        <p:style>
          <a:lnRef idx="3">
            <a:schemeClr val="dk1"/>
          </a:lnRef>
          <a:fillRef idx="0">
            <a:schemeClr val="dk1"/>
          </a:fillRef>
          <a:effectRef idx="2">
            <a:schemeClr val="dk1"/>
          </a:effectRef>
          <a:fontRef idx="minor">
            <a:schemeClr val="tx1"/>
          </a:fontRef>
        </p:style>
      </p:cxnSp>
      <p:sp>
        <p:nvSpPr>
          <p:cNvPr id="65" name="Retângulo 64"/>
          <p:cNvSpPr/>
          <p:nvPr/>
        </p:nvSpPr>
        <p:spPr>
          <a:xfrm>
            <a:off x="2511414" y="6056802"/>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231" y="54465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633" y="6062252"/>
            <a:ext cx="1524776" cy="338554"/>
          </a:xfrm>
          <a:prstGeom prst="rect">
            <a:avLst/>
          </a:prstGeom>
        </p:spPr>
        <p:txBody>
          <a:bodyPr wrap="none">
            <a:spAutoFit/>
          </a:bodyPr>
          <a:lstStyle/>
          <a:p>
            <a:pPr algn="just"/>
            <a:r>
              <a:rPr lang="pt-BR" sz="1600" dirty="0" smtClean="0"/>
              <a:t>Coluna 1 </a:t>
            </a:r>
            <a:r>
              <a:rPr lang="pt-BR" sz="1600" dirty="0" smtClean="0">
                <a:sym typeface="Wingdings" panose="05000000000000000000" pitchFamily="2" charset="2"/>
              </a:rPr>
              <a:t></a:t>
            </a:r>
            <a:r>
              <a:rPr lang="pt-BR" sz="1600" dirty="0" smtClean="0"/>
              <a:t> k=1</a:t>
            </a:r>
            <a:endParaRPr lang="pt-BR" sz="1600" dirty="0"/>
          </a:p>
        </p:txBody>
      </p:sp>
      <p:sp>
        <p:nvSpPr>
          <p:cNvPr id="76" name="Chave direita 75"/>
          <p:cNvSpPr/>
          <p:nvPr/>
        </p:nvSpPr>
        <p:spPr>
          <a:xfrm rot="5400000">
            <a:off x="1785552" y="5415190"/>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735993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mc:Choice xmlns:a14="http://schemas.microsoft.com/office/drawing/2010/main"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lang="pt-BR" sz="3600" i="1" dirty="0" smtClean="0">
                    <a:solidFill>
                      <a:schemeClr val="tx1"/>
                    </a:solidFill>
                  </a:rPr>
                  <a:t>p</a:t>
                </a:r>
                <a:r>
                  <a:rPr lang="pt-BR" sz="3600" dirty="0" smtClean="0">
                    <a:solidFill>
                      <a:schemeClr val="tx1"/>
                    </a:solidFill>
                  </a:rPr>
                  <a:t> ˅ </a:t>
                </a:r>
                <a:r>
                  <a:rPr lang="pt-BR" sz="3600" i="1" dirty="0" smtClean="0">
                    <a:solidFill>
                      <a:schemeClr val="tx1"/>
                    </a:solidFill>
                  </a:rPr>
                  <a:t>q</a:t>
                </a:r>
                <a:endParaRPr lang="pt-BR" sz="1400" dirty="0" smtClean="0"/>
              </a:p>
              <a:p>
                <a:pPr algn="just"/>
                <a:r>
                  <a:rPr lang="pt-BR" sz="1400" dirty="0" smtClean="0"/>
                  <a:t>Como temos duas proposições p e q, o úmero de linhas da nossa tabela será:</a:t>
                </a:r>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dirty="0" smtClean="0"/>
              </a:p>
              <a:p>
                <a:pPr algn="just"/>
                <a:r>
                  <a:rPr lang="pt-BR" sz="1400" dirty="0" smtClean="0"/>
                  <a:t>A primeira coluna terá 2 verdadeiros e 2 falsos (k =  1 </a:t>
                </a:r>
                <a:r>
                  <a:rPr lang="pt-BR" sz="1400" dirty="0" smtClean="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b="0" i="1" smtClean="0">
                            <a:latin typeface="Cambria Math" panose="02040503050406030204" pitchFamily="18" charset="0"/>
                          </a:rPr>
                          <m:t>−1</m:t>
                        </m:r>
                      </m:sup>
                    </m:sSup>
                    <m:r>
                      <a:rPr lang="pt-BR" sz="1400" b="0" i="1" smtClean="0">
                        <a:latin typeface="Cambria Math" panose="02040503050406030204" pitchFamily="18" charset="0"/>
                      </a:rPr>
                      <m:t>= </m:t>
                    </m:r>
                  </m:oMath>
                </a14:m>
                <a:r>
                  <a:rPr lang="pt-BR" sz="1400" dirty="0" smtClean="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1</m:t>
                        </m:r>
                      </m:sup>
                    </m:sSup>
                    <m:r>
                      <a:rPr lang="pt-BR" sz="1400" b="0" i="1" smtClean="0">
                        <a:latin typeface="Cambria Math" panose="02040503050406030204" pitchFamily="18" charset="0"/>
                      </a:rPr>
                      <m:t>=2)</m:t>
                    </m:r>
                  </m:oMath>
                </a14:m>
                <a:endParaRPr lang="pt-BR" sz="1400" b="0" dirty="0" smtClean="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r>
                  <a:rPr lang="pt-BR" sz="1400" dirty="0"/>
                  <a:t>A </a:t>
                </a:r>
                <a:r>
                  <a:rPr lang="pt-BR" sz="1400" dirty="0" smtClean="0"/>
                  <a:t>segunda coluna </a:t>
                </a:r>
                <a:r>
                  <a:rPr lang="pt-BR" sz="1400" dirty="0"/>
                  <a:t>terá </a:t>
                </a:r>
                <a:r>
                  <a:rPr lang="pt-BR" sz="1400" dirty="0" smtClean="0"/>
                  <a:t>1 </a:t>
                </a:r>
                <a:r>
                  <a:rPr lang="pt-BR" sz="1400" dirty="0"/>
                  <a:t>verdadeiros e </a:t>
                </a:r>
                <a:r>
                  <a:rPr lang="pt-BR" sz="1400" dirty="0" smtClean="0"/>
                  <a:t>1 </a:t>
                </a:r>
                <a:r>
                  <a:rPr lang="pt-BR" sz="1400" dirty="0"/>
                  <a:t>falsos (k =  </a:t>
                </a:r>
                <a:r>
                  <a:rPr lang="pt-BR" sz="1400" dirty="0" smtClean="0"/>
                  <a:t>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i="1">
                            <a:latin typeface="Cambria Math" panose="02040503050406030204" pitchFamily="18" charset="0"/>
                          </a:rPr>
                          <m:t>−</m:t>
                        </m:r>
                        <m:r>
                          <a:rPr lang="pt-BR" sz="1400" b="0" i="1" smtClean="0">
                            <a:latin typeface="Cambria Math" panose="02040503050406030204" pitchFamily="18" charset="0"/>
                          </a:rPr>
                          <m:t>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b="0" i="1" smtClean="0">
                            <a:latin typeface="Cambria Math" panose="02040503050406030204" pitchFamily="18" charset="0"/>
                          </a:rPr>
                          <m:t>0</m:t>
                        </m:r>
                      </m:sup>
                    </m:sSup>
                    <m:r>
                      <a:rPr lang="pt-BR" sz="1400" i="1">
                        <a:latin typeface="Cambria Math" panose="02040503050406030204" pitchFamily="18" charset="0"/>
                      </a:rPr>
                      <m:t>=</m:t>
                    </m:r>
                    <m:r>
                      <a:rPr lang="pt-BR" sz="1400" b="0" i="1" smtClean="0">
                        <a:latin typeface="Cambria Math" panose="02040503050406030204" pitchFamily="18" charset="0"/>
                      </a:rPr>
                      <m:t>1</m:t>
                    </m:r>
                    <m:r>
                      <a:rPr lang="pt-BR" sz="1400" i="1">
                        <a:latin typeface="Cambria Math" panose="02040503050406030204" pitchFamily="18" charset="0"/>
                      </a:rPr>
                      <m:t>)</m:t>
                    </m:r>
                  </m:oMath>
                </a14:m>
                <a:endParaRPr lang="pt-BR" sz="1400" dirty="0"/>
              </a:p>
              <a:p>
                <a:pPr algn="just"/>
                <a:endParaRPr lang="pt-BR" sz="1400" dirty="0"/>
              </a:p>
            </p:txBody>
          </p:sp>
        </mc:Choice>
        <mc:Fallback>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22653" y="2774433"/>
            <a:ext cx="1828026" cy="540059"/>
          </a:xfrm>
          <a:prstGeom prst="curvedConnector3">
            <a:avLst>
              <a:gd name="adj1" fmla="val 1309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11347" y="4958356"/>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123566" y="4963806"/>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73" name="Conector em curva 72"/>
          <p:cNvCxnSpPr/>
          <p:nvPr/>
        </p:nvCxnSpPr>
        <p:spPr>
          <a:xfrm rot="10800000" flipV="1">
            <a:off x="764637" y="5296910"/>
            <a:ext cx="1080120" cy="285836"/>
          </a:xfrm>
          <a:prstGeom prst="curvedConnector3">
            <a:avLst>
              <a:gd name="adj1" fmla="val -139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ela 43"/>
          <p:cNvGraphicFramePr>
            <a:graphicFrameLocks noGrp="1"/>
          </p:cNvGraphicFramePr>
          <p:nvPr>
            <p:extLst>
              <p:ext uri="{D42A27DB-BD31-4B8C-83A1-F6EECF244321}">
                <p14:modId xmlns:p14="http://schemas.microsoft.com/office/powerpoint/2010/main" val="4031189769"/>
              </p:ext>
            </p:extLst>
          </p:nvPr>
        </p:nvGraphicFramePr>
        <p:xfrm>
          <a:off x="1126619" y="6753200"/>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Chave direita 44"/>
          <p:cNvSpPr/>
          <p:nvPr/>
        </p:nvSpPr>
        <p:spPr>
          <a:xfrm>
            <a:off x="5039491" y="6681192"/>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46" name="Conector reto 45"/>
          <p:cNvCxnSpPr/>
          <p:nvPr/>
        </p:nvCxnSpPr>
        <p:spPr>
          <a:xfrm>
            <a:off x="977027" y="6712226"/>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7" name="Conector reto 46"/>
          <p:cNvCxnSpPr/>
          <p:nvPr/>
        </p:nvCxnSpPr>
        <p:spPr>
          <a:xfrm flipV="1">
            <a:off x="977027" y="6712226"/>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8" name="Conector reto 47"/>
          <p:cNvCxnSpPr/>
          <p:nvPr/>
        </p:nvCxnSpPr>
        <p:spPr>
          <a:xfrm flipV="1">
            <a:off x="3689115" y="6712226"/>
            <a:ext cx="0" cy="360040"/>
          </a:xfrm>
          <a:prstGeom prst="line">
            <a:avLst/>
          </a:prstGeom>
        </p:spPr>
        <p:style>
          <a:lnRef idx="3">
            <a:schemeClr val="dk1"/>
          </a:lnRef>
          <a:fillRef idx="0">
            <a:schemeClr val="dk1"/>
          </a:fillRef>
          <a:effectRef idx="2">
            <a:schemeClr val="dk1"/>
          </a:effectRef>
          <a:fontRef idx="minor">
            <a:schemeClr val="tx1"/>
          </a:fontRef>
        </p:style>
      </p:cxnSp>
      <p:sp>
        <p:nvSpPr>
          <p:cNvPr id="50" name="Retângulo 49"/>
          <p:cNvSpPr/>
          <p:nvPr/>
        </p:nvSpPr>
        <p:spPr>
          <a:xfrm>
            <a:off x="2465721" y="8505074"/>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51" name="Chave direita 50"/>
          <p:cNvSpPr/>
          <p:nvPr/>
        </p:nvSpPr>
        <p:spPr>
          <a:xfrm rot="5400000">
            <a:off x="3154538" y="7853462"/>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52" name="Retângulo 51"/>
          <p:cNvSpPr/>
          <p:nvPr/>
        </p:nvSpPr>
        <p:spPr>
          <a:xfrm>
            <a:off x="1077940" y="8510524"/>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53" name="Chave direita 52"/>
          <p:cNvSpPr/>
          <p:nvPr/>
        </p:nvSpPr>
        <p:spPr>
          <a:xfrm rot="5400000">
            <a:off x="1758562" y="7845705"/>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54" name="Conector em curva 53"/>
          <p:cNvCxnSpPr/>
          <p:nvPr/>
        </p:nvCxnSpPr>
        <p:spPr>
          <a:xfrm rot="10800000">
            <a:off x="3885173" y="8659972"/>
            <a:ext cx="2094587" cy="389964"/>
          </a:xfrm>
          <a:prstGeom prst="curvedConnector3">
            <a:avLst>
              <a:gd name="adj1" fmla="val -35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a:off x="977027" y="7072266"/>
            <a:ext cx="271208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7398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mc:AlternateContent xmlns:mc="http://schemas.openxmlformats.org/markup-compatibility/2006">
        <mc:Choice xmlns:a14="http://schemas.microsoft.com/office/drawing/2010/main" Requires="a14">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Finalizando o preenchimento da tabela verdade de duas proposições da conjunção </a:t>
                </a:r>
                <a:r>
                  <a:rPr lang="pt-BR" sz="1400" i="1" dirty="0" smtClean="0">
                    <a:solidFill>
                      <a:schemeClr val="tx1"/>
                    </a:solidFill>
                  </a:rPr>
                  <a:t>p</a:t>
                </a:r>
                <a:r>
                  <a:rPr lang="pt-BR" sz="1400" dirty="0">
                    <a:solidFill>
                      <a:schemeClr val="tx1"/>
                    </a:solidFill>
                  </a:rPr>
                  <a:t> ˅ </a:t>
                </a:r>
                <a:r>
                  <a:rPr lang="pt-BR" sz="1400" i="1" dirty="0" smtClean="0">
                    <a:solidFill>
                      <a:schemeClr val="tx1"/>
                    </a:solidFill>
                  </a:rPr>
                  <a:t>q.</a:t>
                </a:r>
              </a:p>
              <a:p>
                <a:pPr algn="just"/>
                <a:endParaRPr lang="pt-BR" sz="800" dirty="0"/>
              </a:p>
              <a:p>
                <a:pPr algn="just"/>
                <a:endParaRPr lang="pt-BR" sz="1400" dirty="0" smtClean="0"/>
              </a:p>
              <a:p>
                <a:pPr algn="ctr"/>
                <a:r>
                  <a:rPr lang="pt-BR" sz="1400" dirty="0" smtClean="0"/>
                  <a:t> </a:t>
                </a:r>
                <a14:m>
                  <m:oMath xmlns:m="http://schemas.openxmlformats.org/officeDocument/2006/math">
                    <m:sSup>
                      <m:sSupPr>
                        <m:ctrlPr>
                          <a:rPr lang="pt-BR" sz="2400" i="1">
                            <a:latin typeface="Cambria Math" panose="02040503050406030204" pitchFamily="18" charset="0"/>
                          </a:rPr>
                        </m:ctrlPr>
                      </m:sSupPr>
                      <m:e>
                        <m:r>
                          <a:rPr lang="pt-BR" sz="2400" i="1">
                            <a:latin typeface="Cambria Math" panose="02040503050406030204" pitchFamily="18" charset="0"/>
                          </a:rPr>
                          <m:t>2</m:t>
                        </m:r>
                      </m:e>
                      <m:sup>
                        <m:r>
                          <a:rPr lang="pt-BR" sz="2400" i="1">
                            <a:latin typeface="Cambria Math" panose="02040503050406030204" pitchFamily="18" charset="0"/>
                          </a:rPr>
                          <m:t>2</m:t>
                        </m:r>
                      </m:sup>
                    </m:sSup>
                  </m:oMath>
                </a14:m>
                <a:r>
                  <a:rPr lang="pt-BR" sz="2400" dirty="0" smtClean="0"/>
                  <a:t> = 4</a:t>
                </a:r>
                <a:r>
                  <a:rPr lang="pt-BR" sz="1400" dirty="0" smtClean="0"/>
                  <a:t> linhas.</a:t>
                </a:r>
                <a:endParaRPr lang="pt-BR" sz="1400" dirty="0"/>
              </a:p>
              <a:p>
                <a:pPr algn="ctr"/>
                <a:endParaRPr lang="pt-BR" sz="3600" dirty="0" smtClean="0">
                  <a:solidFill>
                    <a:schemeClr val="tx1"/>
                  </a:solidFill>
                </a:endParaRPr>
              </a:p>
              <a:p>
                <a:pPr algn="ctr"/>
                <a:endParaRPr lang="pt-BR" sz="3600" dirty="0">
                  <a:solidFill>
                    <a:schemeClr val="tx1"/>
                  </a:solidFill>
                </a:endParaRPr>
              </a:p>
              <a:p>
                <a:pPr algn="ctr"/>
                <a:endParaRPr lang="pt-BR" sz="3600" dirty="0">
                  <a:solidFill>
                    <a:schemeClr val="tx1"/>
                  </a:solidFill>
                </a:endParaRPr>
              </a:p>
              <a:p>
                <a:pPr algn="just"/>
                <a:endParaRPr lang="pt-BR" sz="1400" dirty="0" smtClean="0"/>
              </a:p>
              <a:p>
                <a:pPr algn="just"/>
                <a:endParaRPr lang="pt-BR" sz="1400" dirty="0"/>
              </a:p>
              <a:p>
                <a:pPr algn="just"/>
                <a:endParaRPr lang="pt-BR" sz="1400" dirty="0" smtClean="0"/>
              </a:p>
              <a:p>
                <a:pPr algn="just"/>
                <a:endParaRPr lang="pt-BR" sz="1400" b="0" dirty="0" smtClean="0"/>
              </a:p>
              <a:p>
                <a:pPr algn="just"/>
                <a:endParaRPr lang="pt-BR" sz="1400" dirty="0" smtClean="0"/>
              </a:p>
              <a:p>
                <a:pPr algn="just"/>
                <a:r>
                  <a:rPr lang="pt-BR" sz="1400" dirty="0"/>
                  <a:t>A primeira coluna terá 2 verdadeiros e 2 falsos (k =  1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i="1">
                            <a:latin typeface="Cambria Math" panose="02040503050406030204" pitchFamily="18" charset="0"/>
                          </a:rPr>
                          <m:t>−1</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1</m:t>
                        </m:r>
                      </m:sup>
                    </m:sSup>
                    <m:r>
                      <a:rPr lang="pt-BR" sz="1400" i="1">
                        <a:latin typeface="Cambria Math" panose="02040503050406030204" pitchFamily="18" charset="0"/>
                      </a:rPr>
                      <m:t>=2)</m:t>
                    </m:r>
                  </m:oMath>
                </a14:m>
                <a:endParaRPr lang="pt-BR" sz="1400" dirty="0"/>
              </a:p>
              <a:p>
                <a:pPr algn="just"/>
                <a:endParaRPr lang="pt-BR" sz="1400" dirty="0" smtClean="0"/>
              </a:p>
              <a:p>
                <a:pPr algn="just"/>
                <a:endParaRPr lang="pt-BR" sz="1400" dirty="0"/>
              </a:p>
              <a:p>
                <a:pPr algn="just"/>
                <a:r>
                  <a:rPr lang="pt-BR" sz="1400" dirty="0"/>
                  <a:t>A segunda coluna </a:t>
                </a:r>
                <a:r>
                  <a:rPr lang="pt-BR" sz="1400" dirty="0"/>
                  <a:t>terá </a:t>
                </a:r>
                <a:r>
                  <a:rPr lang="pt-BR" sz="1400" dirty="0"/>
                  <a:t>1 </a:t>
                </a:r>
                <a:r>
                  <a:rPr lang="pt-BR" sz="1400" dirty="0"/>
                  <a:t>verdadeiros e </a:t>
                </a:r>
                <a:r>
                  <a:rPr lang="pt-BR" sz="1400" dirty="0"/>
                  <a:t>1 </a:t>
                </a:r>
                <a:r>
                  <a:rPr lang="pt-BR" sz="1400" dirty="0"/>
                  <a:t>falsos (k =  </a:t>
                </a:r>
                <a:r>
                  <a:rPr lang="pt-BR" sz="1400" dirty="0"/>
                  <a:t>2 </a:t>
                </a:r>
                <a:r>
                  <a:rPr lang="pt-BR" sz="1400" dirty="0">
                    <a:sym typeface="Wingdings" panose="05000000000000000000" pitchFamily="2" charset="2"/>
                  </a:rPr>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2−</m:t>
                        </m:r>
                        <m:r>
                          <a:rPr lang="pt-BR" sz="1400" i="1">
                            <a:latin typeface="Cambria Math" panose="02040503050406030204" pitchFamily="18" charset="0"/>
                          </a:rPr>
                          <m:t>2</m:t>
                        </m:r>
                      </m:sup>
                    </m:sSup>
                    <m:r>
                      <a:rPr lang="pt-BR" sz="1400" i="1">
                        <a:latin typeface="Cambria Math" panose="02040503050406030204" pitchFamily="18" charset="0"/>
                      </a:rPr>
                      <m:t>= </m:t>
                    </m:r>
                  </m:oMath>
                </a14:m>
                <a:r>
                  <a:rPr lang="pt-BR" sz="1400" dirty="0"/>
                  <a:t> </a:t>
                </a:r>
                <a14:m>
                  <m:oMath xmlns:m="http://schemas.openxmlformats.org/officeDocument/2006/math">
                    <m:sSup>
                      <m:sSupPr>
                        <m:ctrlPr>
                          <a:rPr lang="pt-BR" sz="1400" i="1">
                            <a:latin typeface="Cambria Math" panose="02040503050406030204" pitchFamily="18" charset="0"/>
                          </a:rPr>
                        </m:ctrlPr>
                      </m:sSupPr>
                      <m:e>
                        <m:r>
                          <a:rPr lang="pt-BR" sz="1400" i="1">
                            <a:latin typeface="Cambria Math" panose="02040503050406030204" pitchFamily="18" charset="0"/>
                          </a:rPr>
                          <m:t>2</m:t>
                        </m:r>
                      </m:e>
                      <m:sup>
                        <m:r>
                          <a:rPr lang="pt-BR" sz="1400" i="1">
                            <a:latin typeface="Cambria Math" panose="02040503050406030204" pitchFamily="18" charset="0"/>
                          </a:rPr>
                          <m:t>0</m:t>
                        </m:r>
                      </m:sup>
                    </m:sSup>
                    <m:r>
                      <a:rPr lang="pt-BR" sz="1400" i="1">
                        <a:latin typeface="Cambria Math" panose="02040503050406030204" pitchFamily="18" charset="0"/>
                      </a:rPr>
                      <m:t>=</m:t>
                    </m:r>
                    <m:r>
                      <a:rPr lang="pt-BR" sz="1400" i="1">
                        <a:latin typeface="Cambria Math" panose="02040503050406030204" pitchFamily="18" charset="0"/>
                      </a:rPr>
                      <m:t>1</m:t>
                    </m:r>
                    <m:r>
                      <a:rPr lang="pt-BR" sz="1400" i="1">
                        <a:latin typeface="Cambria Math" panose="02040503050406030204" pitchFamily="18" charset="0"/>
                      </a:rPr>
                      <m:t>)</m:t>
                    </m:r>
                  </m:oMath>
                </a14:m>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a:p>
                <a:pPr algn="just"/>
                <a:endParaRPr lang="pt-BR" sz="1400" dirty="0"/>
              </a:p>
              <a:p>
                <a:pPr algn="just"/>
                <a:endParaRPr lang="pt-BR" sz="1400" b="0" dirty="0" smtClean="0"/>
              </a:p>
            </p:txBody>
          </p:sp>
        </mc:Choice>
        <mc:Fallback>
          <p:sp>
            <p:nvSpPr>
              <p:cNvPr id="28" name="Retângulo de cantos arredondados 27"/>
              <p:cNvSpPr>
                <a:spLocks noRot="1" noChangeAspect="1" noMove="1" noResize="1" noEditPoints="1" noAdjustHandles="1" noChangeArrowheads="1" noChangeShapeType="1" noTextEdit="1"/>
              </p:cNvSpPr>
              <p:nvPr/>
            </p:nvSpPr>
            <p:spPr>
              <a:xfrm>
                <a:off x="285728" y="1466403"/>
                <a:ext cx="6063113" cy="8167117"/>
              </a:xfrm>
              <a:prstGeom prst="roundRect">
                <a:avLst/>
              </a:prstGeom>
              <a:blipFill rotWithShape="0">
                <a:blip r:embed="rId5"/>
                <a:stretch>
                  <a:fillRect/>
                </a:stretch>
              </a:blipFill>
            </p:spPr>
            <p:txBody>
              <a:bodyPr/>
              <a:lstStyle/>
              <a:p>
                <a:r>
                  <a:rPr lang="pt-BR">
                    <a:noFill/>
                  </a:rPr>
                  <a:t> </a:t>
                </a:r>
              </a:p>
            </p:txBody>
          </p:sp>
        </mc:Fallback>
      </mc:AlternateContent>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Construindo a tabela verdade de duas proposições</a:t>
              </a:r>
              <a:endParaRPr lang="pt-BR" dirty="0"/>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7"/>
            <a:stretch>
              <a:fillRect/>
            </a:stretch>
          </p:blipFill>
          <p:spPr>
            <a:xfrm>
              <a:off x="403795" y="7051410"/>
              <a:ext cx="512026" cy="528427"/>
            </a:xfrm>
            <a:prstGeom prst="rect">
              <a:avLst/>
            </a:prstGeom>
          </p:spPr>
        </p:pic>
      </p:grpSp>
      <p:grpSp>
        <p:nvGrpSpPr>
          <p:cNvPr id="24" name="Grupo 23"/>
          <p:cNvGrpSpPr/>
          <p:nvPr/>
        </p:nvGrpSpPr>
        <p:grpSpPr>
          <a:xfrm>
            <a:off x="3250455" y="1052034"/>
            <a:ext cx="3062325" cy="371010"/>
            <a:chOff x="3250455" y="1052034"/>
            <a:chExt cx="3062325" cy="371010"/>
          </a:xfrm>
        </p:grpSpPr>
        <p:sp>
          <p:nvSpPr>
            <p:cNvPr id="33" name="Retângulo de cantos arredondados 32"/>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4" name="Retângulo de cantos arredondados 33"/>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Tabela Verdade</a:t>
              </a:r>
              <a:endParaRPr lang="pt-BR" sz="1600" dirty="0"/>
            </a:p>
          </p:txBody>
        </p:sp>
        <p:pic>
          <p:nvPicPr>
            <p:cNvPr id="36" name="Imagem 35"/>
            <p:cNvPicPr>
              <a:picLocks noChangeAspect="1"/>
            </p:cNvPicPr>
            <p:nvPr/>
          </p:nvPicPr>
          <p:blipFill>
            <a:blip r:embed="rId8"/>
            <a:stretch>
              <a:fillRect/>
            </a:stretch>
          </p:blipFill>
          <p:spPr>
            <a:xfrm>
              <a:off x="3303025" y="1070596"/>
              <a:ext cx="627839" cy="333373"/>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9" name="Tabela 28"/>
          <p:cNvGraphicFramePr>
            <a:graphicFrameLocks noGrp="1"/>
          </p:cNvGraphicFramePr>
          <p:nvPr>
            <p:extLst>
              <p:ext uri="{D42A27DB-BD31-4B8C-83A1-F6EECF244321}">
                <p14:modId xmlns:p14="http://schemas.microsoft.com/office/powerpoint/2010/main" val="2160629709"/>
              </p:ext>
            </p:extLst>
          </p:nvPr>
        </p:nvGraphicFramePr>
        <p:xfrm>
          <a:off x="1172245" y="3206482"/>
          <a:ext cx="4266238" cy="1676400"/>
        </p:xfrm>
        <a:graphic>
          <a:graphicData uri="http://schemas.openxmlformats.org/drawingml/2006/table">
            <a:tbl>
              <a:tblPr firstRow="1" bandRow="1">
                <a:tableStyleId>{2A488322-F2BA-4B5B-9748-0D474271808F}</a:tableStyleId>
              </a:tblPr>
              <a:tblGrid>
                <a:gridCol w="1397978"/>
                <a:gridCol w="1434130"/>
                <a:gridCol w="1434130"/>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Chave direita 2"/>
          <p:cNvSpPr/>
          <p:nvPr/>
        </p:nvSpPr>
        <p:spPr>
          <a:xfrm>
            <a:off x="5085117" y="3134474"/>
            <a:ext cx="855511" cy="1800200"/>
          </a:xfrm>
          <a:prstGeom prst="rightBrace">
            <a:avLst/>
          </a:prstGeom>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txBody>
          <a:bodyPr rtlCol="0" anchor="ctr"/>
          <a:lstStyle/>
          <a:p>
            <a:pPr algn="ctr"/>
            <a:endParaRPr lang="pt-BR"/>
          </a:p>
        </p:txBody>
      </p:sp>
      <p:cxnSp>
        <p:nvCxnSpPr>
          <p:cNvPr id="6" name="Conector angulado 5"/>
          <p:cNvCxnSpPr/>
          <p:nvPr/>
        </p:nvCxnSpPr>
        <p:spPr>
          <a:xfrm rot="10800000">
            <a:off x="3983366" y="2990458"/>
            <a:ext cx="2116784" cy="1008112"/>
          </a:xfrm>
          <a:prstGeom prst="bentConnector3">
            <a:avLst>
              <a:gd name="adj1" fmla="val -554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022653" y="316550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1" name="Conector reto 40"/>
          <p:cNvCxnSpPr/>
          <p:nvPr/>
        </p:nvCxnSpPr>
        <p:spPr>
          <a:xfrm>
            <a:off x="1022653" y="3504588"/>
            <a:ext cx="2712088" cy="0"/>
          </a:xfrm>
          <a:prstGeom prst="line">
            <a:avLst/>
          </a:prstGeom>
        </p:spPr>
        <p:style>
          <a:lnRef idx="3">
            <a:schemeClr val="dk1"/>
          </a:lnRef>
          <a:fillRef idx="0">
            <a:schemeClr val="dk1"/>
          </a:fillRef>
          <a:effectRef idx="2">
            <a:schemeClr val="dk1"/>
          </a:effectRef>
          <a:fontRef idx="minor">
            <a:schemeClr val="tx1"/>
          </a:fontRef>
        </p:style>
      </p:cxnSp>
      <p:cxnSp>
        <p:nvCxnSpPr>
          <p:cNvPr id="42" name="Conector reto 41"/>
          <p:cNvCxnSpPr/>
          <p:nvPr/>
        </p:nvCxnSpPr>
        <p:spPr>
          <a:xfrm flipV="1">
            <a:off x="1022653"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to 42"/>
          <p:cNvCxnSpPr/>
          <p:nvPr/>
        </p:nvCxnSpPr>
        <p:spPr>
          <a:xfrm flipV="1">
            <a:off x="3734741" y="3165508"/>
            <a:ext cx="0" cy="360040"/>
          </a:xfrm>
          <a:prstGeom prst="line">
            <a:avLst/>
          </a:prstGeom>
        </p:spPr>
        <p:style>
          <a:lnRef idx="3">
            <a:schemeClr val="dk1"/>
          </a:lnRef>
          <a:fillRef idx="0">
            <a:schemeClr val="dk1"/>
          </a:fillRef>
          <a:effectRef idx="2">
            <a:schemeClr val="dk1"/>
          </a:effectRef>
          <a:fontRef idx="minor">
            <a:schemeClr val="tx1"/>
          </a:fontRef>
        </p:style>
      </p:cxnSp>
      <p:cxnSp>
        <p:nvCxnSpPr>
          <p:cNvPr id="57" name="Conector em curva 56"/>
          <p:cNvCxnSpPr/>
          <p:nvPr/>
        </p:nvCxnSpPr>
        <p:spPr>
          <a:xfrm rot="10800000" flipV="1">
            <a:off x="1006054" y="2592285"/>
            <a:ext cx="1830283" cy="665748"/>
          </a:xfrm>
          <a:prstGeom prst="curvedConnector3">
            <a:avLst>
              <a:gd name="adj1" fmla="val 12969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etângulo 64"/>
          <p:cNvSpPr/>
          <p:nvPr/>
        </p:nvSpPr>
        <p:spPr>
          <a:xfrm>
            <a:off x="2532407" y="4958357"/>
            <a:ext cx="1524776" cy="338554"/>
          </a:xfrm>
          <a:prstGeom prst="rect">
            <a:avLst/>
          </a:prstGeom>
        </p:spPr>
        <p:txBody>
          <a:bodyPr wrap="none">
            <a:spAutoFit/>
          </a:bodyPr>
          <a:lstStyle/>
          <a:p>
            <a:pPr algn="just"/>
            <a:r>
              <a:rPr lang="pt-BR" sz="1600" dirty="0"/>
              <a:t>Coluna </a:t>
            </a:r>
            <a:r>
              <a:rPr lang="pt-BR" sz="1600" dirty="0" smtClean="0"/>
              <a:t>2 </a:t>
            </a:r>
            <a:r>
              <a:rPr lang="pt-BR" sz="1600" dirty="0" smtClean="0">
                <a:sym typeface="Wingdings" panose="05000000000000000000" pitchFamily="2" charset="2"/>
              </a:rPr>
              <a:t></a:t>
            </a:r>
            <a:r>
              <a:rPr lang="pt-BR" sz="1600" dirty="0" smtClean="0"/>
              <a:t> k=2</a:t>
            </a:r>
            <a:endParaRPr lang="pt-BR" sz="1600" dirty="0"/>
          </a:p>
        </p:txBody>
      </p:sp>
      <p:sp>
        <p:nvSpPr>
          <p:cNvPr id="64" name="Chave direita 63"/>
          <p:cNvSpPr/>
          <p:nvPr/>
        </p:nvSpPr>
        <p:spPr>
          <a:xfrm rot="5400000">
            <a:off x="3200164" y="4306744"/>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7" name="Retângulo 66"/>
          <p:cNvSpPr/>
          <p:nvPr/>
        </p:nvSpPr>
        <p:spPr>
          <a:xfrm>
            <a:off x="1081448" y="4943977"/>
            <a:ext cx="1524776" cy="338554"/>
          </a:xfrm>
          <a:prstGeom prst="rect">
            <a:avLst/>
          </a:prstGeom>
        </p:spPr>
        <p:txBody>
          <a:bodyPr wrap="none">
            <a:spAutoFit/>
          </a:bodyPr>
          <a:lstStyle/>
          <a:p>
            <a:pPr algn="just"/>
            <a:r>
              <a:rPr lang="pt-BR" sz="1600" dirty="0"/>
              <a:t>Coluna </a:t>
            </a:r>
            <a:r>
              <a:rPr lang="pt-BR" sz="1600" dirty="0" smtClean="0"/>
              <a:t>1 </a:t>
            </a:r>
            <a:r>
              <a:rPr lang="pt-BR" sz="1600" dirty="0" smtClean="0">
                <a:sym typeface="Wingdings" panose="05000000000000000000" pitchFamily="2" charset="2"/>
              </a:rPr>
              <a:t></a:t>
            </a:r>
            <a:r>
              <a:rPr lang="pt-BR" sz="1600" dirty="0" smtClean="0"/>
              <a:t> k=1</a:t>
            </a:r>
            <a:endParaRPr lang="pt-BR" sz="1600" dirty="0"/>
          </a:p>
        </p:txBody>
      </p:sp>
      <p:sp>
        <p:nvSpPr>
          <p:cNvPr id="68" name="Chave direita 67"/>
          <p:cNvSpPr/>
          <p:nvPr/>
        </p:nvSpPr>
        <p:spPr>
          <a:xfrm rot="5400000">
            <a:off x="1804188" y="4298987"/>
            <a:ext cx="147140" cy="131412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60" name="Conector em curva 59"/>
          <p:cNvCxnSpPr/>
          <p:nvPr/>
        </p:nvCxnSpPr>
        <p:spPr>
          <a:xfrm rot="10800000">
            <a:off x="3983366" y="5127634"/>
            <a:ext cx="1957262" cy="1265527"/>
          </a:xfrm>
          <a:prstGeom prst="curvedConnector3">
            <a:avLst>
              <a:gd name="adj1" fmla="val -1729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1" name="Conector em curva 60"/>
          <p:cNvCxnSpPr/>
          <p:nvPr/>
        </p:nvCxnSpPr>
        <p:spPr>
          <a:xfrm rot="5400000" flipH="1" flipV="1">
            <a:off x="690377" y="5187040"/>
            <a:ext cx="528112" cy="443781"/>
          </a:xfrm>
          <a:prstGeom prst="curvedConnector3">
            <a:avLst>
              <a:gd name="adj1" fmla="val 99470"/>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3757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8"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Vamos negar a seguinte proposição:</a:t>
            </a:r>
            <a:endParaRPr lang="pt-BR" sz="1400" dirty="0"/>
          </a:p>
          <a:p>
            <a:r>
              <a:rPr lang="pt-BR" sz="1600" b="1" dirty="0"/>
              <a:t>João não é </a:t>
            </a:r>
            <a:r>
              <a:rPr lang="pt-BR" sz="1600" b="1" dirty="0" smtClean="0"/>
              <a:t>médico.</a:t>
            </a:r>
          </a:p>
          <a:p>
            <a:endParaRPr lang="pt-BR" sz="1400" b="1" dirty="0"/>
          </a:p>
          <a:p>
            <a:r>
              <a:rPr lang="pt-BR" sz="1400" dirty="0" smtClean="0"/>
              <a:t>Perceba que a proposição já está negativa.</a:t>
            </a:r>
          </a:p>
          <a:p>
            <a:endParaRPr lang="pt-BR" sz="1400" dirty="0"/>
          </a:p>
          <a:p>
            <a:r>
              <a:rPr lang="pt-BR" sz="1400" dirty="0" smtClean="0"/>
              <a:t>Ao negarmos uma proposição P ela fica ~P.</a:t>
            </a:r>
          </a:p>
          <a:p>
            <a:endParaRPr lang="pt-BR" sz="1400" dirty="0"/>
          </a:p>
          <a:p>
            <a:r>
              <a:rPr lang="pt-BR" sz="1400" dirty="0" smtClean="0"/>
              <a:t>E ao negarmos uma proposição ~P ela fica P.</a:t>
            </a:r>
          </a:p>
          <a:p>
            <a:pPr fontAlgn="ctr"/>
            <a:endParaRPr lang="pt-BR" sz="1400" dirty="0" smtClean="0"/>
          </a:p>
          <a:p>
            <a:pPr fontAlgn="ctr"/>
            <a:r>
              <a:rPr lang="pt-BR" sz="1400" b="1" dirty="0"/>
              <a:t>Tabela Verdade - Negação de uma proposição</a:t>
            </a:r>
            <a:r>
              <a:rPr lang="pt-BR" sz="1400" b="1" dirty="0" smtClean="0"/>
              <a:t>.</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b="1" dirty="0"/>
              <a:t>Tabela Verdade - Negação de uma </a:t>
            </a:r>
            <a:r>
              <a:rPr lang="pt-BR" sz="1400" b="1" dirty="0" smtClean="0"/>
              <a:t>proposição já negada.</a:t>
            </a:r>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endParaRPr lang="pt-BR" sz="1400" b="1" dirty="0"/>
          </a:p>
          <a:p>
            <a:pPr fontAlgn="ctr"/>
            <a:endParaRPr lang="pt-BR" sz="1400" b="1" dirty="0" smtClean="0"/>
          </a:p>
          <a:p>
            <a:pPr fontAlgn="ctr"/>
            <a:r>
              <a:rPr lang="pt-BR" sz="1400" dirty="0" smtClean="0"/>
              <a:t>Agora resolvendo o nosso exemplo fica:</a:t>
            </a:r>
          </a:p>
          <a:p>
            <a:pPr fontAlgn="ctr"/>
            <a:r>
              <a:rPr lang="pt-BR" sz="1600" b="1" dirty="0" smtClean="0"/>
              <a:t>João é médico.</a:t>
            </a:r>
          </a:p>
          <a:p>
            <a:pPr fontAlgn="ctr"/>
            <a:endParaRPr lang="pt-BR" sz="1400" b="1" dirty="0" smtClean="0"/>
          </a:p>
          <a:p>
            <a:pPr fontAlgn="ctr"/>
            <a:endParaRPr lang="pt-BR" sz="1400" b="1" dirty="0"/>
          </a:p>
          <a:p>
            <a:pPr fontAlgn="ctr"/>
            <a:endParaRPr lang="pt-BR" sz="1400" dirty="0"/>
          </a:p>
          <a:p>
            <a:endParaRPr lang="pt-BR" sz="1400" dirty="0" smtClean="0"/>
          </a:p>
          <a:p>
            <a:endParaRPr lang="pt-BR" sz="1400" dirty="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Negação(~)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33" name="Tabela 32"/>
          <p:cNvGraphicFramePr>
            <a:graphicFrameLocks noGrp="1"/>
          </p:cNvGraphicFramePr>
          <p:nvPr>
            <p:extLst>
              <p:ext uri="{D42A27DB-BD31-4B8C-83A1-F6EECF244321}">
                <p14:modId xmlns:p14="http://schemas.microsoft.com/office/powerpoint/2010/main" val="525870786"/>
              </p:ext>
            </p:extLst>
          </p:nvPr>
        </p:nvGraphicFramePr>
        <p:xfrm>
          <a:off x="2378720" y="4016896"/>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ela 33"/>
          <p:cNvGraphicFramePr>
            <a:graphicFrameLocks noGrp="1"/>
          </p:cNvGraphicFramePr>
          <p:nvPr>
            <p:extLst>
              <p:ext uri="{D42A27DB-BD31-4B8C-83A1-F6EECF244321}">
                <p14:modId xmlns:p14="http://schemas.microsoft.com/office/powerpoint/2010/main" val="2309726249"/>
              </p:ext>
            </p:extLst>
          </p:nvPr>
        </p:nvGraphicFramePr>
        <p:xfrm>
          <a:off x="2492896" y="5961112"/>
          <a:ext cx="1848610" cy="1263196"/>
        </p:xfrm>
        <a:graphic>
          <a:graphicData uri="http://schemas.openxmlformats.org/drawingml/2006/table">
            <a:tbl>
              <a:tblPr firstRow="1" bandRow="1">
                <a:tableStyleId>{2A488322-F2BA-4B5B-9748-0D474271808F}</a:tableStyleId>
              </a:tblPr>
              <a:tblGrid>
                <a:gridCol w="912506"/>
                <a:gridCol w="936104"/>
              </a:tblGrid>
              <a:tr h="504056">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4076">
                <a:tc>
                  <a:txBody>
                    <a:bodyPr/>
                    <a:lstStyle/>
                    <a:p>
                      <a:pPr algn="ctr"/>
                      <a:r>
                        <a:rPr lang="pt-BR" sz="3200" dirty="0" smtClean="0"/>
                        <a:t>F</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3200" dirty="0" smtClean="0"/>
                        <a:t>P</a:t>
                      </a:r>
                      <a:endParaRPr lang="pt-BR"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8898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disjunção (p </a:t>
            </a:r>
            <a:r>
              <a:rPr lang="pt-BR" sz="1600" b="1"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a:t>
            </a:r>
            <a:r>
              <a:rPr lang="pt-BR" sz="1600" b="1" dirty="0" smtClean="0"/>
              <a:t>q):</a:t>
            </a:r>
            <a:endParaRPr lang="pt-BR" sz="1600" dirty="0"/>
          </a:p>
          <a:p>
            <a:pPr fontAlgn="ctr"/>
            <a:r>
              <a:rPr lang="pt-BR" sz="1400" dirty="0" smtClean="0"/>
              <a:t>1º </a:t>
            </a:r>
            <a:r>
              <a:rPr lang="pt-BR" sz="1400" dirty="0"/>
              <a:t>- Negaremos a primeira parte </a:t>
            </a:r>
            <a:r>
              <a:rPr lang="pt-BR" sz="1600" b="1" dirty="0"/>
              <a:t>(~p</a:t>
            </a:r>
            <a:r>
              <a:rPr lang="pt-BR" sz="1600" b="1" dirty="0" smtClean="0"/>
              <a:t>);</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smtClean="0"/>
              <a:t>ou</a:t>
            </a:r>
            <a:r>
              <a:rPr lang="pt-BR" sz="1400" dirty="0" smtClean="0"/>
              <a:t> </a:t>
            </a:r>
            <a:r>
              <a:rPr lang="pt-BR" sz="1400" dirty="0"/>
              <a:t>por </a:t>
            </a:r>
            <a:r>
              <a:rPr lang="pt-BR" sz="1600" b="1" dirty="0" smtClean="0"/>
              <a:t>e</a:t>
            </a:r>
            <a:r>
              <a:rPr lang="pt-BR" sz="1400" dirty="0" smtClean="0"/>
              <a:t>.</a:t>
            </a:r>
            <a:endParaRPr lang="pt-BR" sz="1400" dirty="0"/>
          </a:p>
          <a:p>
            <a:pPr fontAlgn="ctr"/>
            <a:endParaRPr lang="pt-BR" sz="1400" dirty="0"/>
          </a:p>
          <a:p>
            <a:pPr fontAlgn="ctr"/>
            <a:r>
              <a:rPr lang="pt-BR" sz="1400" dirty="0"/>
              <a:t>Exemplo: </a:t>
            </a:r>
            <a:endParaRPr lang="pt-BR" sz="1400" dirty="0" smtClean="0"/>
          </a:p>
          <a:p>
            <a:pPr fontAlgn="ctr"/>
            <a:r>
              <a:rPr lang="pt-BR" sz="1600" b="1" dirty="0"/>
              <a:t>“Não é verdade que Pedro é dentista ou Paulo é engenheiro”.</a:t>
            </a:r>
            <a:r>
              <a:rPr lang="pt-BR" sz="1400" dirty="0" smtClean="0"/>
              <a:t> </a:t>
            </a:r>
            <a:endParaRPr lang="pt-BR" sz="1400" dirty="0"/>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a:t>
            </a:r>
            <a:r>
              <a:rPr lang="pt-BR" sz="1400" dirty="0" smtClean="0"/>
              <a:t>Nega-se </a:t>
            </a:r>
            <a:r>
              <a:rPr lang="pt-BR" sz="1400" dirty="0"/>
              <a:t>a primeira parte (~p) = </a:t>
            </a:r>
            <a:r>
              <a:rPr lang="pt-BR" sz="1400" dirty="0" smtClean="0"/>
              <a:t>Pedro </a:t>
            </a:r>
            <a:r>
              <a:rPr lang="pt-BR" b="1" dirty="0"/>
              <a:t>não</a:t>
            </a:r>
            <a:r>
              <a:rPr lang="pt-BR" sz="1400" dirty="0"/>
              <a:t> é </a:t>
            </a:r>
            <a:r>
              <a:rPr lang="pt-BR" sz="1400" dirty="0" smtClean="0"/>
              <a:t>dentista;</a:t>
            </a:r>
            <a:endParaRPr lang="pt-BR" sz="1400" dirty="0"/>
          </a:p>
          <a:p>
            <a:pPr fontAlgn="ctr"/>
            <a:r>
              <a:rPr lang="pt-BR" sz="1400" dirty="0"/>
              <a:t>2º - </a:t>
            </a:r>
            <a:r>
              <a:rPr lang="pt-BR" sz="1400" dirty="0" smtClean="0"/>
              <a:t>Nega-se </a:t>
            </a:r>
            <a:r>
              <a:rPr lang="pt-BR" sz="1400" dirty="0"/>
              <a:t>a segunda parte (~q) = </a:t>
            </a:r>
            <a:r>
              <a:rPr lang="pt-BR" sz="1400" dirty="0" smtClean="0"/>
              <a:t>Paulo </a:t>
            </a:r>
            <a:r>
              <a:rPr lang="pt-BR" b="1" dirty="0"/>
              <a:t>não</a:t>
            </a:r>
            <a:r>
              <a:rPr lang="pt-BR" sz="1400" dirty="0"/>
              <a:t> é </a:t>
            </a:r>
            <a:r>
              <a:rPr lang="pt-BR" sz="1400" dirty="0" smtClean="0"/>
              <a:t>engenheiro;</a:t>
            </a:r>
            <a:endParaRPr lang="pt-BR" sz="1400" dirty="0"/>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smtClean="0"/>
              <a:t>PEDRO </a:t>
            </a:r>
            <a:r>
              <a:rPr lang="pt-BR" sz="1600" b="1" dirty="0"/>
              <a:t>NÃO</a:t>
            </a:r>
            <a:r>
              <a:rPr lang="pt-BR" sz="1400" dirty="0"/>
              <a:t> É </a:t>
            </a:r>
            <a:r>
              <a:rPr lang="pt-BR" sz="1400" dirty="0" smtClean="0"/>
              <a:t>DENTISTA </a:t>
            </a:r>
            <a:r>
              <a:rPr lang="pt-BR" sz="1600" b="1" dirty="0" smtClean="0"/>
              <a:t>E</a:t>
            </a:r>
            <a:r>
              <a:rPr lang="pt-BR" sz="1400" dirty="0" smtClean="0"/>
              <a:t> PAULO </a:t>
            </a:r>
            <a:r>
              <a:rPr lang="pt-BR" sz="1600" b="1" dirty="0"/>
              <a:t>NÃO</a:t>
            </a:r>
            <a:r>
              <a:rPr lang="pt-BR" sz="1400" dirty="0"/>
              <a:t> É </a:t>
            </a:r>
            <a:r>
              <a:rPr lang="pt-BR" sz="1400" dirty="0" smtClean="0"/>
              <a:t>ENGENHEIRO.</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a:t>
            </a:r>
            <a:r>
              <a:rPr lang="pt-BR" sz="1600" b="1" dirty="0" smtClean="0"/>
              <a:t>q) </a:t>
            </a:r>
            <a:r>
              <a:rPr lang="pt-BR" sz="1600" b="1" dirty="0" smtClean="0">
                <a:sym typeface="Wingdings" panose="05000000000000000000" pitchFamily="2" charset="2"/>
              </a:rPr>
              <a:t> </a:t>
            </a:r>
            <a:r>
              <a:rPr lang="pt-BR" sz="1400" dirty="0"/>
              <a:t>“Não é verdade que Pedro é dentista ou Paulo é engenheiro”.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PEDRO </a:t>
            </a:r>
            <a:r>
              <a:rPr lang="pt-BR" sz="1600" b="1" dirty="0"/>
              <a:t>NÃO</a:t>
            </a:r>
            <a:r>
              <a:rPr lang="pt-BR" sz="1400" dirty="0"/>
              <a:t> É DENTISTA </a:t>
            </a:r>
            <a:r>
              <a:rPr lang="pt-BR" sz="1600" b="1" dirty="0"/>
              <a:t>E</a:t>
            </a:r>
            <a:r>
              <a:rPr lang="pt-BR" sz="1400" dirty="0"/>
              <a:t> PAULO </a:t>
            </a:r>
            <a:r>
              <a:rPr lang="pt-BR" sz="1600" b="1" dirty="0"/>
              <a:t>NÃO</a:t>
            </a:r>
            <a:r>
              <a:rPr lang="pt-BR" sz="1400" dirty="0"/>
              <a:t> É ENGENHEIRO.</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Disjunção(</a:t>
              </a:r>
              <a:r>
                <a:rPr lang="pt-BR" b="1"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1002518203"/>
              </p:ext>
            </p:extLst>
          </p:nvPr>
        </p:nvGraphicFramePr>
        <p:xfrm>
          <a:off x="1196752" y="7617296"/>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1385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a:t>conjunção (p ^</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conjunção (p ^ q</a:t>
            </a:r>
            <a:r>
              <a:rPr lang="pt-BR" sz="1600" b="1" dirty="0" smtClean="0"/>
              <a:t>):</a:t>
            </a:r>
            <a:endParaRPr lang="pt-BR" sz="1600" dirty="0"/>
          </a:p>
          <a:p>
            <a:pPr fontAlgn="ctr"/>
            <a:r>
              <a:rPr lang="pt-BR" sz="1400" dirty="0" smtClean="0"/>
              <a:t>1º - Negaremos </a:t>
            </a:r>
            <a:r>
              <a:rPr lang="pt-BR" sz="1400" dirty="0"/>
              <a:t>a primeira parte </a:t>
            </a:r>
            <a:r>
              <a:rPr lang="pt-BR" sz="1600" b="1" dirty="0"/>
              <a:t>(~p);</a:t>
            </a:r>
          </a:p>
          <a:p>
            <a:pPr fontAlgn="ctr"/>
            <a:r>
              <a:rPr lang="pt-BR" sz="1400" dirty="0" smtClean="0"/>
              <a:t>2º - Negaremos </a:t>
            </a:r>
            <a:r>
              <a:rPr lang="pt-BR" sz="1400" dirty="0"/>
              <a:t>a segunda parte </a:t>
            </a:r>
            <a:r>
              <a:rPr lang="pt-BR" sz="1600" b="1" dirty="0"/>
              <a:t>(~q);</a:t>
            </a:r>
          </a:p>
          <a:p>
            <a:pPr fontAlgn="ctr"/>
            <a:r>
              <a:rPr lang="pt-BR" sz="1400" dirty="0" smtClean="0"/>
              <a:t>3º - Trocaremos </a:t>
            </a:r>
            <a:r>
              <a:rPr lang="pt-BR" sz="1600" b="1" dirty="0"/>
              <a:t>e </a:t>
            </a:r>
            <a:r>
              <a:rPr lang="pt-BR" sz="1400" dirty="0"/>
              <a:t>por </a:t>
            </a:r>
            <a:r>
              <a:rPr lang="pt-BR" sz="1600" b="1" dirty="0"/>
              <a:t>ou</a:t>
            </a:r>
            <a:r>
              <a:rPr lang="pt-BR" sz="1400" dirty="0"/>
              <a:t>.</a:t>
            </a:r>
          </a:p>
          <a:p>
            <a:pPr fontAlgn="ctr"/>
            <a:endParaRPr lang="pt-BR" sz="1400" dirty="0"/>
          </a:p>
          <a:p>
            <a:pPr fontAlgn="ctr"/>
            <a:r>
              <a:rPr lang="pt-BR" sz="1400" dirty="0"/>
              <a:t>Exemplo: </a:t>
            </a:r>
            <a:endParaRPr lang="pt-BR" sz="1400" dirty="0" smtClean="0"/>
          </a:p>
          <a:p>
            <a:pPr fontAlgn="ctr"/>
            <a:r>
              <a:rPr lang="pt-BR" sz="1600" b="1" dirty="0" smtClean="0"/>
              <a:t>“</a:t>
            </a:r>
            <a:r>
              <a:rPr lang="pt-BR" sz="1600" b="1" dirty="0"/>
              <a:t>Não é verdade que João é médico e Pedro é dentista</a:t>
            </a:r>
            <a:r>
              <a:rPr lang="pt-BR" sz="1600" b="1" dirty="0" smtClean="0"/>
              <a:t>”.</a:t>
            </a:r>
            <a:r>
              <a:rPr lang="pt-BR" sz="1400" dirty="0" smtClean="0"/>
              <a:t> </a:t>
            </a:r>
            <a:endParaRPr lang="pt-BR" sz="1400" dirty="0"/>
          </a:p>
          <a:p>
            <a:pPr fontAlgn="ctr"/>
            <a:endParaRPr lang="pt-BR" sz="1400" dirty="0" smtClean="0"/>
          </a:p>
          <a:p>
            <a:pPr fontAlgn="ctr"/>
            <a:r>
              <a:rPr lang="pt-BR" sz="1600" dirty="0" smtClean="0"/>
              <a:t>Solução, aplicando os passos para a negação de uma conjunção:</a:t>
            </a:r>
            <a:endParaRPr lang="pt-BR" sz="1600" dirty="0"/>
          </a:p>
          <a:p>
            <a:pPr fontAlgn="ctr"/>
            <a:r>
              <a:rPr lang="pt-BR" sz="1400" dirty="0"/>
              <a:t>1º - </a:t>
            </a:r>
            <a:r>
              <a:rPr lang="pt-BR" sz="1400" dirty="0" smtClean="0"/>
              <a:t>Nega-se </a:t>
            </a:r>
            <a:r>
              <a:rPr lang="pt-BR" sz="1400" dirty="0"/>
              <a:t>a primeira parte (~p) = João </a:t>
            </a:r>
            <a:r>
              <a:rPr lang="pt-BR" b="1" dirty="0"/>
              <a:t>não</a:t>
            </a:r>
            <a:r>
              <a:rPr lang="pt-BR" sz="1400" dirty="0"/>
              <a:t> é médico;</a:t>
            </a:r>
          </a:p>
          <a:p>
            <a:pPr fontAlgn="ctr"/>
            <a:r>
              <a:rPr lang="pt-BR" sz="1400" dirty="0"/>
              <a:t>2º - </a:t>
            </a:r>
            <a:r>
              <a:rPr lang="pt-BR" sz="1400" dirty="0" smtClean="0"/>
              <a:t>Nega-se </a:t>
            </a:r>
            <a:r>
              <a:rPr lang="pt-BR" sz="1400" dirty="0"/>
              <a:t>a segunda parte (~q) = Pedro </a:t>
            </a:r>
            <a:r>
              <a:rPr lang="pt-BR" b="1" dirty="0"/>
              <a:t>não</a:t>
            </a:r>
            <a:r>
              <a:rPr lang="pt-BR" sz="1400" dirty="0"/>
              <a:t> é dentista;</a:t>
            </a:r>
          </a:p>
          <a:p>
            <a:pPr fontAlgn="ctr"/>
            <a:r>
              <a:rPr lang="pt-BR" sz="1400" dirty="0"/>
              <a:t>3º - </a:t>
            </a:r>
            <a:r>
              <a:rPr lang="pt-BR" sz="1400" dirty="0" smtClean="0"/>
              <a:t>Troca-se </a:t>
            </a:r>
            <a:r>
              <a:rPr lang="pt-BR" sz="1400" b="1" dirty="0"/>
              <a:t>E</a:t>
            </a:r>
            <a:r>
              <a:rPr lang="pt-BR" sz="1400" dirty="0"/>
              <a:t> por </a:t>
            </a:r>
            <a:r>
              <a:rPr lang="pt-BR" sz="1400" b="1" dirty="0"/>
              <a:t>OU</a:t>
            </a:r>
            <a:r>
              <a:rPr lang="pt-BR" sz="1400" dirty="0"/>
              <a:t>, e o resultado final será o seguinte:</a:t>
            </a:r>
          </a:p>
          <a:p>
            <a:pPr fontAlgn="ctr"/>
            <a:endParaRPr lang="pt-BR" sz="1400" dirty="0"/>
          </a:p>
          <a:p>
            <a:pPr fontAlgn="ctr"/>
            <a:r>
              <a:rPr lang="pt-BR" sz="1400" dirty="0"/>
              <a:t>JOÃO </a:t>
            </a:r>
            <a:r>
              <a:rPr lang="pt-BR" sz="1600" b="1" dirty="0"/>
              <a:t>NÃO</a:t>
            </a:r>
            <a:r>
              <a:rPr lang="pt-BR" sz="1400" dirty="0"/>
              <a:t> É MÉDICO </a:t>
            </a:r>
            <a:r>
              <a:rPr lang="pt-BR" sz="1600" b="1" dirty="0"/>
              <a:t>OU</a:t>
            </a:r>
            <a:r>
              <a:rPr lang="pt-BR" sz="1400" dirty="0"/>
              <a:t> PEDRO </a:t>
            </a:r>
            <a:r>
              <a:rPr lang="pt-BR" sz="1600" b="1" dirty="0"/>
              <a:t>NÃO</a:t>
            </a:r>
            <a:r>
              <a:rPr lang="pt-BR" sz="1400" dirty="0"/>
              <a:t> É DENTISTA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 q</a:t>
            </a:r>
            <a:r>
              <a:rPr lang="pt-BR" sz="1600" b="1" dirty="0" smtClean="0"/>
              <a:t>) </a:t>
            </a:r>
            <a:r>
              <a:rPr lang="pt-BR" sz="1600" b="1" dirty="0" smtClean="0">
                <a:sym typeface="Wingdings" panose="05000000000000000000" pitchFamily="2" charset="2"/>
              </a:rPr>
              <a:t> </a:t>
            </a:r>
            <a:r>
              <a:rPr lang="pt-BR" sz="1400" dirty="0"/>
              <a:t>“</a:t>
            </a:r>
            <a:r>
              <a:rPr lang="pt-BR" sz="1600" b="1" dirty="0"/>
              <a:t>Não é verdade que </a:t>
            </a:r>
            <a:r>
              <a:rPr lang="pt-BR" sz="1400" dirty="0"/>
              <a:t>João é médico </a:t>
            </a:r>
            <a:r>
              <a:rPr lang="pt-BR" sz="1600" b="1" dirty="0"/>
              <a:t>e</a:t>
            </a:r>
            <a:r>
              <a:rPr lang="pt-BR" sz="1400" dirty="0"/>
              <a:t> Pedro é dentista”. </a:t>
            </a:r>
            <a:endParaRPr lang="pt-BR" sz="1400" dirty="0" smtClean="0"/>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JOÃO </a:t>
            </a:r>
            <a:r>
              <a:rPr lang="pt-BR" sz="1400" b="1" dirty="0"/>
              <a:t>NÃO</a:t>
            </a:r>
            <a:r>
              <a:rPr lang="pt-BR" sz="1400" dirty="0"/>
              <a:t> É MÉDICO </a:t>
            </a:r>
            <a:r>
              <a:rPr lang="pt-BR" sz="1400" b="1" dirty="0"/>
              <a:t>OU</a:t>
            </a:r>
            <a:r>
              <a:rPr lang="pt-BR" sz="1400" dirty="0"/>
              <a:t> PEDRO </a:t>
            </a:r>
            <a:r>
              <a:rPr lang="pt-BR" sz="1400" b="1" dirty="0"/>
              <a:t>NÃO</a:t>
            </a:r>
            <a:r>
              <a:rPr lang="pt-BR" sz="1400" dirty="0"/>
              <a:t> É DENTISTA.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a:t>
              </a:r>
              <a:r>
                <a:rPr lang="pt-BR" dirty="0"/>
                <a:t>C</a:t>
              </a:r>
              <a:r>
                <a:rPr lang="pt-BR" dirty="0" smtClean="0"/>
                <a:t>onjunção(^)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2358878342"/>
              </p:ext>
            </p:extLst>
          </p:nvPr>
        </p:nvGraphicFramePr>
        <p:xfrm>
          <a:off x="1106977" y="732926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4067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dirty="0"/>
              <a:t>Para negar uma proposição no formato de </a:t>
            </a:r>
            <a:r>
              <a:rPr lang="pt-BR" sz="1600" b="1" dirty="0" smtClean="0"/>
              <a:t>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Mantém-se a primeira parte </a:t>
            </a:r>
            <a:r>
              <a:rPr lang="pt-BR" sz="1600" b="1" dirty="0"/>
              <a:t>(p); </a:t>
            </a:r>
            <a:r>
              <a:rPr lang="pt-BR" sz="1400" dirty="0" smtClean="0"/>
              <a:t>E</a:t>
            </a:r>
          </a:p>
          <a:p>
            <a:pPr fontAlgn="ctr"/>
            <a:r>
              <a:rPr lang="pt-BR" sz="1400" dirty="0" smtClean="0"/>
              <a:t>2º </a:t>
            </a:r>
            <a:r>
              <a:rPr lang="pt-BR" sz="1400" dirty="0"/>
              <a:t>- Nega-se a segunda parte </a:t>
            </a:r>
            <a:r>
              <a:rPr lang="pt-BR" sz="1600" b="1" dirty="0"/>
              <a:t>(~q</a:t>
            </a:r>
            <a:r>
              <a:rPr lang="pt-BR" sz="1600" b="1" dirty="0" smtClean="0"/>
              <a:t>)</a:t>
            </a:r>
            <a:r>
              <a:rPr lang="pt-BR" sz="1400" dirty="0" smtClean="0"/>
              <a:t>.</a:t>
            </a:r>
          </a:p>
          <a:p>
            <a:pPr fontAlgn="ctr"/>
            <a:endParaRPr lang="pt-BR" sz="1400" dirty="0"/>
          </a:p>
          <a:p>
            <a:pPr fontAlgn="ctr"/>
            <a:r>
              <a:rPr lang="pt-BR" sz="1400" dirty="0"/>
              <a:t>Exemplo: </a:t>
            </a:r>
            <a:endParaRPr lang="pt-BR" sz="1400" dirty="0" smtClean="0"/>
          </a:p>
          <a:p>
            <a:pPr fontAlgn="ctr"/>
            <a:r>
              <a:rPr lang="pt-BR" sz="1600" b="1" dirty="0"/>
              <a:t>“se chover então levarei o guarda-chuva</a:t>
            </a:r>
            <a:r>
              <a:rPr lang="pt-BR" sz="1600" b="1" dirty="0" smtClean="0"/>
              <a:t>”.</a:t>
            </a:r>
          </a:p>
          <a:p>
            <a:pPr fontAlgn="ctr"/>
            <a:endParaRPr lang="pt-BR" sz="1400" dirty="0" smtClean="0"/>
          </a:p>
          <a:p>
            <a:pPr fontAlgn="ctr"/>
            <a:r>
              <a:rPr lang="pt-BR" sz="1600" dirty="0" smtClean="0"/>
              <a:t>Solução, aplicando os passos para a negação de uma disjunção:</a:t>
            </a:r>
            <a:endParaRPr lang="pt-BR" sz="1600" dirty="0"/>
          </a:p>
          <a:p>
            <a:pPr fontAlgn="ctr"/>
            <a:r>
              <a:rPr lang="pt-BR" sz="1400" dirty="0"/>
              <a:t>1º - Mantém-se a primeira parte </a:t>
            </a:r>
            <a:r>
              <a:rPr lang="pt-BR" sz="1600" b="1" dirty="0"/>
              <a:t>(p</a:t>
            </a:r>
            <a:r>
              <a:rPr lang="pt-BR" sz="1600" b="1" dirty="0" smtClean="0"/>
              <a:t>)  </a:t>
            </a:r>
            <a:r>
              <a:rPr lang="pt-BR" sz="1400" dirty="0"/>
              <a:t>= Chove</a:t>
            </a:r>
            <a:r>
              <a:rPr lang="pt-BR" sz="1400" dirty="0" smtClean="0"/>
              <a:t>;</a:t>
            </a:r>
            <a:endParaRPr lang="pt-BR" sz="1400" dirty="0"/>
          </a:p>
          <a:p>
            <a:pPr fontAlgn="ctr"/>
            <a:r>
              <a:rPr lang="pt-BR" sz="1400" dirty="0"/>
              <a:t>2º - Nega-se a segunda parte </a:t>
            </a:r>
            <a:r>
              <a:rPr lang="pt-BR" sz="1600" b="1" dirty="0"/>
              <a:t>(~q</a:t>
            </a:r>
            <a:r>
              <a:rPr lang="pt-BR" sz="1600" b="1" dirty="0" smtClean="0"/>
              <a:t>)</a:t>
            </a:r>
            <a:r>
              <a:rPr lang="pt-BR" sz="1400" dirty="0"/>
              <a:t> = Não levo o guarda-chuva</a:t>
            </a:r>
            <a:r>
              <a:rPr lang="pt-BR" sz="1400" dirty="0" smtClean="0"/>
              <a:t>;</a:t>
            </a:r>
          </a:p>
          <a:p>
            <a:pPr fontAlgn="ctr"/>
            <a:endParaRPr lang="pt-BR" sz="1400" dirty="0"/>
          </a:p>
          <a:p>
            <a:pPr fontAlgn="ctr"/>
            <a:r>
              <a:rPr lang="pt-BR" sz="1400" dirty="0"/>
              <a:t>CHOVE E NÃO LEVO O GUARDA-CHUVA</a:t>
            </a:r>
            <a:r>
              <a:rPr lang="pt-BR" sz="1400" dirty="0" smtClean="0"/>
              <a:t>.</a:t>
            </a:r>
          </a:p>
          <a:p>
            <a:pPr fontAlgn="ct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r>
              <a:rPr lang="pt-BR" sz="1600" b="1" dirty="0" smtClean="0"/>
              <a:t>p </a:t>
            </a:r>
            <a:r>
              <a:rPr lang="pt-BR" sz="1600" b="1" dirty="0"/>
              <a:t>^</a:t>
            </a:r>
            <a:r>
              <a:rPr lang="pt-BR" sz="1600" b="1" dirty="0" smtClean="0"/>
              <a:t> ~q  </a:t>
            </a:r>
            <a:r>
              <a:rPr lang="pt-BR" sz="1600" b="1" dirty="0" smtClean="0">
                <a:sym typeface="Wingdings" panose="05000000000000000000" pitchFamily="2" charset="2"/>
              </a:rPr>
              <a:t> </a:t>
            </a:r>
            <a:r>
              <a:rPr lang="pt-BR" sz="1400" dirty="0"/>
              <a:t>CHOVE E </a:t>
            </a:r>
            <a:r>
              <a:rPr lang="pt-BR" sz="1600" b="1" dirty="0"/>
              <a:t>NÃO</a:t>
            </a:r>
            <a:r>
              <a:rPr lang="pt-BR" sz="1400" dirty="0"/>
              <a:t> LEVO O GUARDA-CHUVA.</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1571069535"/>
              </p:ext>
            </p:extLst>
          </p:nvPr>
        </p:nvGraphicFramePr>
        <p:xfrm>
          <a:off x="1340768" y="6969224"/>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6059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600" b="1" dirty="0" smtClean="0"/>
              <a:t>(</a:t>
            </a:r>
            <a:r>
              <a:rPr lang="pt-BR" sz="1600" b="1" dirty="0"/>
              <a:t>p </a:t>
            </a:r>
            <a:r>
              <a:rPr lang="pt-BR" sz="1600" dirty="0"/>
              <a:t>⇒</a:t>
            </a:r>
            <a:r>
              <a:rPr lang="pt-BR" sz="1600" b="1" dirty="0"/>
              <a:t> q</a:t>
            </a:r>
            <a:r>
              <a:rPr lang="pt-BR" sz="1600" b="1" dirty="0" smtClean="0"/>
              <a:t>) = ~q </a:t>
            </a:r>
            <a:r>
              <a:rPr lang="pt-BR" sz="1600" dirty="0"/>
              <a:t>⇒</a:t>
            </a:r>
            <a:r>
              <a:rPr lang="pt-BR" sz="1600" b="1" dirty="0" smtClean="0"/>
              <a:t> ~p </a:t>
            </a:r>
            <a:r>
              <a:rPr lang="pt-BR" sz="1600" b="1" dirty="0" smtClean="0">
                <a:sym typeface="Wingdings" panose="05000000000000000000" pitchFamily="2" charset="2"/>
              </a:rPr>
              <a:t> </a:t>
            </a:r>
            <a:r>
              <a:rPr lang="pt-BR" sz="1400" dirty="0"/>
              <a:t>“se chover então levarei o guarda-chuva</a:t>
            </a:r>
            <a:r>
              <a:rPr lang="pt-BR" sz="1400" dirty="0" smtClean="0"/>
              <a:t>”.</a:t>
            </a:r>
          </a:p>
          <a:p>
            <a:pPr fontAlgn="ctr"/>
            <a:endParaRPr lang="pt-BR" sz="1600" b="1" dirty="0" smtClean="0"/>
          </a:p>
          <a:p>
            <a:pPr fontAlgn="ctr"/>
            <a:r>
              <a:rPr lang="pt-BR" sz="1400" dirty="0" smtClean="0"/>
              <a:t>Construindo a tabela verdade destas proposições para verificarmos a sua veracidade:</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305092507"/>
              </p:ext>
            </p:extLst>
          </p:nvPr>
        </p:nvGraphicFramePr>
        <p:xfrm>
          <a:off x="1205636" y="2751783"/>
          <a:ext cx="4515015" cy="1676400"/>
        </p:xfrm>
        <a:graphic>
          <a:graphicData uri="http://schemas.openxmlformats.org/drawingml/2006/table">
            <a:tbl>
              <a:tblPr firstRow="1" bandRow="1">
                <a:tableStyleId>{2A488322-F2BA-4B5B-9748-0D474271808F}</a:tableStyleId>
              </a:tblPr>
              <a:tblGrid>
                <a:gridCol w="447667"/>
                <a:gridCol w="403457"/>
                <a:gridCol w="724168"/>
                <a:gridCol w="504056"/>
                <a:gridCol w="648072"/>
                <a:gridCol w="1787595"/>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bg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~q</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4712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fontAlgn="ctr"/>
            <a:r>
              <a:rPr lang="pt-BR" sz="1400" b="1" dirty="0" smtClean="0"/>
              <a:t>Modo 1: Transformar em duas condicionais.</a:t>
            </a:r>
          </a:p>
          <a:p>
            <a:pPr fontAlgn="ctr"/>
            <a:r>
              <a:rPr lang="pt-BR" sz="1400" dirty="0" smtClean="0"/>
              <a:t>Para </a:t>
            </a:r>
            <a:r>
              <a:rPr lang="pt-BR" sz="1400" dirty="0"/>
              <a:t>negar uma proposição no formato de </a:t>
            </a:r>
            <a:r>
              <a:rPr lang="pt-BR" sz="1600" b="1" dirty="0" smtClean="0"/>
              <a:t>bicondicional (p </a:t>
            </a:r>
            <a:r>
              <a:rPr lang="pt-BR" sz="1600" dirty="0"/>
              <a:t>⇔</a:t>
            </a:r>
            <a:r>
              <a:rPr lang="pt-BR" sz="1600" b="1" dirty="0" smtClean="0"/>
              <a:t> </a:t>
            </a:r>
            <a:r>
              <a:rPr lang="pt-BR" sz="1600" b="1" dirty="0"/>
              <a:t>q), </a:t>
            </a:r>
            <a:r>
              <a:rPr lang="pt-BR" sz="1400" dirty="0"/>
              <a:t>faremos o seguinte:</a:t>
            </a:r>
          </a:p>
          <a:p>
            <a:pPr fontAlgn="ctr"/>
            <a:endParaRPr lang="pt-BR" sz="1400" dirty="0" smtClean="0"/>
          </a:p>
          <a:p>
            <a:pPr fontAlgn="ctr"/>
            <a:r>
              <a:rPr lang="pt-BR" sz="1400" dirty="0" smtClean="0"/>
              <a:t>Passos a serem realizados para negarmos uma </a:t>
            </a:r>
            <a:r>
              <a:rPr lang="pt-BR" sz="1600" b="1" dirty="0"/>
              <a:t>bicondicional </a:t>
            </a:r>
            <a:r>
              <a:rPr lang="pt-BR" sz="1600" b="1" dirty="0" smtClean="0"/>
              <a:t>(</a:t>
            </a:r>
            <a:r>
              <a:rPr lang="pt-BR" sz="1600" b="1" dirty="0"/>
              <a:t>p </a:t>
            </a:r>
            <a:r>
              <a:rPr lang="pt-BR" sz="1600" dirty="0"/>
              <a:t>⇔</a:t>
            </a:r>
            <a:r>
              <a:rPr lang="pt-BR" sz="1600" b="1" dirty="0" smtClean="0"/>
              <a:t> q):</a:t>
            </a:r>
            <a:endParaRPr lang="pt-BR" sz="1600" dirty="0"/>
          </a:p>
          <a:p>
            <a:pPr fontAlgn="ctr"/>
            <a:r>
              <a:rPr lang="pt-BR" sz="1400" dirty="0" smtClean="0"/>
              <a:t>1º </a:t>
            </a:r>
            <a:r>
              <a:rPr lang="pt-BR" sz="1400" dirty="0"/>
              <a:t>- </a:t>
            </a:r>
            <a:r>
              <a:rPr lang="pt-BR" sz="1400" dirty="0" smtClean="0"/>
              <a:t>Transformar a primeira </a:t>
            </a:r>
            <a:r>
              <a:rPr lang="pt-BR" sz="1400" dirty="0"/>
              <a:t>parte </a:t>
            </a:r>
            <a:r>
              <a:rPr lang="pt-BR" sz="1400" dirty="0" smtClean="0"/>
              <a:t>em uma condicional </a:t>
            </a:r>
            <a:r>
              <a:rPr lang="pt-BR" sz="1600" b="1" dirty="0" smtClean="0"/>
              <a:t>(p</a:t>
            </a:r>
            <a:r>
              <a:rPr lang="pt-BR" sz="1600" dirty="0"/>
              <a:t> </a:t>
            </a:r>
            <a:r>
              <a:rPr lang="pt-BR" sz="1600" dirty="0" smtClean="0"/>
              <a:t>⇒</a:t>
            </a:r>
            <a:r>
              <a:rPr lang="pt-BR" sz="1600" b="1" dirty="0"/>
              <a:t> q</a:t>
            </a:r>
            <a:r>
              <a:rPr lang="pt-BR" sz="1600" b="1" dirty="0" smtClean="0"/>
              <a:t>); </a:t>
            </a:r>
            <a:r>
              <a:rPr lang="pt-BR" sz="1400" dirty="0" smtClean="0"/>
              <a:t>E</a:t>
            </a:r>
          </a:p>
          <a:p>
            <a:pPr fontAlgn="ctr"/>
            <a:r>
              <a:rPr lang="pt-BR" sz="1400" dirty="0" smtClean="0"/>
              <a:t>2º </a:t>
            </a:r>
            <a:r>
              <a:rPr lang="pt-BR" sz="1400" dirty="0"/>
              <a:t>- Transformar a </a:t>
            </a:r>
            <a:r>
              <a:rPr lang="pt-BR" sz="1400" dirty="0" smtClean="0"/>
              <a:t>segunda parte </a:t>
            </a:r>
            <a:r>
              <a:rPr lang="pt-BR" sz="1400" dirty="0"/>
              <a:t>em </a:t>
            </a:r>
            <a:r>
              <a:rPr lang="pt-BR" sz="1400" dirty="0" smtClean="0"/>
              <a:t>outra condicional, invertendo a ordem entre p e q da primeira </a:t>
            </a:r>
            <a:r>
              <a:rPr lang="pt-BR" sz="1600" b="1" dirty="0" smtClean="0"/>
              <a:t>(</a:t>
            </a:r>
            <a:r>
              <a:rPr lang="pt-BR" sz="1600" b="1" dirty="0"/>
              <a:t>q </a:t>
            </a:r>
            <a:r>
              <a:rPr lang="pt-BR" sz="1600" dirty="0" smtClean="0"/>
              <a:t>⇒</a:t>
            </a:r>
            <a:r>
              <a:rPr lang="pt-BR" sz="1600" b="1" dirty="0" smtClean="0"/>
              <a:t> </a:t>
            </a:r>
            <a:r>
              <a:rPr lang="pt-BR" sz="1600" b="1" dirty="0"/>
              <a:t>p</a:t>
            </a:r>
            <a:r>
              <a:rPr lang="pt-BR" sz="1600" b="1" dirty="0" smtClean="0"/>
              <a:t>);</a:t>
            </a:r>
          </a:p>
          <a:p>
            <a:pPr fontAlgn="ctr"/>
            <a:r>
              <a:rPr lang="pt-BR" sz="1400" dirty="0"/>
              <a:t>3º - </a:t>
            </a:r>
            <a:r>
              <a:rPr lang="pt-BR" sz="1400" dirty="0" smtClean="0"/>
              <a:t>Colocar no meio das duas condicionais uma conjunção(</a:t>
            </a:r>
            <a:r>
              <a:rPr lang="pt-BR" sz="1400" b="1" dirty="0" smtClean="0"/>
              <a:t>^</a:t>
            </a:r>
            <a:r>
              <a:rPr lang="pt-BR" sz="1400" dirty="0" smtClean="0"/>
              <a:t>).</a:t>
            </a:r>
            <a:endParaRPr lang="pt-BR" sz="1400" b="1" dirty="0" smtClean="0"/>
          </a:p>
          <a:p>
            <a:pPr fontAlgn="ctr"/>
            <a:endParaRPr lang="pt-BR" sz="1400" dirty="0"/>
          </a:p>
          <a:p>
            <a:pPr fontAlgn="ctr"/>
            <a:r>
              <a:rPr lang="pt-BR" sz="1400" dirty="0"/>
              <a:t>Exemplo: </a:t>
            </a:r>
            <a:endParaRPr lang="pt-BR" sz="1400" dirty="0" smtClean="0"/>
          </a:p>
          <a:p>
            <a:pPr fontAlgn="ctr"/>
            <a:r>
              <a:rPr lang="pt-BR" sz="1600" b="1" dirty="0"/>
              <a:t>“Aprendo se, e somente se, estudo</a:t>
            </a:r>
            <a:r>
              <a:rPr lang="pt-BR" sz="1600" b="1" dirty="0" smtClean="0"/>
              <a:t>”</a:t>
            </a:r>
            <a:endParaRPr lang="pt-BR" sz="1400" dirty="0" smtClean="0"/>
          </a:p>
          <a:p>
            <a:pPr fontAlgn="ctr"/>
            <a:r>
              <a:rPr lang="pt-BR" sz="1400" dirty="0" smtClean="0"/>
              <a:t>Solução, aplicando os passos para a negação de uma bicondicional:</a:t>
            </a:r>
            <a:endParaRPr lang="pt-BR" sz="1400" dirty="0"/>
          </a:p>
          <a:p>
            <a:pPr fontAlgn="ctr"/>
            <a:r>
              <a:rPr lang="pt-BR" sz="1400" dirty="0"/>
              <a:t>1º - Transformar a primeira parte em uma condicional </a:t>
            </a:r>
            <a:r>
              <a:rPr lang="pt-BR" sz="1400" b="1" dirty="0"/>
              <a:t>(p</a:t>
            </a:r>
            <a:r>
              <a:rPr lang="pt-BR" sz="1400" dirty="0"/>
              <a:t> ⇒</a:t>
            </a:r>
            <a:r>
              <a:rPr lang="pt-BR" sz="1400" b="1" dirty="0"/>
              <a:t> q</a:t>
            </a:r>
            <a:r>
              <a:rPr lang="pt-BR" sz="1400" b="1" dirty="0" smtClean="0"/>
              <a:t>)</a:t>
            </a:r>
          </a:p>
          <a:p>
            <a:pPr fontAlgn="ctr"/>
            <a:r>
              <a:rPr lang="pt-BR" sz="1400" b="1" dirty="0"/>
              <a:t> </a:t>
            </a:r>
            <a:r>
              <a:rPr lang="pt-BR" sz="1400" b="1" dirty="0" smtClean="0"/>
              <a:t>       </a:t>
            </a:r>
            <a:r>
              <a:rPr lang="pt-BR" sz="1400" dirty="0" smtClean="0"/>
              <a:t>= </a:t>
            </a:r>
            <a:r>
              <a:rPr lang="pt-BR" sz="1400" dirty="0"/>
              <a:t>“Se aprendo, então </a:t>
            </a:r>
            <a:r>
              <a:rPr lang="pt-BR" sz="1400" dirty="0" smtClean="0"/>
              <a:t>estudo”.</a:t>
            </a:r>
            <a:endParaRPr lang="pt-BR" sz="1400" dirty="0"/>
          </a:p>
          <a:p>
            <a:pPr fontAlgn="ctr"/>
            <a:r>
              <a:rPr lang="pt-BR" sz="1400" dirty="0"/>
              <a:t>2º - Transformar a segunda parte em outra condicional, invertendo a ordem entre p e q da primeira </a:t>
            </a:r>
            <a:r>
              <a:rPr lang="pt-BR" sz="1600" b="1" dirty="0"/>
              <a:t>(q </a:t>
            </a:r>
            <a:r>
              <a:rPr lang="pt-BR" sz="1600" dirty="0"/>
              <a:t>⇒</a:t>
            </a:r>
            <a:r>
              <a:rPr lang="pt-BR" sz="1600" b="1" dirty="0"/>
              <a:t> p</a:t>
            </a:r>
            <a:r>
              <a:rPr lang="pt-BR" sz="1600" b="1" dirty="0" smtClean="0"/>
              <a:t>)</a:t>
            </a:r>
          </a:p>
          <a:p>
            <a:pPr fontAlgn="ctr"/>
            <a:r>
              <a:rPr lang="pt-BR" sz="1600" b="1" dirty="0"/>
              <a:t> </a:t>
            </a:r>
            <a:r>
              <a:rPr lang="pt-BR" sz="1600" b="1" dirty="0" smtClean="0"/>
              <a:t>      </a:t>
            </a:r>
            <a:r>
              <a:rPr lang="pt-BR" sz="1400" b="1" dirty="0" smtClean="0"/>
              <a:t>= “</a:t>
            </a:r>
            <a:r>
              <a:rPr lang="pt-BR" sz="1400" dirty="0" smtClean="0"/>
              <a:t>se </a:t>
            </a:r>
            <a:r>
              <a:rPr lang="pt-BR" sz="1400" dirty="0"/>
              <a:t>estudo, então </a:t>
            </a:r>
            <a:r>
              <a:rPr lang="pt-BR" sz="1400" dirty="0" smtClean="0"/>
              <a:t>aprendo”.</a:t>
            </a:r>
            <a:endParaRPr lang="pt-BR" sz="1400" dirty="0"/>
          </a:p>
          <a:p>
            <a:pPr fontAlgn="ctr"/>
            <a:r>
              <a:rPr lang="pt-BR" sz="1400" dirty="0" smtClean="0"/>
              <a:t>3º </a:t>
            </a:r>
            <a:r>
              <a:rPr lang="pt-BR" sz="1400" dirty="0"/>
              <a:t>- Colocar no meio das duas condicionais </a:t>
            </a:r>
            <a:r>
              <a:rPr lang="pt-BR" sz="1400" dirty="0" smtClean="0"/>
              <a:t>uma conjunção(</a:t>
            </a:r>
            <a:r>
              <a:rPr lang="pt-BR" sz="1400" b="1" dirty="0" smtClean="0"/>
              <a:t>^</a:t>
            </a:r>
            <a:r>
              <a:rPr lang="pt-BR" sz="1400" dirty="0" smtClean="0"/>
              <a:t>).</a:t>
            </a:r>
          </a:p>
          <a:p>
            <a:pPr fontAlgn="ctr"/>
            <a:r>
              <a:rPr lang="pt-BR" sz="1400" b="1" dirty="0"/>
              <a:t> </a:t>
            </a:r>
            <a:r>
              <a:rPr lang="pt-BR" sz="1400" b="1" dirty="0" smtClean="0"/>
              <a:t>       = </a:t>
            </a:r>
            <a:r>
              <a:rPr lang="pt-BR" sz="1400" dirty="0"/>
              <a:t>“Se aprendo, então estudo </a:t>
            </a:r>
            <a:r>
              <a:rPr lang="pt-BR" b="1" dirty="0"/>
              <a:t>e</a:t>
            </a:r>
            <a:r>
              <a:rPr lang="pt-BR" sz="1400" dirty="0"/>
              <a:t> se estudo, então aprendo.” </a:t>
            </a:r>
            <a:endParaRPr lang="pt-BR" sz="1400" dirty="0" smtClean="0"/>
          </a:p>
          <a:p>
            <a:pPr fontAlgn="ctr"/>
            <a:endParaRPr lang="pt-BR" sz="1400" b="1" dirty="0"/>
          </a:p>
          <a:p>
            <a:pPr fontAlgn="ctr"/>
            <a:r>
              <a:rPr lang="pt-BR" sz="1400" dirty="0" smtClean="0"/>
              <a:t>SE APRENDO, ENTÃO ESTUDO E SE ESTUDO, ENTÃO APRENDO.</a:t>
            </a:r>
            <a:endParaRPr lang="pt-BR" sz="1400" dirty="0"/>
          </a:p>
          <a:p>
            <a:pPr fontAlgn="ctr"/>
            <a:r>
              <a:rPr lang="pt-BR" sz="1400" dirty="0">
                <a:cs typeface="Arial" charset="0"/>
              </a:rPr>
              <a:t>Traduzindo para a linguagem da lógica, dizemos que:</a:t>
            </a:r>
          </a:p>
          <a:p>
            <a:pPr fontAlgn="ctr"/>
            <a:r>
              <a:rPr lang="pt-BR" sz="1600" b="1" dirty="0" smtClean="0"/>
              <a:t>(</a:t>
            </a:r>
            <a:r>
              <a:rPr lang="pt-BR" sz="1600" b="1" dirty="0"/>
              <a:t>p </a:t>
            </a:r>
            <a:r>
              <a:rPr lang="pt-BR" sz="1600" dirty="0"/>
              <a:t>⇒</a:t>
            </a:r>
            <a:r>
              <a:rPr lang="pt-BR" sz="1600" b="1" dirty="0" smtClean="0"/>
              <a:t> q) </a:t>
            </a:r>
            <a:r>
              <a:rPr lang="pt-BR" sz="1600" b="1" dirty="0" smtClean="0">
                <a:sym typeface="Wingdings" panose="05000000000000000000" pitchFamily="2" charset="2"/>
              </a:rPr>
              <a:t> </a:t>
            </a:r>
            <a:r>
              <a:rPr lang="pt-BR" sz="1400" dirty="0"/>
              <a:t>“Se aprendo, então estudo</a:t>
            </a:r>
            <a:r>
              <a:rPr lang="pt-BR" sz="1400" dirty="0" smtClean="0"/>
              <a:t>”.</a:t>
            </a:r>
          </a:p>
          <a:p>
            <a:pPr fontAlgn="ctr"/>
            <a:r>
              <a:rPr lang="pt-BR" sz="1600" b="1" dirty="0" smtClean="0"/>
              <a:t>(q </a:t>
            </a:r>
            <a:r>
              <a:rPr lang="pt-BR" sz="1600" dirty="0" smtClean="0"/>
              <a:t>⇒</a:t>
            </a:r>
            <a:r>
              <a:rPr lang="pt-BR" sz="1600" b="1" dirty="0"/>
              <a:t> p</a:t>
            </a:r>
            <a:r>
              <a:rPr lang="pt-BR" sz="1600" b="1" dirty="0" smtClean="0"/>
              <a:t>) </a:t>
            </a:r>
            <a:r>
              <a:rPr lang="pt-BR" sz="1600" b="1" dirty="0" smtClean="0">
                <a:sym typeface="Wingdings" panose="05000000000000000000" pitchFamily="2" charset="2"/>
              </a:rPr>
              <a:t> </a:t>
            </a:r>
            <a:r>
              <a:rPr lang="pt-BR" sz="1400" b="1" dirty="0"/>
              <a:t>“</a:t>
            </a:r>
            <a:r>
              <a:rPr lang="pt-BR" sz="1400" dirty="0"/>
              <a:t>se estudo, então aprendo</a:t>
            </a:r>
            <a:r>
              <a:rPr lang="pt-BR" sz="1400" dirty="0" smtClean="0"/>
              <a:t>”.</a:t>
            </a:r>
          </a:p>
          <a:p>
            <a:pPr fontAlgn="ctr"/>
            <a:endParaRPr lang="pt-BR" sz="1600" b="1" dirty="0" smtClean="0"/>
          </a:p>
          <a:p>
            <a:pPr fontAlgn="ctr"/>
            <a:r>
              <a:rPr lang="pt-BR" sz="1400" dirty="0" smtClean="0"/>
              <a:t>Construindo a tabela verdade da negação da bicondicional:</a:t>
            </a:r>
          </a:p>
          <a:p>
            <a:pPr fontAlgn="ctr"/>
            <a:endParaRPr lang="pt-BR" sz="1400" dirty="0"/>
          </a:p>
          <a:p>
            <a:pPr fontAlgn="ctr"/>
            <a:r>
              <a:rPr lang="pt-BR" sz="1400" dirty="0" smtClean="0"/>
              <a:t> </a:t>
            </a:r>
            <a:endParaRPr lang="pt-BR" sz="1400" dirty="0"/>
          </a:p>
          <a:p>
            <a:pPr fontAlgn="ctr"/>
            <a:endParaRPr lang="pt-BR" sz="1400" dirty="0"/>
          </a:p>
          <a:p>
            <a:endParaRPr lang="pt-BR" sz="1400" dirty="0" smtClean="0"/>
          </a:p>
          <a:p>
            <a:endParaRPr lang="pt-BR" sz="1400" dirty="0" smtClean="0"/>
          </a:p>
          <a:p>
            <a:r>
              <a:rPr lang="pt-BR" sz="1400" dirty="0" smtClean="0"/>
              <a:t> </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 operação lógica: Bicondicional(</a:t>
              </a:r>
              <a:r>
                <a:rPr lang="pt-BR" dirty="0"/>
                <a:t>⇔</a:t>
              </a:r>
              <a:r>
                <a:rPr lang="pt-BR" dirty="0" smtClean="0"/>
                <a:t>)</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Negação das operações lógicas</a:t>
              </a:r>
              <a:endParaRPr lang="pt-BR" sz="14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graphicFrame>
        <p:nvGraphicFramePr>
          <p:cNvPr id="25" name="Tabela 24"/>
          <p:cNvGraphicFramePr>
            <a:graphicFrameLocks noGrp="1"/>
          </p:cNvGraphicFramePr>
          <p:nvPr>
            <p:extLst>
              <p:ext uri="{D42A27DB-BD31-4B8C-83A1-F6EECF244321}">
                <p14:modId xmlns:p14="http://schemas.microsoft.com/office/powerpoint/2010/main" val="949185945"/>
              </p:ext>
            </p:extLst>
          </p:nvPr>
        </p:nvGraphicFramePr>
        <p:xfrm>
          <a:off x="1038083" y="7957120"/>
          <a:ext cx="4529884" cy="1631280"/>
        </p:xfrm>
        <a:graphic>
          <a:graphicData uri="http://schemas.openxmlformats.org/drawingml/2006/table">
            <a:tbl>
              <a:tblPr firstRow="1" bandRow="1">
                <a:tableStyleId>{2A488322-F2BA-4B5B-9748-0D474271808F}</a:tableStyleId>
              </a:tblPr>
              <a:tblGrid>
                <a:gridCol w="302382"/>
                <a:gridCol w="308046"/>
                <a:gridCol w="751104"/>
                <a:gridCol w="720080"/>
                <a:gridCol w="720080"/>
                <a:gridCol w="1728192"/>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 </a:t>
                      </a:r>
                      <a:r>
                        <a:rPr lang="pt-BR" sz="1600" b="1" dirty="0" smtClean="0"/>
                        <a:t>^ (</a:t>
                      </a:r>
                      <a:r>
                        <a:rPr lang="pt-BR" sz="1600" b="1" i="0" kern="1200" baseline="0" dirty="0" smtClean="0">
                          <a:solidFill>
                            <a:schemeClr val="bg1"/>
                          </a:solidFill>
                          <a:effectLst/>
                          <a:latin typeface="+mn-lt"/>
                          <a:ea typeface="+mn-ea"/>
                          <a:cs typeface="+mn-cs"/>
                        </a:rPr>
                        <a:t>q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00B050"/>
                          </a:solidFill>
                        </a:rPr>
                        <a:t>V</a:t>
                      </a:r>
                      <a:endParaRPr lang="pt-BR" sz="15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endParaRPr lang="pt-BR" sz="15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endParaRPr lang="pt-BR" sz="15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endParaRPr lang="pt-BR" sz="15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endParaRPr lang="pt-BR" sz="15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endParaRPr lang="pt-BR" sz="15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500" b="1" dirty="0" smtClean="0">
                          <a:solidFill>
                            <a:srgbClr val="FF0000"/>
                          </a:solidFill>
                        </a:rPr>
                        <a:t>F</a:t>
                      </a:r>
                      <a:endParaRPr lang="pt-BR" sz="15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500" b="1" dirty="0" smtClean="0">
                          <a:solidFill>
                            <a:srgbClr val="00B050"/>
                          </a:solidFill>
                        </a:rPr>
                        <a:t>V</a:t>
                      </a:r>
                      <a:endParaRPr lang="pt-BR" sz="15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3706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Lógica</a:t>
            </a:r>
            <a:br>
              <a:rPr lang="pt-BR" sz="3600" dirty="0" smtClean="0"/>
            </a:br>
            <a:r>
              <a:rPr lang="pt-BR" sz="3600" dirty="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Segue a negação </a:t>
            </a:r>
            <a:r>
              <a:rPr lang="pt-BR" sz="1400" dirty="0"/>
              <a:t>das proposições </a:t>
            </a:r>
            <a:r>
              <a:rPr lang="pt-BR" sz="1400" dirty="0" smtClean="0"/>
              <a:t>compostas:</a:t>
            </a:r>
            <a:endParaRPr lang="pt-BR" sz="1400" dirty="0"/>
          </a:p>
          <a:p>
            <a:pPr algn="just"/>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Negação das proposições compostas</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250455" y="1052034"/>
            <a:ext cx="3062325" cy="371010"/>
            <a:chOff x="3250455" y="1052034"/>
            <a:chExt cx="3062325" cy="371010"/>
          </a:xfrm>
        </p:grpSpPr>
        <p:sp>
          <p:nvSpPr>
            <p:cNvPr id="27" name="Retângulo de cantos arredondados 26"/>
            <p:cNvSpPr/>
            <p:nvPr/>
          </p:nvSpPr>
          <p:spPr>
            <a:xfrm>
              <a:off x="3250455" y="1060149"/>
              <a:ext cx="3062325" cy="3628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3983433" y="1052034"/>
              <a:ext cx="2260572" cy="362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t>Operações lógicas</a:t>
              </a:r>
              <a:endParaRPr lang="pt-BR" sz="1600" dirty="0"/>
            </a:p>
          </p:txBody>
        </p:sp>
        <p:pic>
          <p:nvPicPr>
            <p:cNvPr id="41" name="Imagem 40"/>
            <p:cNvPicPr>
              <a:picLocks noChangeAspect="1"/>
            </p:cNvPicPr>
            <p:nvPr/>
          </p:nvPicPr>
          <p:blipFill>
            <a:blip r:embed="rId7"/>
            <a:stretch>
              <a:fillRect/>
            </a:stretch>
          </p:blipFill>
          <p:spPr>
            <a:xfrm>
              <a:off x="3303025" y="1070596"/>
              <a:ext cx="627839" cy="333373"/>
            </a:xfrm>
            <a:prstGeom prst="rect">
              <a:avLst/>
            </a:prstGeom>
          </p:spPr>
        </p:pic>
      </p:grpSp>
      <p:pic>
        <p:nvPicPr>
          <p:cNvPr id="2" name="Imagem 1"/>
          <p:cNvPicPr>
            <a:picLocks noChangeAspect="1"/>
          </p:cNvPicPr>
          <p:nvPr/>
        </p:nvPicPr>
        <p:blipFill>
          <a:blip r:embed="rId8"/>
          <a:stretch>
            <a:fillRect/>
          </a:stretch>
        </p:blipFill>
        <p:spPr>
          <a:xfrm>
            <a:off x="441822" y="2288704"/>
            <a:ext cx="5722406" cy="3322687"/>
          </a:xfrm>
          <a:prstGeom prst="rect">
            <a:avLst/>
          </a:prstGeom>
        </p:spPr>
      </p:pic>
    </p:spTree>
    <p:extLst>
      <p:ext uri="{BB962C8B-B14F-4D97-AF65-F5344CB8AC3E}">
        <p14:creationId xmlns:p14="http://schemas.microsoft.com/office/powerpoint/2010/main" val="280029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59601"/>
            <a:ext cx="6023591" cy="282139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Vamos continuar estudando mais sobre </a:t>
            </a:r>
            <a:r>
              <a:rPr lang="pt-BR" sz="1400" dirty="0" smtClean="0"/>
              <a:t>a lógica proposicional? </a:t>
            </a:r>
            <a:endParaRPr lang="pt-BR" sz="1400" dirty="0"/>
          </a:p>
          <a:p>
            <a:pPr algn="just"/>
            <a:r>
              <a:rPr lang="pt-BR" sz="1400" dirty="0"/>
              <a:t>Para tanto, você deverá assistir, neste momento, </a:t>
            </a:r>
            <a:r>
              <a:rPr lang="pt-BR" sz="1400" dirty="0" smtClean="0"/>
              <a:t>ao vídeo </a:t>
            </a:r>
            <a:r>
              <a:rPr lang="pt-BR" sz="1400" dirty="0"/>
              <a:t>que </a:t>
            </a:r>
            <a:r>
              <a:rPr lang="pt-BR" sz="1400" dirty="0" smtClean="0"/>
              <a:t>está neste link:</a:t>
            </a:r>
            <a:endParaRPr lang="pt-BR" sz="1400" dirty="0"/>
          </a:p>
          <a:p>
            <a:pPr algn="just"/>
            <a:endParaRPr lang="pt-BR" sz="1400" dirty="0"/>
          </a:p>
          <a:p>
            <a:pPr algn="just"/>
            <a:r>
              <a:rPr lang="pt-BR" sz="1400" dirty="0"/>
              <a:t> </a:t>
            </a:r>
            <a:r>
              <a:rPr lang="pt-BR" sz="1400" dirty="0">
                <a:hlinkClick r:id="rId4"/>
              </a:rPr>
              <a:t>LINK</a:t>
            </a:r>
            <a:r>
              <a:rPr lang="pt-BR" sz="1400" dirty="0"/>
              <a:t>,</a:t>
            </a:r>
          </a:p>
          <a:p>
            <a:pPr algn="just"/>
            <a:r>
              <a:rPr lang="pt-BR" sz="1400" dirty="0"/>
              <a:t>https://</a:t>
            </a:r>
            <a:r>
              <a:rPr lang="pt-BR" sz="1400" dirty="0" smtClean="0"/>
              <a:t>www.youtube.com/watch?v=5s3gTlzCqXg</a:t>
            </a:r>
          </a:p>
          <a:p>
            <a:pPr algn="just"/>
            <a:endParaRPr lang="pt-BR" sz="1400" dirty="0"/>
          </a:p>
          <a:p>
            <a:pPr algn="just"/>
            <a:r>
              <a:rPr lang="pt-BR" sz="1400" dirty="0" smtClean="0"/>
              <a:t>Ele irá </a:t>
            </a:r>
            <a:r>
              <a:rPr lang="pt-BR" sz="1400" dirty="0"/>
              <a:t>ajudar bastante a esclarecer aquelas dúvidas que podem ter surgido</a:t>
            </a: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5"/>
            <a:stretch>
              <a:fillRect/>
            </a:stretch>
          </p:blipFill>
          <p:spPr>
            <a:xfrm>
              <a:off x="403795" y="7051410"/>
              <a:ext cx="512026" cy="528427"/>
            </a:xfrm>
            <a:prstGeom prst="rect">
              <a:avLst/>
            </a:prstGeom>
          </p:spPr>
        </p:pic>
      </p:grpSp>
      <p:grpSp>
        <p:nvGrpSpPr>
          <p:cNvPr id="64" name="Grupo 63"/>
          <p:cNvGrpSpPr/>
          <p:nvPr/>
        </p:nvGrpSpPr>
        <p:grpSpPr>
          <a:xfrm>
            <a:off x="251756" y="1493975"/>
            <a:ext cx="6057562" cy="548692"/>
            <a:chOff x="363225" y="5148578"/>
            <a:chExt cx="6063113" cy="548692"/>
          </a:xfrm>
        </p:grpSpPr>
        <p:sp>
          <p:nvSpPr>
            <p:cNvPr id="65" name="Retângulo de cantos arredondados 64"/>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66" name="Picture 12" descr="Blue Video Play Icon PNG Transparent Background, Free Download #8030 -  FreeIcon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Retângulo de cantos arredondados 66"/>
          <p:cNvSpPr/>
          <p:nvPr/>
        </p:nvSpPr>
        <p:spPr>
          <a:xfrm>
            <a:off x="251756" y="5601072"/>
            <a:ext cx="6057562" cy="26702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Encerramos, neste momento, todo o conteúdo </a:t>
            </a:r>
            <a:r>
              <a:rPr lang="pt-BR" sz="1400" dirty="0" smtClean="0"/>
              <a:t>desta Unidade. </a:t>
            </a:r>
          </a:p>
          <a:p>
            <a:pPr algn="just"/>
            <a:endParaRPr lang="pt-BR" sz="1400" dirty="0"/>
          </a:p>
          <a:p>
            <a:pPr algn="just"/>
            <a:r>
              <a:rPr lang="pt-BR" sz="1400" dirty="0" smtClean="0"/>
              <a:t>É </a:t>
            </a:r>
            <a:r>
              <a:rPr lang="pt-BR" sz="1400" dirty="0"/>
              <a:t>importante que você tenha compreendido todo o assunto, pois ele é a base para compreensão das unidades seguintes. </a:t>
            </a:r>
            <a:endParaRPr lang="pt-BR" sz="1400" dirty="0" smtClean="0"/>
          </a:p>
          <a:p>
            <a:pPr algn="just"/>
            <a:endParaRPr lang="pt-BR" sz="1400" dirty="0"/>
          </a:p>
          <a:p>
            <a:pPr algn="just"/>
            <a:r>
              <a:rPr lang="pt-BR" sz="1400" dirty="0" smtClean="0"/>
              <a:t>Na próxima Unidade, </a:t>
            </a:r>
            <a:r>
              <a:rPr lang="pt-BR" sz="1400" dirty="0"/>
              <a:t>veremos com mais detalhes a criação de tabelas verdade e algumas características específicas das proposições compostas. </a:t>
            </a:r>
            <a:endParaRPr lang="pt-BR" sz="1400" dirty="0" smtClean="0"/>
          </a:p>
          <a:p>
            <a:pPr algn="just"/>
            <a:endParaRPr lang="pt-BR" sz="1400" dirty="0"/>
          </a:p>
          <a:p>
            <a:pPr algn="just"/>
            <a:r>
              <a:rPr lang="pt-BR" sz="1400" dirty="0" smtClean="0"/>
              <a:t>Resolva os exercício que se encontram no final desta unidade para testar seu conhecimento.</a:t>
            </a:r>
            <a:endParaRPr lang="pt-BR" sz="1400" dirty="0"/>
          </a:p>
        </p:txBody>
      </p:sp>
      <p:grpSp>
        <p:nvGrpSpPr>
          <p:cNvPr id="68" name="Grupo 67"/>
          <p:cNvGrpSpPr/>
          <p:nvPr/>
        </p:nvGrpSpPr>
        <p:grpSpPr>
          <a:xfrm>
            <a:off x="251756" y="5033396"/>
            <a:ext cx="6057562" cy="548692"/>
            <a:chOff x="363225" y="4513680"/>
            <a:chExt cx="6063113" cy="548692"/>
          </a:xfrm>
        </p:grpSpPr>
        <p:sp>
          <p:nvSpPr>
            <p:cNvPr id="69" name="Retângulo de cantos arredondados 68"/>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70" name="Imagem 69"/>
            <p:cNvPicPr>
              <a:picLocks noChangeAspect="1"/>
            </p:cNvPicPr>
            <p:nvPr/>
          </p:nvPicPr>
          <p:blipFill rotWithShape="1">
            <a:blip r:embed="rId7"/>
            <a:srcRect t="17852" b="15482"/>
            <a:stretch/>
          </p:blipFill>
          <p:spPr>
            <a:xfrm>
              <a:off x="444154" y="4532664"/>
              <a:ext cx="608582" cy="510724"/>
            </a:xfrm>
            <a:prstGeom prst="rect">
              <a:avLst/>
            </a:prstGeom>
          </p:spPr>
        </p:pic>
      </p:grpSp>
    </p:spTree>
    <p:extLst>
      <p:ext uri="{BB962C8B-B14F-4D97-AF65-F5344CB8AC3E}">
        <p14:creationId xmlns:p14="http://schemas.microsoft.com/office/powerpoint/2010/main" val="1626802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a:t>P = ~Q → ~R</a:t>
            </a:r>
          </a:p>
          <a:p>
            <a:r>
              <a:rPr lang="pt-BR" sz="1400" dirty="0"/>
              <a:t>Q: Nesse jogo há juiz</a:t>
            </a:r>
          </a:p>
          <a:p>
            <a:r>
              <a:rPr lang="pt-BR" sz="1400" dirty="0"/>
              <a:t>R: Há jogada fora da lei</a:t>
            </a:r>
          </a:p>
          <a:p>
            <a:endParaRPr lang="pt-BR" sz="1400" dirty="0" smtClean="0"/>
          </a:p>
          <a:p>
            <a:r>
              <a:rPr lang="pt-BR" sz="1400" dirty="0"/>
              <a:t>Para resolvermos a questão, basta sabermos que a negação de </a:t>
            </a:r>
            <a:endParaRPr lang="pt-BR" sz="1400" dirty="0" smtClean="0"/>
          </a:p>
          <a:p>
            <a:r>
              <a:rPr lang="pt-BR" sz="1400" dirty="0" smtClean="0"/>
              <a:t>(</a:t>
            </a:r>
            <a:r>
              <a:rPr lang="pt-BR" sz="1400" dirty="0"/>
              <a:t>A → B) é (~B → ~A</a:t>
            </a:r>
            <a:r>
              <a:rPr lang="pt-BR" sz="1400" dirty="0" smtClean="0"/>
              <a:t>).</a:t>
            </a:r>
          </a:p>
          <a:p>
            <a:endParaRPr lang="pt-BR" sz="1400" dirty="0"/>
          </a:p>
          <a:p>
            <a:r>
              <a:rPr lang="pt-BR" sz="1400" dirty="0"/>
              <a:t>Temos que ~(~Q → ~R) é equivalente </a:t>
            </a:r>
            <a:r>
              <a:rPr lang="pt-BR" sz="1400" dirty="0" smtClean="0"/>
              <a:t>a:</a:t>
            </a:r>
          </a:p>
          <a:p>
            <a:r>
              <a:rPr lang="pt-BR" sz="1400" dirty="0" smtClean="0"/>
              <a:t>R </a:t>
            </a:r>
            <a:r>
              <a:rPr lang="pt-BR" sz="1400" dirty="0"/>
              <a:t>→ Q (Há jogada fora da lei então há juiz)</a:t>
            </a:r>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302735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(TRT ES 2013 – Cespe).</a:t>
            </a:r>
            <a:r>
              <a:rPr lang="pt-BR" sz="1400" b="1" dirty="0"/>
              <a:t> </a:t>
            </a:r>
            <a:r>
              <a:rPr lang="pt-BR" sz="1400" dirty="0"/>
              <a:t>Considerando a proposição </a:t>
            </a:r>
            <a:r>
              <a:rPr lang="pt-BR" sz="1400" dirty="0" smtClean="0"/>
              <a:t>P</a:t>
            </a:r>
            <a:r>
              <a:rPr lang="pt-BR" sz="1400" dirty="0"/>
              <a:t>: “Se nesse jogo não há juiz, não há jogada fora da lei</a:t>
            </a:r>
            <a:r>
              <a:rPr lang="pt-BR" sz="1400" dirty="0" smtClean="0"/>
              <a:t>”. </a:t>
            </a:r>
          </a:p>
          <a:p>
            <a:endParaRPr lang="pt-BR" sz="1400" dirty="0" smtClean="0"/>
          </a:p>
          <a:p>
            <a:r>
              <a:rPr lang="pt-BR" sz="1400" dirty="0"/>
              <a:t>A negação da proposição P pode ser expressa </a:t>
            </a:r>
            <a:r>
              <a:rPr lang="pt-BR" sz="1400" dirty="0" smtClean="0"/>
              <a:t>por:</a:t>
            </a:r>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93560" y="3314601"/>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latin typeface="+mn-lt"/>
              </a:rPr>
              <a:t>“Se nesse jogo há juiz, então há jogada fora da lei</a:t>
            </a:r>
            <a:r>
              <a:rPr lang="pt-BR" sz="1400" dirty="0" smtClean="0">
                <a:latin typeface="+mn-lt"/>
              </a:rPr>
              <a:t>”.       </a:t>
            </a:r>
          </a:p>
          <a:p>
            <a:pPr marL="342900" lvl="0" indent="-342900">
              <a:buAutoNum type="alphaLcParenR"/>
            </a:pPr>
            <a:r>
              <a:rPr kumimoji="0" lang="pt-BR" sz="1400" b="0" i="0" u="none" strike="noStrike" cap="none" normalizeH="0" baseline="0" dirty="0" smtClean="0">
                <a:ln>
                  <a:noFill/>
                </a:ln>
                <a:solidFill>
                  <a:srgbClr val="000000"/>
                </a:solidFill>
                <a:effectLst/>
                <a:latin typeface="+mn-lt"/>
                <a:cs typeface="Arial" panose="020B0604020202020204" pitchFamily="34" charset="0"/>
              </a:rPr>
              <a:t>“</a:t>
            </a:r>
            <a:r>
              <a:rPr lang="pt-BR" sz="1400" dirty="0">
                <a:latin typeface="+mn-lt"/>
              </a:rPr>
              <a:t>Há jogada fora da lei então há juiz</a:t>
            </a:r>
            <a:r>
              <a:rPr kumimoji="0" lang="pt-BR" sz="1400" b="0" i="0" u="none" strike="noStrike" cap="none" normalizeH="0" baseline="0" dirty="0" smtClean="0">
                <a:ln>
                  <a:noFill/>
                </a:ln>
                <a:solidFill>
                  <a:srgbClr val="000000"/>
                </a:solidFill>
                <a:effectLst/>
                <a:latin typeface="+mn-lt"/>
                <a:cs typeface="Arial" panose="020B0604020202020204" pitchFamily="34" charset="0"/>
              </a:rPr>
              <a:t>”.</a:t>
            </a:r>
            <a:r>
              <a:rPr lang="pt-BR" sz="1400" dirty="0" smtClean="0">
                <a:latin typeface="+mn-lt"/>
              </a:rPr>
              <a:t> </a:t>
            </a:r>
          </a:p>
          <a:p>
            <a:pPr marL="342900" indent="-342900">
              <a:buFontTx/>
              <a:buAutoNum type="alphaLcParenR"/>
            </a:pPr>
            <a:r>
              <a:rPr lang="pt-BR" sz="1400" dirty="0" smtClean="0">
                <a:solidFill>
                  <a:srgbClr val="000000"/>
                </a:solidFill>
                <a:latin typeface="+mn-lt"/>
                <a:cs typeface="Arial" panose="020B0604020202020204" pitchFamily="34" charset="0"/>
              </a:rPr>
              <a:t>“Não h</a:t>
            </a:r>
            <a:r>
              <a:rPr lang="pt-BR" sz="1400" dirty="0" smtClean="0">
                <a:latin typeface="+mn-lt"/>
              </a:rPr>
              <a:t>á </a:t>
            </a:r>
            <a:r>
              <a:rPr lang="pt-BR" sz="1400" dirty="0">
                <a:latin typeface="+mn-lt"/>
              </a:rPr>
              <a:t>jogada fora da lei então há juiz</a:t>
            </a:r>
            <a:r>
              <a:rPr lang="pt-BR" sz="1400" dirty="0">
                <a:solidFill>
                  <a:srgbClr val="000000"/>
                </a:solidFill>
                <a:latin typeface="+mn-lt"/>
                <a:cs typeface="Arial" panose="020B0604020202020204" pitchFamily="34" charset="0"/>
              </a:rPr>
              <a:t>”.</a:t>
            </a:r>
            <a:r>
              <a:rPr lang="pt-BR" sz="1400" dirty="0">
                <a:latin typeface="+mn-lt"/>
              </a:rPr>
              <a:t> </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latin typeface="+mn-lt"/>
              </a:rPr>
              <a:t>“Se nesse jogo </a:t>
            </a:r>
            <a:r>
              <a:rPr lang="pt-BR" sz="1400" dirty="0" smtClean="0">
                <a:latin typeface="+mn-lt"/>
              </a:rPr>
              <a:t>não há </a:t>
            </a:r>
            <a:r>
              <a:rPr lang="pt-BR" sz="1400" dirty="0">
                <a:latin typeface="+mn-lt"/>
              </a:rPr>
              <a:t>juiz, então há jogada fora da lei”.</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1941078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Para negar uma proposição composta por “ou”, devemos negar os dois componentes e trocar o conectivo por “e</a:t>
            </a:r>
            <a:r>
              <a:rPr lang="pt-BR" sz="1400" dirty="0" smtClean="0"/>
              <a:t>”.</a:t>
            </a:r>
          </a:p>
          <a:p>
            <a:endParaRPr lang="pt-BR" sz="1400" dirty="0"/>
          </a:p>
          <a:p>
            <a:r>
              <a:rPr lang="pt-BR" sz="1400" dirty="0" smtClean="0"/>
              <a:t>Tabela verdade da negação de uma conjunção.</a:t>
            </a:r>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negação lógica para a afirmação “João é rico, ou Maria é pobre” é: </a:t>
            </a:r>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654727"/>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João </a:t>
            </a:r>
            <a:r>
              <a:rPr lang="pt-BR" sz="1400" dirty="0">
                <a:latin typeface="+mn-lt"/>
              </a:rPr>
              <a:t>não é rico, ou Maria não é pobre. </a:t>
            </a:r>
            <a:endParaRPr lang="pt-BR" sz="1400" dirty="0" smtClean="0">
              <a:latin typeface="+mn-lt"/>
            </a:endParaRPr>
          </a:p>
          <a:p>
            <a:r>
              <a:rPr lang="pt-BR" sz="1400" dirty="0" smtClean="0">
                <a:latin typeface="+mn-lt"/>
              </a:rPr>
              <a:t>B) Se </a:t>
            </a:r>
            <a:r>
              <a:rPr lang="pt-BR" sz="1400" dirty="0">
                <a:latin typeface="+mn-lt"/>
              </a:rPr>
              <a:t>João é rico, então Maria é pobre. </a:t>
            </a:r>
            <a:endParaRPr lang="pt-BR" sz="1400" dirty="0" smtClean="0">
              <a:latin typeface="+mn-lt"/>
            </a:endParaRPr>
          </a:p>
          <a:p>
            <a:r>
              <a:rPr lang="pt-BR" sz="1400" dirty="0" smtClean="0">
                <a:latin typeface="+mn-lt"/>
              </a:rPr>
              <a:t>C) João </a:t>
            </a:r>
            <a:r>
              <a:rPr lang="pt-BR" sz="1400" dirty="0">
                <a:latin typeface="+mn-lt"/>
              </a:rPr>
              <a:t>não é rico, e Maria não é pobre. </a:t>
            </a:r>
            <a:endParaRPr lang="pt-BR" sz="1400" dirty="0" smtClean="0">
              <a:latin typeface="+mn-lt"/>
            </a:endParaRPr>
          </a:p>
          <a:p>
            <a:r>
              <a:rPr lang="pt-BR" sz="1400" dirty="0" smtClean="0">
                <a:latin typeface="+mn-lt"/>
              </a:rPr>
              <a:t>D) João </a:t>
            </a:r>
            <a:r>
              <a:rPr lang="pt-BR" sz="1400" dirty="0">
                <a:latin typeface="+mn-lt"/>
              </a:rPr>
              <a:t>é rico, e Maria não é </a:t>
            </a:r>
            <a:r>
              <a:rPr lang="pt-BR" sz="1400" dirty="0" smtClean="0">
                <a:latin typeface="+mn-lt"/>
              </a:rPr>
              <a:t>pobre.</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603768770"/>
              </p:ext>
            </p:extLst>
          </p:nvPr>
        </p:nvGraphicFramePr>
        <p:xfrm>
          <a:off x="1178050" y="7761312"/>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360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spTree>
    <p:extLst>
      <p:ext uri="{BB962C8B-B14F-4D97-AF65-F5344CB8AC3E}">
        <p14:creationId xmlns:p14="http://schemas.microsoft.com/office/powerpoint/2010/main" val="17379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Para negar uma proposição composta por “ou”, devemos negar os dois componentes e trocar o conectivo por “e</a:t>
            </a:r>
            <a:r>
              <a:rPr lang="pt-BR" sz="1400" dirty="0" smtClean="0"/>
              <a:t>”.</a:t>
            </a:r>
          </a:p>
          <a:p>
            <a:endParaRPr lang="pt-BR" sz="1400" dirty="0"/>
          </a:p>
          <a:p>
            <a:r>
              <a:rPr lang="pt-BR" sz="1400" dirty="0" smtClean="0"/>
              <a:t>Tabela verdade da negação de uma conjunção.</a:t>
            </a:r>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negação lógica para a afirmação “João é rico, ou Maria é pobre” é: </a:t>
            </a:r>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654727"/>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João </a:t>
            </a:r>
            <a:r>
              <a:rPr lang="pt-BR" sz="1400" dirty="0">
                <a:latin typeface="+mn-lt"/>
              </a:rPr>
              <a:t>não é rico, ou Maria não é pobre. </a:t>
            </a:r>
            <a:endParaRPr lang="pt-BR" sz="1400" dirty="0" smtClean="0">
              <a:latin typeface="+mn-lt"/>
            </a:endParaRPr>
          </a:p>
          <a:p>
            <a:r>
              <a:rPr lang="pt-BR" sz="1400" dirty="0" smtClean="0">
                <a:latin typeface="+mn-lt"/>
              </a:rPr>
              <a:t>B) Se </a:t>
            </a:r>
            <a:r>
              <a:rPr lang="pt-BR" sz="1400" dirty="0">
                <a:latin typeface="+mn-lt"/>
              </a:rPr>
              <a:t>João é rico, então Maria é pobre. </a:t>
            </a:r>
            <a:endParaRPr lang="pt-BR" sz="1400" dirty="0" smtClean="0">
              <a:latin typeface="+mn-lt"/>
            </a:endParaRPr>
          </a:p>
          <a:p>
            <a:r>
              <a:rPr lang="pt-BR" sz="1400" dirty="0" smtClean="0">
                <a:latin typeface="+mn-lt"/>
              </a:rPr>
              <a:t>C) João </a:t>
            </a:r>
            <a:r>
              <a:rPr lang="pt-BR" sz="1400" dirty="0">
                <a:latin typeface="+mn-lt"/>
              </a:rPr>
              <a:t>não é rico, e Maria não é pobre. </a:t>
            </a:r>
            <a:endParaRPr lang="pt-BR" sz="1400" dirty="0" smtClean="0">
              <a:latin typeface="+mn-lt"/>
            </a:endParaRPr>
          </a:p>
          <a:p>
            <a:r>
              <a:rPr lang="pt-BR" sz="1400" dirty="0" smtClean="0">
                <a:latin typeface="+mn-lt"/>
              </a:rPr>
              <a:t>D) João </a:t>
            </a:r>
            <a:r>
              <a:rPr lang="pt-BR" sz="1400" dirty="0">
                <a:latin typeface="+mn-lt"/>
              </a:rPr>
              <a:t>é rico, e Maria não é </a:t>
            </a:r>
            <a:r>
              <a:rPr lang="pt-BR" sz="1400" dirty="0" smtClean="0">
                <a:latin typeface="+mn-lt"/>
              </a:rPr>
              <a:t>pobre.</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603768770"/>
              </p:ext>
            </p:extLst>
          </p:nvPr>
        </p:nvGraphicFramePr>
        <p:xfrm>
          <a:off x="1178050" y="7761312"/>
          <a:ext cx="4266239" cy="1676400"/>
        </p:xfrm>
        <a:graphic>
          <a:graphicData uri="http://schemas.openxmlformats.org/drawingml/2006/table">
            <a:tbl>
              <a:tblPr firstRow="1" bandRow="1">
                <a:tableStyleId>{2A488322-F2BA-4B5B-9748-0D474271808F}</a:tableStyleId>
              </a:tblPr>
              <a:tblGrid>
                <a:gridCol w="1046267"/>
                <a:gridCol w="1073324"/>
                <a:gridCol w="1073324"/>
                <a:gridCol w="1073324"/>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b="1" dirty="0" smtClean="0"/>
                        <a:t>^ </a:t>
                      </a:r>
                      <a:r>
                        <a:rPr lang="pt-BR" sz="1600" b="1" i="0" kern="1200" dirty="0" smtClean="0">
                          <a:solidFill>
                            <a:schemeClr val="bg1"/>
                          </a:solidFill>
                          <a:effectLst/>
                          <a:latin typeface="+mn-lt"/>
                          <a:ea typeface="+mn-ea"/>
                          <a:cs typeface="+mn-cs"/>
                        </a:rPr>
                        <a:t>~</a:t>
                      </a:r>
                      <a:r>
                        <a:rPr lang="pt-BR" sz="1600" b="1" i="1" kern="1200" dirty="0" smtClean="0">
                          <a:solidFill>
                            <a:schemeClr val="bg1"/>
                          </a:solidFill>
                          <a:effectLst/>
                          <a:latin typeface="+mn-lt"/>
                          <a:ea typeface="+mn-ea"/>
                          <a:cs typeface="+mn-cs"/>
                        </a:rPr>
                        <a:t>q</a:t>
                      </a:r>
                      <a:endParaRPr lang="pt-BR" sz="16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0426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5385048"/>
            <a:ext cx="6023590" cy="41707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a:t>A sentença dada utiliza um quantificador particular negativo. A sua negação utilizará um quantificador universal afirmativo</a:t>
            </a:r>
            <a:r>
              <a:rPr lang="pt-BR" sz="1400" dirty="0" smtClean="0"/>
              <a:t>.</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“Existe um lugar em que não há poluição” é uma negação lógica da afirmação: </a:t>
            </a:r>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75178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a:latin typeface="+mn-lt"/>
              </a:rPr>
              <a:t>(A) Em alguns lugares, há poluição.</a:t>
            </a:r>
          </a:p>
          <a:p>
            <a:r>
              <a:rPr lang="pt-BR" sz="1400" dirty="0">
                <a:latin typeface="+mn-lt"/>
              </a:rPr>
              <a:t>(B) Em todo lugar, há poluição.</a:t>
            </a:r>
          </a:p>
          <a:p>
            <a:r>
              <a:rPr lang="pt-BR" sz="1400" dirty="0">
                <a:latin typeface="+mn-lt"/>
              </a:rPr>
              <a:t>(C) Em alguns lugares, não há poluição.</a:t>
            </a:r>
          </a:p>
          <a:p>
            <a:r>
              <a:rPr lang="pt-BR" sz="1400" dirty="0">
                <a:latin typeface="+mn-lt"/>
              </a:rPr>
              <a:t>(D) Em todo lugar, não há poluição</a:t>
            </a:r>
            <a:r>
              <a:rPr lang="pt-BR" sz="1400" dirty="0" smtClean="0">
                <a:latin typeface="+mn-lt"/>
              </a:rPr>
              <a:t>.</a:t>
            </a:r>
            <a:endParaRPr lang="pt-BR" sz="1400" dirty="0">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pic>
        <p:nvPicPr>
          <p:cNvPr id="32770" name="Picture 2" descr="CURSO DE RACIOCÍNIO LÓGICO NEGAÇÃO DOS QUANTIFICADORES PARA QUALQUER QUE  SEJA ou PARA TODO E EXISTE - YouTub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3557" y="6897216"/>
            <a:ext cx="560793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358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249144"/>
            <a:ext cx="6023590" cy="33066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Uma proposição composta pelo conectivo “se..., então...” só é falsa quando ocorre VF. Assim, concluímos que Ana é gerente e Carlos não é diretor</a:t>
            </a:r>
            <a:r>
              <a:rPr lang="pt-BR" sz="1400" dirty="0" smtClean="0"/>
              <a:t>.</a:t>
            </a:r>
          </a:p>
          <a:p>
            <a:r>
              <a:rPr lang="pt-BR" sz="1400" b="1" dirty="0"/>
              <a:t>Tabela Verdade - </a:t>
            </a:r>
            <a:r>
              <a:rPr lang="pt-BR" sz="1400" dirty="0"/>
              <a:t>Condicional(</a:t>
            </a:r>
            <a:r>
              <a:rPr lang="pt-BR" sz="2000" dirty="0"/>
              <a:t>⇒</a:t>
            </a:r>
            <a:r>
              <a:rPr lang="pt-BR" sz="1400" dirty="0"/>
              <a:t>).</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05303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Considerando falsa a afirmação “Se Ana é gerente, então Carlos é diretor”, a afirmação necessariamente verdadeira é:</a:t>
            </a:r>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75178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smtClean="0">
                <a:latin typeface="+mn-lt"/>
              </a:rPr>
              <a:t>(A) Ana </a:t>
            </a:r>
            <a:r>
              <a:rPr lang="pt-BR" sz="1400" dirty="0">
                <a:latin typeface="+mn-lt"/>
              </a:rPr>
              <a:t>é </a:t>
            </a:r>
            <a:r>
              <a:rPr lang="pt-BR" sz="1400" dirty="0" smtClean="0">
                <a:latin typeface="+mn-lt"/>
              </a:rPr>
              <a:t>gerente </a:t>
            </a:r>
            <a:r>
              <a:rPr lang="pt-BR" sz="1400" dirty="0">
                <a:latin typeface="+mn-lt"/>
              </a:rPr>
              <a:t>e Carlos não é diretor</a:t>
            </a:r>
            <a:r>
              <a:rPr lang="pt-BR" sz="1400" dirty="0" smtClean="0">
                <a:latin typeface="+mn-lt"/>
              </a:rPr>
              <a:t>.</a:t>
            </a:r>
          </a:p>
          <a:p>
            <a:r>
              <a:rPr lang="pt-BR" sz="1400" dirty="0" smtClean="0">
                <a:latin typeface="+mn-lt"/>
              </a:rPr>
              <a:t>(</a:t>
            </a:r>
            <a:r>
              <a:rPr lang="pt-BR" sz="1400" dirty="0">
                <a:latin typeface="+mn-lt"/>
              </a:rPr>
              <a:t>B) Ana não é gerente, ou Carlos é diretor.</a:t>
            </a:r>
          </a:p>
          <a:p>
            <a:r>
              <a:rPr lang="pt-BR" sz="1400" dirty="0">
                <a:latin typeface="+mn-lt"/>
              </a:rPr>
              <a:t>(C) Ana é gerente, e Carlos é diretor.</a:t>
            </a:r>
          </a:p>
          <a:p>
            <a:r>
              <a:rPr lang="pt-BR" sz="1400" dirty="0">
                <a:latin typeface="+mn-lt"/>
              </a:rPr>
              <a:t>(D) Ana não é gerente, e Carlos não é diretor</a:t>
            </a:r>
            <a:r>
              <a:rPr lang="pt-BR" sz="1400" dirty="0" smtClean="0">
                <a:latin typeface="+mn-lt"/>
              </a:rPr>
              <a:t>.</a:t>
            </a:r>
            <a:endParaRPr lang="pt-BR" sz="1400" dirty="0">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845033468"/>
              </p:ext>
            </p:extLst>
          </p:nvPr>
        </p:nvGraphicFramePr>
        <p:xfrm>
          <a:off x="1250994" y="7661120"/>
          <a:ext cx="4266238" cy="1828384"/>
        </p:xfrm>
        <a:graphic>
          <a:graphicData uri="http://schemas.openxmlformats.org/drawingml/2006/table">
            <a:tbl>
              <a:tblPr firstRow="1" bandRow="1">
                <a:tableStyleId>{2A488322-F2BA-4B5B-9748-0D474271808F}</a:tableStyleId>
              </a:tblPr>
              <a:tblGrid>
                <a:gridCol w="1397978"/>
                <a:gridCol w="1434130"/>
                <a:gridCol w="1434130"/>
              </a:tblGrid>
              <a:tr h="487264">
                <a:tc>
                  <a:txBody>
                    <a:bodyPr/>
                    <a:lstStyle/>
                    <a:p>
                      <a:pPr algn="ctr"/>
                      <a:r>
                        <a:rPr lang="pt-BR" sz="2400" dirty="0" smtClean="0"/>
                        <a:t>p</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smtClean="0"/>
                        <a:t>q</a:t>
                      </a:r>
                      <a:endParaRPr lang="pt-BR"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1" kern="1200" dirty="0" smtClean="0">
                          <a:solidFill>
                            <a:schemeClr val="bg1"/>
                          </a:solidFill>
                          <a:effectLst/>
                          <a:latin typeface="+mn-lt"/>
                          <a:ea typeface="+mn-ea"/>
                          <a:cs typeface="+mn-cs"/>
                        </a:rPr>
                        <a:t>p</a:t>
                      </a:r>
                      <a:r>
                        <a:rPr lang="pt-BR" sz="2400" b="0" i="0" kern="1200" dirty="0" smtClean="0">
                          <a:solidFill>
                            <a:schemeClr val="bg1"/>
                          </a:solidFill>
                          <a:effectLst/>
                          <a:latin typeface="+mn-lt"/>
                          <a:ea typeface="+mn-ea"/>
                          <a:cs typeface="+mn-cs"/>
                        </a:rPr>
                        <a:t> </a:t>
                      </a:r>
                      <a:r>
                        <a:rPr lang="pt-BR" sz="2400" dirty="0" smtClean="0"/>
                        <a:t>⇒</a:t>
                      </a:r>
                      <a:r>
                        <a:rPr lang="pt-BR" sz="2400" b="0" i="0" kern="1200" dirty="0" smtClean="0">
                          <a:solidFill>
                            <a:schemeClr val="bg1"/>
                          </a:solidFill>
                          <a:effectLst/>
                          <a:latin typeface="+mn-lt"/>
                          <a:ea typeface="+mn-ea"/>
                          <a:cs typeface="+mn-cs"/>
                        </a:rPr>
                        <a:t> </a:t>
                      </a:r>
                      <a:r>
                        <a:rPr lang="pt-BR" sz="2400" b="0" i="1" kern="1200" dirty="0" smtClean="0">
                          <a:solidFill>
                            <a:schemeClr val="bg1"/>
                          </a:solidFill>
                          <a:effectLst/>
                          <a:latin typeface="+mn-lt"/>
                          <a:ea typeface="+mn-ea"/>
                          <a:cs typeface="+mn-cs"/>
                        </a:rPr>
                        <a:t>q</a:t>
                      </a:r>
                      <a:endParaRPr lang="pt-BR" sz="24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F</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dirty="0" smtClean="0"/>
                        <a:t>V</a:t>
                      </a:r>
                      <a:endParaRPr lang="pt-BR"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0372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4448944"/>
            <a:ext cx="6023590" cy="510687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P = </a:t>
            </a:r>
            <a:r>
              <a:rPr lang="pt-BR" sz="1400" dirty="0" smtClean="0"/>
              <a:t>~q </a:t>
            </a:r>
            <a:r>
              <a:rPr lang="pt-BR" sz="1400" dirty="0"/>
              <a:t>→ </a:t>
            </a:r>
            <a:r>
              <a:rPr lang="pt-BR" sz="1400" dirty="0" smtClean="0"/>
              <a:t>~p</a:t>
            </a:r>
            <a:endParaRPr lang="pt-BR" sz="1400" dirty="0"/>
          </a:p>
          <a:p>
            <a:r>
              <a:rPr lang="pt-BR" sz="1400" dirty="0" smtClean="0"/>
              <a:t>q: </a:t>
            </a:r>
            <a:r>
              <a:rPr lang="pt-BR" sz="1400" dirty="0"/>
              <a:t>passei no concurso</a:t>
            </a:r>
          </a:p>
          <a:p>
            <a:r>
              <a:rPr lang="pt-BR" sz="1400" dirty="0" smtClean="0"/>
              <a:t>p: </a:t>
            </a:r>
            <a:r>
              <a:rPr lang="pt-BR" sz="1400" dirty="0"/>
              <a:t>estou feliz</a:t>
            </a:r>
          </a:p>
          <a:p>
            <a:endParaRPr lang="pt-BR" sz="1400" dirty="0" smtClean="0"/>
          </a:p>
          <a:p>
            <a:r>
              <a:rPr lang="pt-BR" sz="1400" dirty="0"/>
              <a:t>Para resolvermos a questão, basta sabermos que a negação de </a:t>
            </a:r>
            <a:endParaRPr lang="pt-BR" sz="1400" dirty="0" smtClean="0"/>
          </a:p>
          <a:p>
            <a:r>
              <a:rPr lang="pt-BR" sz="1400" dirty="0" smtClean="0"/>
              <a:t>(p </a:t>
            </a:r>
            <a:r>
              <a:rPr lang="pt-BR" sz="1400" dirty="0"/>
              <a:t>→ </a:t>
            </a:r>
            <a:r>
              <a:rPr lang="pt-BR" sz="1400" dirty="0" smtClean="0"/>
              <a:t>q) </a:t>
            </a:r>
            <a:r>
              <a:rPr lang="pt-BR" sz="1400" dirty="0"/>
              <a:t>é </a:t>
            </a:r>
            <a:r>
              <a:rPr lang="pt-BR" sz="1400" dirty="0" smtClean="0"/>
              <a:t>(~q </a:t>
            </a:r>
            <a:r>
              <a:rPr lang="pt-BR" sz="1400" dirty="0"/>
              <a:t>→ </a:t>
            </a:r>
            <a:r>
              <a:rPr lang="pt-BR" sz="1400" dirty="0" smtClean="0"/>
              <a:t>~p).</a:t>
            </a:r>
          </a:p>
          <a:p>
            <a:endParaRPr lang="pt-BR" sz="1400" dirty="0"/>
          </a:p>
          <a:p>
            <a:r>
              <a:rPr lang="pt-BR" sz="1400" dirty="0"/>
              <a:t>Se não passei no concurso, então não estou feliz</a:t>
            </a:r>
            <a:r>
              <a:rPr lang="pt-BR" sz="1400" dirty="0" smtClean="0"/>
              <a:t>.</a:t>
            </a:r>
          </a:p>
          <a:p>
            <a:endParaRPr lang="pt-BR" sz="1400" dirty="0"/>
          </a:p>
          <a:p>
            <a:r>
              <a:rPr lang="pt-BR" sz="1400" dirty="0"/>
              <a:t>A proposição dada possui duas equivalentes básicas: </a:t>
            </a:r>
            <a:endParaRPr lang="pt-BR" sz="1400" dirty="0" smtClean="0"/>
          </a:p>
          <a:p>
            <a:pPr marL="400050" indent="-400050">
              <a:buAutoNum type="romanLcParenR"/>
            </a:pPr>
            <a:r>
              <a:rPr lang="pt-BR" sz="1400" dirty="0" smtClean="0"/>
              <a:t>Se </a:t>
            </a:r>
            <a:r>
              <a:rPr lang="pt-BR" sz="1400" dirty="0"/>
              <a:t>não passei no concurso, então não estou feliz. </a:t>
            </a:r>
            <a:endParaRPr lang="pt-BR" sz="1400" dirty="0" smtClean="0"/>
          </a:p>
          <a:p>
            <a:pPr marL="400050" indent="-400050">
              <a:buAutoNum type="romanLcParenR"/>
            </a:pPr>
            <a:r>
              <a:rPr lang="pt-BR" sz="1400" dirty="0" smtClean="0"/>
              <a:t>Não </a:t>
            </a:r>
            <a:r>
              <a:rPr lang="pt-BR" sz="1400" dirty="0"/>
              <a:t>estou feliz ou passei no concurso</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5"/>
            <a:ext cx="6023591" cy="231465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Uma afirmação equivalente para “Se estou feliz, então passei no concurso” é: </a:t>
            </a:r>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2880670"/>
            <a:ext cx="543883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1400" dirty="0">
                <a:latin typeface="+mn-lt"/>
              </a:rPr>
              <a:t>(A) Se não passei no concurso, então não estou feliz.</a:t>
            </a:r>
          </a:p>
          <a:p>
            <a:r>
              <a:rPr lang="pt-BR" sz="1400" dirty="0">
                <a:latin typeface="+mn-lt"/>
              </a:rPr>
              <a:t>(B) Não passei no concurso e não estou feliz.</a:t>
            </a:r>
          </a:p>
          <a:p>
            <a:r>
              <a:rPr lang="pt-BR" sz="1400" dirty="0">
                <a:latin typeface="+mn-lt"/>
              </a:rPr>
              <a:t>(C) Estou feliz e passei no concurso.</a:t>
            </a:r>
          </a:p>
          <a:p>
            <a:r>
              <a:rPr lang="pt-BR" sz="1400" dirty="0">
                <a:latin typeface="+mn-lt"/>
              </a:rPr>
              <a:t>(D) Passei no concurso e não estou feliz.</a:t>
            </a:r>
          </a:p>
          <a:p>
            <a:r>
              <a:rPr lang="pt-BR" sz="1400" dirty="0">
                <a:latin typeface="+mn-lt"/>
              </a:rPr>
              <a:t>(E) Se passei no concurso, então estou feliz.</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graphicFrame>
        <p:nvGraphicFramePr>
          <p:cNvPr id="30" name="Tabela 29"/>
          <p:cNvGraphicFramePr>
            <a:graphicFrameLocks noGrp="1"/>
          </p:cNvGraphicFramePr>
          <p:nvPr>
            <p:extLst>
              <p:ext uri="{D42A27DB-BD31-4B8C-83A1-F6EECF244321}">
                <p14:modId xmlns:p14="http://schemas.microsoft.com/office/powerpoint/2010/main" val="3406158624"/>
              </p:ext>
            </p:extLst>
          </p:nvPr>
        </p:nvGraphicFramePr>
        <p:xfrm>
          <a:off x="1035375" y="7761312"/>
          <a:ext cx="4515015" cy="1676400"/>
        </p:xfrm>
        <a:graphic>
          <a:graphicData uri="http://schemas.openxmlformats.org/drawingml/2006/table">
            <a:tbl>
              <a:tblPr firstRow="1" bandRow="1">
                <a:tableStyleId>{2A488322-F2BA-4B5B-9748-0D474271808F}</a:tableStyleId>
              </a:tblPr>
              <a:tblGrid>
                <a:gridCol w="447667"/>
                <a:gridCol w="403457"/>
                <a:gridCol w="724168"/>
                <a:gridCol w="504056"/>
                <a:gridCol w="648072"/>
                <a:gridCol w="1787595"/>
              </a:tblGrid>
              <a:tr h="216024">
                <a:tc>
                  <a:txBody>
                    <a:bodyPr/>
                    <a:lstStyle/>
                    <a:p>
                      <a:pPr algn="ctr"/>
                      <a:r>
                        <a:rPr lang="pt-BR" sz="1600" b="1" dirty="0" smtClean="0"/>
                        <a:t>p</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600" b="1" dirty="0" smtClean="0"/>
                        <a:t>q</a:t>
                      </a:r>
                      <a:endParaRPr lang="pt-BR"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q</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~p</a:t>
                      </a:r>
                      <a:r>
                        <a:rPr lang="pt-BR" sz="1600" b="1" i="0" kern="1200" dirty="0" smtClean="0">
                          <a:solidFill>
                            <a:schemeClr val="bg1"/>
                          </a:solidFill>
                          <a:effectLst/>
                          <a:latin typeface="+mn-lt"/>
                          <a:ea typeface="+mn-ea"/>
                          <a:cs typeface="+mn-cs"/>
                        </a:rPr>
                        <a:t> </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bg1"/>
                          </a:solidFill>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i="1" kern="1200" dirty="0" smtClean="0">
                          <a:solidFill>
                            <a:schemeClr val="bg1"/>
                          </a:solidFill>
                          <a:effectLst/>
                          <a:latin typeface="+mn-lt"/>
                          <a:ea typeface="+mn-ea"/>
                          <a:cs typeface="+mn-cs"/>
                        </a:rPr>
                        <a:t>~q</a:t>
                      </a:r>
                      <a:r>
                        <a:rPr lang="pt-BR" sz="1600" b="1" i="0" kern="1200" dirty="0" smtClean="0">
                          <a:solidFill>
                            <a:schemeClr val="bg1"/>
                          </a:solidFill>
                          <a:effectLst/>
                          <a:latin typeface="+mn-lt"/>
                          <a:ea typeface="+mn-ea"/>
                          <a:cs typeface="+mn-cs"/>
                        </a:rPr>
                        <a:t> </a:t>
                      </a:r>
                      <a:r>
                        <a:rPr lang="pt-BR" sz="1600" dirty="0" smtClean="0"/>
                        <a:t>⇒</a:t>
                      </a:r>
                      <a:r>
                        <a:rPr lang="pt-BR" sz="1600" b="1" i="0" kern="1200" dirty="0" smtClean="0">
                          <a:solidFill>
                            <a:schemeClr val="bg1"/>
                          </a:solidFill>
                          <a:effectLst/>
                          <a:latin typeface="+mn-lt"/>
                          <a:ea typeface="+mn-ea"/>
                          <a:cs typeface="+mn-cs"/>
                        </a:rPr>
                        <a:t> </a:t>
                      </a:r>
                      <a:r>
                        <a:rPr lang="pt-BR" sz="1600" b="1" i="1" kern="1200" dirty="0" smtClean="0">
                          <a:solidFill>
                            <a:schemeClr val="bg1"/>
                          </a:solidFill>
                          <a:effectLst/>
                          <a:latin typeface="+mn-lt"/>
                          <a:ea typeface="+mn-ea"/>
                          <a:cs typeface="+mn-cs"/>
                        </a:rPr>
                        <a:t>~p</a:t>
                      </a:r>
                      <a:endParaRPr lang="pt-BR" sz="16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00B050"/>
                          </a:solidFill>
                        </a:rPr>
                        <a:t>V</a:t>
                      </a:r>
                      <a:endParaRPr lang="pt-BR" sz="1600"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endParaRPr lang="pt-BR" sz="1600" b="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a:txBody>
                    <a:bodyPr/>
                    <a:lstStyle/>
                    <a:p>
                      <a:pPr algn="ctr"/>
                      <a:r>
                        <a:rPr lang="pt-BR" sz="1600" b="1" dirty="0" smtClean="0">
                          <a:solidFill>
                            <a:srgbClr val="FF0000"/>
                          </a:solidFill>
                        </a:rPr>
                        <a:t>F</a:t>
                      </a:r>
                      <a:endParaRPr lang="pt-BR"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FF0000"/>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b="1" dirty="0" smtClean="0">
                          <a:solidFill>
                            <a:srgbClr val="00B050"/>
                          </a:solidFill>
                        </a:rPr>
                        <a:t>V</a:t>
                      </a:r>
                      <a:endParaRPr lang="pt-BR" sz="1600" b="1" dirty="0" smtClean="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8997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3" y="72430"/>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pic>
        <p:nvPicPr>
          <p:cNvPr id="15"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Cruz 21"/>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25" name="Retângulo 24"/>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Tree>
    <p:extLst>
      <p:ext uri="{BB962C8B-B14F-4D97-AF65-F5344CB8AC3E}">
        <p14:creationId xmlns:p14="http://schemas.microsoft.com/office/powerpoint/2010/main" val="2682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104482335"/>
              </p:ext>
            </p:extLst>
          </p:nvPr>
        </p:nvGraphicFramePr>
        <p:xfrm>
          <a:off x="404664" y="1208580"/>
          <a:ext cx="6048672" cy="8234183"/>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Lógica Proposicional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ction="ppaction://hlinksldjump"/>
                        </a:rPr>
                        <a:t>Definição, princípios e representação</a:t>
                      </a:r>
                      <a:r>
                        <a:rPr lang="pt-BR" sz="1800" b="0" i="0" baseline="0" dirty="0" smtClean="0">
                          <a:solidFill>
                            <a:schemeClr val="tx1"/>
                          </a:solidFill>
                          <a:latin typeface="+mn-lt"/>
                        </a:rPr>
                        <a:t>......</a:t>
                      </a:r>
                      <a:r>
                        <a:rPr lang="pt-BR" sz="1800" b="0" i="0" baseline="0" dirty="0" smtClean="0">
                          <a:latin typeface="Arial" panose="020B0604020202020204" pitchFamily="34" charset="0"/>
                        </a:rPr>
                        <a:t>.......................</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011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5" action="ppaction://hlinksldjump"/>
                        </a:rPr>
                        <a:t>Classificação das proposições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6" action="ppaction://hlinksldjump"/>
                        </a:rPr>
                        <a:t>Tabela Verdade</a:t>
                      </a:r>
                      <a:r>
                        <a:rPr lang="pt-BR" sz="1800" dirty="0" smtClean="0"/>
                        <a:t>..............</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6" action="ppaction://hlinksldjump"/>
                        </a:rPr>
                        <a:t>Definição e objetivo</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Valores possíveis de uma proposição</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Valores possíveis de duas proposições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9" action="ppaction://hlinksldjump"/>
                        </a:rPr>
                        <a:t>Valores possíveis de três proposições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0" action="ppaction://hlinksldjump"/>
                        </a:rPr>
                        <a:t>Conectivos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0" action="ppaction://hlinksldjump"/>
                        </a:rPr>
                        <a:t>Conectivos usuais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019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1" action="ppaction://hlinksldjump"/>
                        </a:rPr>
                        <a:t>Ordem de  resolução dos conectivos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12" action="ppaction://hlinksldjump"/>
                        </a:rPr>
                        <a:t>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t>      </a:t>
                      </a:r>
                      <a:r>
                        <a:rPr lang="pt-BR" dirty="0" smtClean="0">
                          <a:hlinkClick r:id="rId12" action="ppaction://hlinksldjump"/>
                        </a:rPr>
                        <a:t>Negação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3" action="ppaction://hlinksldjump"/>
                        </a:rPr>
                        <a:t>Conjunção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4" action="ppaction://hlinksldjump"/>
                        </a:rPr>
                        <a:t>Disjunção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5" action="ppaction://hlinksldjump"/>
                        </a:rPr>
                        <a:t>Disjunção Exclusiva (⊻)</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6" action="ppaction://hlinksldjump"/>
                        </a:rPr>
                        <a:t>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029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7" action="ppaction://hlinksldjump"/>
                        </a:rPr>
                        <a:t>Bicondicional(</a:t>
                      </a:r>
                      <a:r>
                        <a:rPr lang="pt-BR" sz="2400" dirty="0" smtClean="0">
                          <a:hlinkClick r:id="rId17" action="ppaction://hlinksldjump"/>
                        </a:rPr>
                        <a:t>⇔</a:t>
                      </a:r>
                      <a:r>
                        <a:rPr lang="pt-BR" dirty="0" smtClean="0">
                          <a:hlinkClick r:id="rId17" action="ppaction://hlinksldjump"/>
                        </a:rPr>
                        <a:t>)</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73794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3600" dirty="0" smtClean="0"/>
              <a:t>Lógica</a:t>
            </a:r>
            <a:br>
              <a:rPr lang="pt-BR" sz="3600" dirty="0" smtClean="0"/>
            </a:br>
            <a:r>
              <a:rPr lang="pt-BR" sz="3600" dirty="0" smtClean="0"/>
              <a:t>Matemática</a:t>
            </a:r>
            <a:endParaRPr lang="pt-BR" sz="3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365302164"/>
              </p:ext>
            </p:extLst>
          </p:nvPr>
        </p:nvGraphicFramePr>
        <p:xfrm>
          <a:off x="404664" y="1208580"/>
          <a:ext cx="6048672" cy="7776983"/>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Lógica Proposicional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4" action="ppaction://hlinksldjump"/>
                        </a:rPr>
                        <a:t>Operações lógicas</a:t>
                      </a:r>
                      <a:r>
                        <a:rPr lang="pt-BR" sz="1800" dirty="0" smtClean="0"/>
                        <a:t>...............................</a:t>
                      </a:r>
                      <a:r>
                        <a:rPr lang="pt-BR" sz="1800" b="0" i="0" baseline="0" dirty="0" smtClean="0">
                          <a:solidFill>
                            <a:schemeClr val="tx1"/>
                          </a:solidFill>
                          <a:latin typeface="+mn-lt"/>
                        </a:rPr>
                        <a:t>......</a:t>
                      </a:r>
                      <a:r>
                        <a:rPr lang="pt-BR" sz="1800" b="0" i="0" baseline="0" dirty="0" smtClean="0">
                          <a:latin typeface="Arial" panose="020B0604020202020204" pitchFamily="34" charset="0"/>
                        </a:rPr>
                        <a:t>.......................</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033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4" action="ppaction://hlinksldjump"/>
                        </a:rPr>
                        <a:t>Conectivos e operações lógicas</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5" action="ppaction://hlinksldjump"/>
                        </a:rPr>
                        <a:t>Tabela Verdade</a:t>
                      </a:r>
                      <a:r>
                        <a:rPr lang="pt-BR" sz="1800" dirty="0" smtClean="0"/>
                        <a:t>..............</a:t>
                      </a:r>
                      <a:r>
                        <a:rPr lang="pt-BR"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5" action="ppaction://hlinksldjump"/>
                        </a:rPr>
                        <a:t>Números de linhas de uma tabela verdade</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034</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6" action="ppaction://hlinksldjump"/>
                        </a:rPr>
                        <a:t>Regras para construir uma tabela verdade</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7" action="ppaction://hlinksldjump"/>
                        </a:rPr>
                        <a:t>Construindo a tabela verdade de duas proposições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037</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8" action="ppaction://hlinksldjump"/>
                        </a:rPr>
                        <a:t>Negação das operações lógicas</a:t>
                      </a:r>
                      <a:r>
                        <a:rPr lang="pt-BR" sz="18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8" action="ppaction://hlinksldjump"/>
                        </a:rPr>
                        <a:t>Negação da operação lógica: Negação(~)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040</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9" action="ppaction://hlinksldjump"/>
                        </a:rPr>
                        <a:t>Negação da operação lógica: Disjunção(</a:t>
                      </a:r>
                      <a:r>
                        <a:rPr lang="pt-BR" b="1" dirty="0" smtClean="0">
                          <a:hlinkClick r:id="rId9" action="ppaction://hlinksldjump"/>
                        </a:rPr>
                        <a:t>˅</a:t>
                      </a:r>
                      <a:r>
                        <a:rPr lang="pt-BR" dirty="0" smtClean="0">
                          <a:hlinkClick r:id="rId9" action="ppaction://hlinksldjump"/>
                        </a:rPr>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smtClean="0">
                          <a:hlinkClick r:id="rId10" action="ppaction://hlinksldjump"/>
                        </a:rPr>
                        <a:t>Negação da operação lógica: Conjunção(^)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042</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1" action="ppaction://hlinksldjump"/>
                        </a:rPr>
                        <a:t>Negação da operação lógica: 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043</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2" action="ppaction://hlinksldjump"/>
                        </a:rPr>
                        <a:t>Negação da operação lógica: Bicondicional(⇔)</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baseline="0" dirty="0" smtClean="0">
                          <a:latin typeface="Arial" panose="020B0604020202020204" pitchFamily="34" charset="0"/>
                        </a:rPr>
                        <a:t>     </a:t>
                      </a:r>
                      <a:r>
                        <a:rPr lang="pt-BR" dirty="0" smtClean="0">
                          <a:hlinkClick r:id="rId13" action="ppaction://hlinksldjump"/>
                        </a:rPr>
                        <a:t>Negação das proposições compostas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14" action="ppaction://hlinksldjump"/>
                        </a:rPr>
                        <a:t>Exercícios</a:t>
                      </a:r>
                      <a:r>
                        <a:rPr lang="pt-BR" sz="1800" b="0" i="0" baseline="0" dirty="0" smtClean="0">
                          <a:latin typeface="Arial" panose="020B0604020202020204" pitchFamily="34" charset="0"/>
                        </a:rPr>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048</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389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grpSp>
        <p:nvGrpSpPr>
          <p:cNvPr id="3" name="Grupo 2"/>
          <p:cNvGrpSpPr/>
          <p:nvPr/>
        </p:nvGrpSpPr>
        <p:grpSpPr>
          <a:xfrm>
            <a:off x="355739" y="6931573"/>
            <a:ext cx="6052441" cy="548692"/>
            <a:chOff x="345068" y="8108785"/>
            <a:chExt cx="6063113" cy="548692"/>
          </a:xfrm>
        </p:grpSpPr>
        <p:sp>
          <p:nvSpPr>
            <p:cNvPr id="58" name="Retângulo de cantos arredondados 57"/>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42" name="Imagem 41"/>
            <p:cNvPicPr>
              <a:picLocks noChangeAspect="1"/>
            </p:cNvPicPr>
            <p:nvPr/>
          </p:nvPicPr>
          <p:blipFill>
            <a:blip r:embed="rId20"/>
            <a:stretch>
              <a:fillRect/>
            </a:stretch>
          </p:blipFill>
          <p:spPr>
            <a:xfrm>
              <a:off x="420276" y="8121353"/>
              <a:ext cx="662014" cy="504056"/>
            </a:xfrm>
            <a:prstGeom prst="rect">
              <a:avLst/>
            </a:prstGeom>
          </p:spPr>
        </p:pic>
      </p:grpSp>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167901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2135095574"/>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 name="Grupo 1"/>
          <p:cNvGrpSpPr/>
          <p:nvPr/>
        </p:nvGrpSpPr>
        <p:grpSpPr>
          <a:xfrm>
            <a:off x="397445" y="1821992"/>
            <a:ext cx="6063113"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sp>
        <p:nvSpPr>
          <p:cNvPr id="21" name="Retângulo de cantos arredondados 20"/>
          <p:cNvSpPr/>
          <p:nvPr/>
        </p:nvSpPr>
        <p:spPr>
          <a:xfrm>
            <a:off x="384070" y="2373489"/>
            <a:ext cx="6063113" cy="1499392"/>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Olá, prezado(a) estudante! Chegamos a nossa </a:t>
            </a:r>
            <a:r>
              <a:rPr lang="pt-BR" sz="1400" dirty="0" smtClean="0"/>
              <a:t>terceira unidade</a:t>
            </a:r>
            <a:r>
              <a:rPr lang="pt-BR" sz="1400" dirty="0"/>
              <a:t>. Fico feliz por estarmos juntos em mais um encontro voltado para sua aprendizagem acadêmica. Vamos lá para mais orientações?</a:t>
            </a:r>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Na primeira unidade, estudamos a álgebra dos conjuntos trabalhando as principais operações entre conjuntos e observando a importância delas para o estudo da Lógica</a:t>
            </a:r>
            <a:r>
              <a:rPr lang="pt-BR" sz="1400" dirty="0" smtClean="0"/>
              <a:t>.</a:t>
            </a:r>
          </a:p>
          <a:p>
            <a:pPr algn="just"/>
            <a:endParaRPr lang="pt-BR" sz="1400" dirty="0"/>
          </a:p>
          <a:p>
            <a:pPr algn="just"/>
            <a:r>
              <a:rPr lang="pt-BR" sz="1400" dirty="0"/>
              <a:t>Já na segunda unidade, </a:t>
            </a:r>
            <a:r>
              <a:rPr lang="pt-BR" sz="1400" dirty="0" smtClean="0"/>
              <a:t>estudamos uma </a:t>
            </a:r>
            <a:r>
              <a:rPr lang="pt-BR" sz="1400" dirty="0"/>
              <a:t>ferramenta que é importante não só para a matemática, mas também para outras áreas do conhecimento científico uma vez que ela possui um grande campo de aplicação. Estamos falando de Análise Combinatória. </a:t>
            </a:r>
            <a:r>
              <a:rPr lang="pt-BR" sz="1400" dirty="0" smtClean="0"/>
              <a:t>Abordamos </a:t>
            </a:r>
            <a:r>
              <a:rPr lang="pt-BR" sz="1400" dirty="0"/>
              <a:t>na análise, assuntos como Arranjo, Combinação e Permutação. </a:t>
            </a:r>
            <a:endParaRPr lang="pt-BR" sz="1400" dirty="0" smtClean="0"/>
          </a:p>
          <a:p>
            <a:pPr algn="just"/>
            <a:endParaRPr lang="pt-BR" sz="1400" dirty="0"/>
          </a:p>
          <a:p>
            <a:pPr algn="just"/>
            <a:r>
              <a:rPr lang="pt-BR" sz="1400" dirty="0" smtClean="0"/>
              <a:t>Nesta terceira unidade</a:t>
            </a:r>
            <a:r>
              <a:rPr lang="pt-BR" sz="1400" dirty="0"/>
              <a:t>, </a:t>
            </a:r>
            <a:r>
              <a:rPr lang="pt-BR" sz="1400" dirty="0" smtClean="0"/>
              <a:t>estudaremos </a:t>
            </a:r>
            <a:r>
              <a:rPr lang="pt-BR" sz="1400" dirty="0" smtClean="0"/>
              <a:t>a </a:t>
            </a:r>
            <a:r>
              <a:rPr lang="pt-BR" sz="1400" dirty="0"/>
              <a:t>chamada Lógica Proposicional e, nela, abordaremos conceitos de Proposições e Conectivos, bem como operações lógicas que são realizadas com estes conectivos</a:t>
            </a:r>
            <a:r>
              <a:rPr lang="pt-BR" sz="1400" dirty="0" smtClean="0"/>
              <a:t>.</a:t>
            </a:r>
          </a:p>
          <a:p>
            <a:pPr algn="just"/>
            <a:endParaRPr lang="pt-BR" sz="1400" dirty="0"/>
          </a:p>
          <a:p>
            <a:pPr algn="just"/>
            <a:r>
              <a:rPr lang="pt-BR" sz="1400" dirty="0"/>
              <a:t>Após acumularmos todo o conhecimento que nos dará base acerca da Lógica Proposicional, vamos para a </a:t>
            </a:r>
            <a:r>
              <a:rPr lang="pt-BR" sz="1400" dirty="0" smtClean="0"/>
              <a:t>quarta unidade</a:t>
            </a:r>
            <a:r>
              <a:rPr lang="pt-BR" sz="1400" dirty="0"/>
              <a:t>, onde aprofundaremos algumas características das proposições e construiremos as chamadas tabelas verdade.</a:t>
            </a:r>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10"/>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Tree>
    <p:extLst>
      <p:ext uri="{BB962C8B-B14F-4D97-AF65-F5344CB8AC3E}">
        <p14:creationId xmlns:p14="http://schemas.microsoft.com/office/powerpoint/2010/main" val="424367767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22745</TotalTime>
  <Words>5912</Words>
  <Application>Microsoft Office PowerPoint</Application>
  <PresentationFormat>Papel A4 (210 x 297 mm)</PresentationFormat>
  <Paragraphs>1520</Paragraphs>
  <Slides>54</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54</vt:i4>
      </vt:variant>
    </vt:vector>
  </HeadingPairs>
  <TitlesOfParts>
    <vt:vector size="60" baseType="lpstr">
      <vt:lpstr>Arial</vt:lpstr>
      <vt:lpstr>Calibri</vt:lpstr>
      <vt:lpstr>Cambria</vt:lpstr>
      <vt:lpstr>Cambria Math</vt:lpstr>
      <vt:lpstr>Wingdings</vt:lpstr>
      <vt:lpstr>Tema do Office</vt:lpstr>
      <vt:lpstr>Apresentação do PowerPoint</vt:lpstr>
      <vt:lpstr>Apresentação do PowerPoint</vt:lpstr>
      <vt:lpstr>Apresentação do PowerPoint</vt:lpstr>
      <vt:lpstr>Apresentação do PowerPoint</vt:lpstr>
      <vt:lpstr>Livro/Vídeo</vt:lpstr>
      <vt:lpstr>Lógica Matemática</vt:lpstr>
      <vt:lpstr>Lógica Matemática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675</cp:revision>
  <dcterms:created xsi:type="dcterms:W3CDTF">2017-12-01T19:46:48Z</dcterms:created>
  <dcterms:modified xsi:type="dcterms:W3CDTF">2021-01-03T20:13:48Z</dcterms:modified>
</cp:coreProperties>
</file>