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332" r:id="rId3"/>
    <p:sldId id="265" r:id="rId4"/>
    <p:sldId id="260" r:id="rId5"/>
    <p:sldId id="409" r:id="rId6"/>
    <p:sldId id="262" r:id="rId7"/>
    <p:sldId id="334" r:id="rId8"/>
    <p:sldId id="335" r:id="rId9"/>
    <p:sldId id="337" r:id="rId10"/>
    <p:sldId id="341" r:id="rId11"/>
    <p:sldId id="347" r:id="rId12"/>
    <p:sldId id="348" r:id="rId13"/>
    <p:sldId id="349" r:id="rId14"/>
    <p:sldId id="350" r:id="rId15"/>
    <p:sldId id="351" r:id="rId16"/>
    <p:sldId id="352" r:id="rId17"/>
    <p:sldId id="380" r:id="rId18"/>
    <p:sldId id="382" r:id="rId19"/>
    <p:sldId id="383" r:id="rId20"/>
    <p:sldId id="384" r:id="rId21"/>
    <p:sldId id="385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1" r:id="rId32"/>
    <p:sldId id="400" r:id="rId33"/>
    <p:sldId id="402" r:id="rId34"/>
    <p:sldId id="403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407" r:id="rId43"/>
    <p:sldId id="386" r:id="rId44"/>
    <p:sldId id="360" r:id="rId45"/>
    <p:sldId id="361" r:id="rId46"/>
    <p:sldId id="362" r:id="rId47"/>
    <p:sldId id="363" r:id="rId48"/>
    <p:sldId id="364" r:id="rId49"/>
    <p:sldId id="365" r:id="rId50"/>
    <p:sldId id="404" r:id="rId51"/>
    <p:sldId id="366" r:id="rId52"/>
    <p:sldId id="367" r:id="rId53"/>
    <p:sldId id="368" r:id="rId54"/>
    <p:sldId id="369" r:id="rId55"/>
    <p:sldId id="371" r:id="rId56"/>
    <p:sldId id="370" r:id="rId57"/>
    <p:sldId id="372" r:id="rId58"/>
    <p:sldId id="373" r:id="rId59"/>
    <p:sldId id="374" r:id="rId60"/>
    <p:sldId id="375" r:id="rId61"/>
    <p:sldId id="376" r:id="rId62"/>
    <p:sldId id="378" r:id="rId63"/>
    <p:sldId id="377" r:id="rId64"/>
    <p:sldId id="379" r:id="rId65"/>
    <p:sldId id="408" r:id="rId66"/>
    <p:sldId id="388" r:id="rId67"/>
    <p:sldId id="389" r:id="rId68"/>
    <p:sldId id="390" r:id="rId69"/>
    <p:sldId id="381" r:id="rId70"/>
    <p:sldId id="405" r:id="rId71"/>
    <p:sldId id="406" r:id="rId72"/>
    <p:sldId id="410" r:id="rId73"/>
    <p:sldId id="333" r:id="rId74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2" autoAdjust="0"/>
    <p:restoredTop sz="95503" autoAdjust="0"/>
  </p:normalViewPr>
  <p:slideViewPr>
    <p:cSldViewPr>
      <p:cViewPr varScale="1">
        <p:scale>
          <a:sx n="70" d="100"/>
          <a:sy n="70" d="100"/>
        </p:scale>
        <p:origin x="480" y="5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Símbolos utilizados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Neste conteúdo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7F0454C2-75CD-474A-B764-83893524863F}" type="presOf" srcId="{1BBA2A66-B48B-47F8-AC9A-FEDAC4AB3E0A}" destId="{3C0ED75A-A021-4542-B6B5-5DFD76A6914B}" srcOrd="0" destOrd="0" presId="urn:microsoft.com/office/officeart/2005/8/layout/vList2"/>
    <dgm:cxn modelId="{A30BCD57-1882-4725-890E-F77039297474}" type="presOf" srcId="{E8410AD7-19DE-4F08-BB13-EA41E12790CF}" destId="{EB347714-FF18-405B-AE05-B4F9A4050DCA}" srcOrd="0" destOrd="0" presId="urn:microsoft.com/office/officeart/2005/8/layout/vList2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D006E179-9777-4B81-9D89-5ECD46BEF44F}" type="presOf" srcId="{5C25F760-6E7D-4397-8CC9-960701F6FE08}" destId="{4931F37B-104A-4A59-90FE-C5DA76E085D6}" srcOrd="0" destOrd="0" presId="urn:microsoft.com/office/officeart/2005/8/layout/vList2"/>
    <dgm:cxn modelId="{7271373D-0DC5-4C23-ABF9-8DE241102101}" type="presParOf" srcId="{3C0ED75A-A021-4542-B6B5-5DFD76A6914B}" destId="{EB347714-FF18-405B-AE05-B4F9A4050DCA}" srcOrd="0" destOrd="0" presId="urn:microsoft.com/office/officeart/2005/8/layout/vList2"/>
    <dgm:cxn modelId="{4D3CC6A2-BF30-47A4-9F5A-71E16CB9332D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Análise Combinatória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Introdução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D1AC6559-7341-4579-A70A-394ACDC5D24E}" type="presOf" srcId="{1BBA2A66-B48B-47F8-AC9A-FEDAC4AB3E0A}" destId="{3C0ED75A-A021-4542-B6B5-5DFD76A6914B}" srcOrd="0" destOrd="0" presId="urn:microsoft.com/office/officeart/2005/8/layout/vList2"/>
    <dgm:cxn modelId="{A1DD0648-3964-4B9D-8A4E-3449AFAC627B}" type="presOf" srcId="{5C25F760-6E7D-4397-8CC9-960701F6FE08}" destId="{4931F37B-104A-4A59-90FE-C5DA76E085D6}" srcOrd="0" destOrd="0" presId="urn:microsoft.com/office/officeart/2005/8/layout/vList2"/>
    <dgm:cxn modelId="{A06E4284-3E0D-4E86-BF42-2C4D63C177F5}" type="presOf" srcId="{E8410AD7-19DE-4F08-BB13-EA41E12790CF}" destId="{EB347714-FF18-405B-AE05-B4F9A4050DCA}" srcOrd="0" destOrd="0" presId="urn:microsoft.com/office/officeart/2005/8/layout/vList2"/>
    <dgm:cxn modelId="{6DEAC06E-8904-472B-8693-08902A123CA6}" type="presParOf" srcId="{3C0ED75A-A021-4542-B6B5-5DFD76A6914B}" destId="{EB347714-FF18-405B-AE05-B4F9A4050DCA}" srcOrd="0" destOrd="0" presId="urn:microsoft.com/office/officeart/2005/8/layout/vList2"/>
    <dgm:cxn modelId="{9ED249A3-40B7-46A4-AB36-7CE1820B5B6C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Análise Combinatória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Introdução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2BA717C6-20D4-472C-A22A-FB93E11ECFEF}" type="presOf" srcId="{E8410AD7-19DE-4F08-BB13-EA41E12790CF}" destId="{EB347714-FF18-405B-AE05-B4F9A4050DCA}" srcOrd="0" destOrd="0" presId="urn:microsoft.com/office/officeart/2005/8/layout/vList2"/>
    <dgm:cxn modelId="{56F1B35C-2E6C-4FCA-825D-364695D8AB4E}" type="presOf" srcId="{1BBA2A66-B48B-47F8-AC9A-FEDAC4AB3E0A}" destId="{3C0ED75A-A021-4542-B6B5-5DFD76A6914B}" srcOrd="0" destOrd="0" presId="urn:microsoft.com/office/officeart/2005/8/layout/vList2"/>
    <dgm:cxn modelId="{73BF1AE7-3B9F-43DA-9443-1103313AC730}" type="presOf" srcId="{5C25F760-6E7D-4397-8CC9-960701F6FE08}" destId="{4931F37B-104A-4A59-90FE-C5DA76E085D6}" srcOrd="0" destOrd="0" presId="urn:microsoft.com/office/officeart/2005/8/layout/vList2"/>
    <dgm:cxn modelId="{3DA7EE10-68C3-4D78-931F-10B61C1B73B5}" type="presParOf" srcId="{3C0ED75A-A021-4542-B6B5-5DFD76A6914B}" destId="{EB347714-FF18-405B-AE05-B4F9A4050DCA}" srcOrd="0" destOrd="0" presId="urn:microsoft.com/office/officeart/2005/8/layout/vList2"/>
    <dgm:cxn modelId="{CDF0BB28-604C-48B6-BFFB-9250F0C2263E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A70C2-435F-480A-9E8A-718A05BABD61}" type="datetimeFigureOut">
              <a:rPr lang="pt-BR" smtClean="0"/>
              <a:t>03/01/2021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0FC5E-261C-4E4F-917B-883B78CDF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86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0FC5E-261C-4E4F-917B-883B78CDF33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6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3"/>
            <a:ext cx="1543050" cy="845220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3"/>
            <a:ext cx="4514850" cy="84522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9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03/01/2021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.jpe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jpe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jpe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40.png"/><Relationship Id="rId9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5.png"/><Relationship Id="rId9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37.png"/><Relationship Id="rId9" Type="http://schemas.openxmlformats.org/officeDocument/2006/relationships/image" Target="../media/image3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44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4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4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44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hyperlink" Target="http://www.youtube.com/c/JMarySystems/playlists?view_as=subscriber" TargetMode="External"/><Relationship Id="rId7" Type="http://schemas.openxmlformats.org/officeDocument/2006/relationships/image" Target="../media/image4.png"/><Relationship Id="rId12" Type="http://schemas.openxmlformats.org/officeDocument/2006/relationships/hyperlink" Target="mailto:jmarysystems@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hyperlink" Target="http://www.jmarysystems.com.br/" TargetMode="External"/><Relationship Id="rId5" Type="http://schemas.openxmlformats.org/officeDocument/2006/relationships/hyperlink" Target="https://github.com/jmarysystems?tab=repositories" TargetMode="External"/><Relationship Id="rId10" Type="http://schemas.openxmlformats.org/officeDocument/2006/relationships/hyperlink" Target="http://www.jmarysystems.com.br/Perguntas_e_Respostas/Perguntas_e_Respostas.html" TargetMode="External"/><Relationship Id="rId4" Type="http://schemas.openxmlformats.org/officeDocument/2006/relationships/hyperlink" Target="http://www.jmarysystems.com.br/Leitura_e_Aprendizagem/Leitura_e_Aprendizagem.html" TargetMode="External"/><Relationship Id="rId9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.jpeg"/><Relationship Id="rId7" Type="http://schemas.openxmlformats.org/officeDocument/2006/relationships/hyperlink" Target="https://www.youtube.com/watch?v=ilUZmm1dlO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x3fpYbJ2N7M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550.png"/><Relationship Id="rId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image" Target="../media/image1.jpeg"/><Relationship Id="rId7" Type="http://schemas.openxmlformats.org/officeDocument/2006/relationships/slide" Target="slide39.xml"/><Relationship Id="rId12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slide" Target="slide56.xml"/><Relationship Id="rId5" Type="http://schemas.openxmlformats.org/officeDocument/2006/relationships/slide" Target="slide17.xml"/><Relationship Id="rId10" Type="http://schemas.openxmlformats.org/officeDocument/2006/relationships/slide" Target="slide55.xml"/><Relationship Id="rId4" Type="http://schemas.openxmlformats.org/officeDocument/2006/relationships/slide" Target="slide10.xml"/><Relationship Id="rId9" Type="http://schemas.openxmlformats.org/officeDocument/2006/relationships/slide" Target="slide5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62.png"/><Relationship Id="rId4" Type="http://schemas.openxmlformats.org/officeDocument/2006/relationships/image" Target="../media/image1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67.png"/><Relationship Id="rId4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68.png"/><Relationship Id="rId4" Type="http://schemas.openxmlformats.org/officeDocument/2006/relationships/image" Target="../media/image1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.jpeg"/><Relationship Id="rId7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64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.jpeg"/><Relationship Id="rId21" Type="http://schemas.openxmlformats.org/officeDocument/2006/relationships/image" Target="../media/image21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Relationship Id="rId14" Type="http://schemas.openxmlformats.org/officeDocument/2006/relationships/image" Target="../media/image14.jpeg"/><Relationship Id="rId22" Type="http://schemas.openxmlformats.org/officeDocument/2006/relationships/image" Target="../media/image22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.jpeg"/><Relationship Id="rId7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.jpeg"/><Relationship Id="rId7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0.png"/><Relationship Id="rId4" Type="http://schemas.openxmlformats.org/officeDocument/2006/relationships/diagramData" Target="../diagrams/data2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21.png"/><Relationship Id="rId4" Type="http://schemas.openxmlformats.org/officeDocument/2006/relationships/diagramData" Target="../diagrams/data3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Lógica</a:t>
            </a:r>
          </a:p>
          <a:p>
            <a:pPr lvl="0" algn="ctr">
              <a:spcBef>
                <a:spcPct val="0"/>
              </a:spcBef>
              <a:defRPr/>
            </a:pPr>
            <a:r>
              <a:rPr lang="pt-BR" sz="7200" b="1" dirty="0" smtClean="0"/>
              <a:t>Matemática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sp>
        <p:nvSpPr>
          <p:cNvPr id="3" name="Cruz 2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0" name="Cruz 19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ruz 21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3283136" y="6321152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3" name="Retângulo 12"/>
          <p:cNvSpPr/>
          <p:nvPr/>
        </p:nvSpPr>
        <p:spPr>
          <a:xfrm>
            <a:off x="4789317" y="6321152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5" name="Retângulo 1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6" name="Retângulo 1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Lógica</a:t>
            </a:r>
            <a:br>
              <a:rPr lang="pt-BR" sz="3600" dirty="0" smtClean="0"/>
            </a:br>
            <a:r>
              <a:rPr lang="pt-BR" sz="3600" dirty="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Prezado(a) estudante, </a:t>
            </a:r>
            <a:r>
              <a:rPr lang="pt-BR" sz="1400" dirty="0" smtClean="0"/>
              <a:t>resolver </a:t>
            </a:r>
            <a:r>
              <a:rPr lang="pt-BR" sz="1400" dirty="0"/>
              <a:t>problemas por etapas é uma estratégia comum.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Quando </a:t>
            </a:r>
            <a:r>
              <a:rPr lang="pt-BR" sz="1400" dirty="0"/>
              <a:t>precisamos resolver um determinado problema em duas etapas, com m maneiras distintas para realizar a primeira etapa, e n maneiras distintas para realizar a segunda etapa, temos como conclusão que o total de maneiras distintas para resolver o problema é dado pelo produto (m x n). 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E </a:t>
            </a:r>
            <a:r>
              <a:rPr lang="pt-BR" sz="1400" dirty="0"/>
              <a:t>é justamente disso que trata o Princípio Fundamental da Contagem para dois conjuntos finitos de possibilidades: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produto das maneiras de resolução de cada uma das duas etapas corresponde ao total de possibilidades de resolução de um problema inteiro dividido em duas etapas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Não entendeu? Tudo bem. Um exemplo pode ajudar!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1026" name="Picture 2" descr="Princípio Fundamental da Contagem | Professor Matec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49" y="9057456"/>
            <a:ext cx="102087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o 23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79" y="5518667"/>
            <a:ext cx="5734846" cy="3295762"/>
          </a:xfrm>
          <a:prstGeom prst="rect">
            <a:avLst/>
          </a:prstGeom>
        </p:spPr>
      </p:pic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23722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2108235"/>
            <a:ext cx="6063113" cy="75252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Na figura 1 abaixo existem 3 estradas ligando Pernambuco à Paraíba e 4 estradas ligando a Paraíba ao Rio Grande do Norte. Quantos caminhos distintos podem ser feitos de Pernambuco ao Rio Grande do Norte, passando pela Paraíba</a:t>
            </a:r>
            <a:r>
              <a:rPr lang="pt-BR" sz="1400" dirty="0" smtClean="0"/>
              <a:t>?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ctr"/>
            <a:r>
              <a:rPr lang="pt-BR" sz="1300" dirty="0" smtClean="0"/>
              <a:t>Estradas </a:t>
            </a:r>
            <a:r>
              <a:rPr lang="pt-BR" sz="1300" dirty="0"/>
              <a:t>que ligam PE a PB, e PB a RN. </a:t>
            </a:r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291063" y="1546974"/>
            <a:ext cx="6052441" cy="548692"/>
            <a:chOff x="345068" y="8108785"/>
            <a:chExt cx="6063113" cy="54869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025" y="3656856"/>
            <a:ext cx="5229225" cy="1247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074" name="Picture 2" descr="Princípio fundamental da contagem - Toda Matéri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79" y="6249144"/>
            <a:ext cx="4126008" cy="24303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grpSp>
        <p:nvGrpSpPr>
          <p:cNvPr id="25" name="Grupo 24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33" name="Cruz 32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ruz 33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7" name="Retângulo 36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67255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2108235"/>
            <a:ext cx="6063113" cy="75252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No </a:t>
            </a:r>
            <a:r>
              <a:rPr lang="pt-BR" sz="1400" dirty="0"/>
              <a:t>exemplo, observamos que o problema (ir de Pernambuco ao Rio Grande do Norte) foi dividido em duas etapas. Cada etapa com possibilidades distintas. De acordo com o princípio fundamental da contagem, a quantidade de caminhos distintos que podem ser feitos de PE ao RN, passando por PB, é igual a 3 x 4 = 12 caminhos distintos. Imagine se tivéssemos que listar cada possibilidade para descobrir a quantidade de caminhos possíveis. Teríamos só para a primeira possibilidade de sair de PE rumo à PB, quatro possibilidades de estradas para continuar</a:t>
            </a:r>
            <a:r>
              <a:rPr lang="pt-BR" sz="1400" dirty="0" smtClean="0"/>
              <a:t>: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ctr"/>
            <a:r>
              <a:rPr lang="pt-BR" sz="1300" dirty="0"/>
              <a:t>Quatro possibilidades apenas para a primeira estrada que liga PE a PB. </a:t>
            </a:r>
            <a:endParaRPr lang="pt-BR" sz="1300" dirty="0" smtClean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291063" y="1546974"/>
            <a:ext cx="6052441" cy="548692"/>
            <a:chOff x="345068" y="8108785"/>
            <a:chExt cx="6063113" cy="54869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927" y="4736976"/>
            <a:ext cx="4348716" cy="2037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25" name="Grupo 24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33" name="Cruz 32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ruz 33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7" name="Retângulo 36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45336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2108235"/>
            <a:ext cx="6063113" cy="21246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Um </a:t>
            </a:r>
            <a:r>
              <a:rPr lang="pt-BR" sz="1400" dirty="0"/>
              <a:t>homem possui 5 camisas e 8 bermudas. De quantas formas distintas ele pode se vestir usando uma camisa e uma bermuda</a:t>
            </a:r>
            <a:r>
              <a:rPr lang="pt-BR" sz="1400" dirty="0" smtClean="0"/>
              <a:t>?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Resposta:</a:t>
            </a:r>
            <a:r>
              <a:rPr lang="pt-BR" sz="1400" dirty="0"/>
              <a:t> </a:t>
            </a:r>
            <a:endParaRPr lang="pt-BR" sz="1400" dirty="0" smtClean="0"/>
          </a:p>
          <a:p>
            <a:pPr algn="just"/>
            <a:r>
              <a:rPr lang="pt-BR" sz="1400" dirty="0" smtClean="0"/>
              <a:t>Ele </a:t>
            </a:r>
            <a:r>
              <a:rPr lang="pt-BR" sz="1400" dirty="0"/>
              <a:t>tem 5 possibilidades de camisas e 8 possibilidades de bermudas para resolver o problema de se vestir. Logo, pelo PFC ele terá 5 x 8 = 40 possibilidades de se vestir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291063" y="1546974"/>
            <a:ext cx="6052441" cy="548692"/>
            <a:chOff x="345068" y="8108785"/>
            <a:chExt cx="6063113" cy="54869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sp>
        <p:nvSpPr>
          <p:cNvPr id="25" name="Retângulo de cantos arredondados 24"/>
          <p:cNvSpPr/>
          <p:nvPr/>
        </p:nvSpPr>
        <p:spPr>
          <a:xfrm>
            <a:off x="285728" y="5245378"/>
            <a:ext cx="6063113" cy="21246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Uma </a:t>
            </a:r>
            <a:r>
              <a:rPr lang="pt-BR" sz="1400" dirty="0"/>
              <a:t>igreja tem 8 portas. De quantas maneiras distintas um padre pode entrar e sair da igreja por uma porta diferente da que entrou</a:t>
            </a:r>
            <a:r>
              <a:rPr lang="pt-BR" sz="1400" dirty="0" smtClean="0"/>
              <a:t>?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Resposta:</a:t>
            </a:r>
            <a:r>
              <a:rPr lang="pt-BR" sz="1400" dirty="0"/>
              <a:t> </a:t>
            </a:r>
          </a:p>
          <a:p>
            <a:pPr algn="just"/>
            <a:r>
              <a:rPr lang="pt-BR" sz="1400" dirty="0"/>
              <a:t>m = 8 (quantidade de portas disponíveis para entrar) </a:t>
            </a:r>
            <a:endParaRPr lang="pt-BR" sz="1400" dirty="0" smtClean="0"/>
          </a:p>
          <a:p>
            <a:pPr algn="just"/>
            <a:r>
              <a:rPr lang="pt-BR" sz="1400" dirty="0" smtClean="0"/>
              <a:t>n </a:t>
            </a:r>
            <a:r>
              <a:rPr lang="pt-BR" sz="1400" dirty="0"/>
              <a:t>= 7 (quantidade de portas disponíveis para sair) </a:t>
            </a:r>
            <a:endParaRPr lang="pt-BR" sz="1400" dirty="0" smtClean="0"/>
          </a:p>
          <a:p>
            <a:pPr algn="just"/>
            <a:r>
              <a:rPr lang="pt-BR" sz="1400" dirty="0" smtClean="0"/>
              <a:t>m </a:t>
            </a:r>
            <a:r>
              <a:rPr lang="pt-BR" sz="1400" dirty="0"/>
              <a:t>x n = 8 x 7 = 56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26" name="Grupo 25"/>
          <p:cNvGrpSpPr/>
          <p:nvPr/>
        </p:nvGrpSpPr>
        <p:grpSpPr>
          <a:xfrm>
            <a:off x="291063" y="4684117"/>
            <a:ext cx="6052441" cy="548692"/>
            <a:chOff x="345068" y="8108785"/>
            <a:chExt cx="6063113" cy="548692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33" name="Grupo 32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38" name="Cruz 37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ruz 3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1" name="Retângulo 4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79331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7569"/>
            <a:ext cx="6063113" cy="39636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b="1" dirty="0"/>
              <a:t>E se um problema tiver 3 ou mais etapas? O que fazer</a:t>
            </a:r>
            <a:r>
              <a:rPr lang="pt-BR" sz="1400" b="1" dirty="0" smtClean="0"/>
              <a:t>?</a:t>
            </a:r>
          </a:p>
          <a:p>
            <a:pPr algn="just"/>
            <a:endParaRPr lang="pt-BR" sz="1400" b="1" dirty="0"/>
          </a:p>
          <a:p>
            <a:pPr algn="just"/>
            <a:r>
              <a:rPr lang="pt-BR" sz="1400" dirty="0"/>
              <a:t>Sem problemas, o PFC também garante que problemas assim possam ser resolvidos de maneira semelhante. Vejamos</a:t>
            </a:r>
            <a:r>
              <a:rPr lang="pt-BR" sz="1400" dirty="0" smtClean="0"/>
              <a:t>:</a:t>
            </a:r>
          </a:p>
          <a:p>
            <a:pPr algn="just"/>
            <a:endParaRPr lang="pt-BR" sz="1400" b="1" dirty="0"/>
          </a:p>
          <a:p>
            <a:pPr algn="just"/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r>
              <a:rPr lang="pt-BR" sz="1400" dirty="0"/>
              <a:t>A partir disso, podemos concluir que independente da quantidade de etapas que o problema terá para ser resolvido, tudo o que temos que fazer é multiplicar todas as quantidades de resoluções possíveis para cada etapa. Fazendo isso, teremos o total de maneiras distintas que resolvem o problema.</a:t>
            </a:r>
            <a:endParaRPr lang="pt-BR" sz="1400" b="1" dirty="0" smtClean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5" name="Retângulo de cantos arredondados 24"/>
          <p:cNvSpPr/>
          <p:nvPr/>
        </p:nvSpPr>
        <p:spPr>
          <a:xfrm>
            <a:off x="285728" y="6306349"/>
            <a:ext cx="6063113" cy="18150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Uma mulher possui 5 blusas, 4 calças e 3 pares de sapatos. De quantas maneiras distintas ela pode se vestir</a:t>
            </a:r>
            <a:r>
              <a:rPr lang="pt-BR" sz="1400" dirty="0" smtClean="0"/>
              <a:t>?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Resposta:</a:t>
            </a:r>
            <a:r>
              <a:rPr lang="pt-BR" sz="1400" dirty="0"/>
              <a:t> </a:t>
            </a:r>
          </a:p>
          <a:p>
            <a:pPr algn="just"/>
            <a:r>
              <a:rPr lang="pt-BR" sz="1400" dirty="0" smtClean="0"/>
              <a:t>Pelo </a:t>
            </a:r>
            <a:r>
              <a:rPr lang="pt-BR" sz="1400" dirty="0"/>
              <a:t>PFC temos: 5.4.3 = 60 maneiras distintas para se vestir. 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26" name="Grupo 25"/>
          <p:cNvGrpSpPr/>
          <p:nvPr/>
        </p:nvGrpSpPr>
        <p:grpSpPr>
          <a:xfrm>
            <a:off x="291063" y="5745088"/>
            <a:ext cx="6052441" cy="548692"/>
            <a:chOff x="345068" y="8108785"/>
            <a:chExt cx="6063113" cy="548692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64" y="2751783"/>
            <a:ext cx="5738761" cy="1085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33" name="Grupo 32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38" name="Cruz 37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ruz 3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1" name="Retângulo 4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92297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2096338"/>
            <a:ext cx="6063113" cy="74651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Com </a:t>
            </a:r>
            <a:r>
              <a:rPr lang="pt-BR" sz="1400" dirty="0"/>
              <a:t>os algarismos 1, 2, 3, 4 e 5: </a:t>
            </a:r>
            <a:endParaRPr lang="pt-BR" sz="1400" dirty="0" smtClean="0"/>
          </a:p>
          <a:p>
            <a:pPr marL="342900" indent="-342900" algn="just">
              <a:buAutoNum type="alphaLcParenR"/>
            </a:pPr>
            <a:r>
              <a:rPr lang="pt-BR" sz="1400" dirty="0" smtClean="0"/>
              <a:t>Quantos </a:t>
            </a:r>
            <a:r>
              <a:rPr lang="pt-BR" sz="1400" dirty="0"/>
              <a:t>números com 3 algarismos podem ser formados? </a:t>
            </a:r>
            <a:endParaRPr lang="pt-BR" sz="1400" dirty="0" smtClean="0"/>
          </a:p>
          <a:p>
            <a:pPr marL="342900" indent="-342900" algn="just">
              <a:buAutoNum type="alphaLcParenR"/>
            </a:pPr>
            <a:r>
              <a:rPr lang="pt-BR" sz="1400" dirty="0" smtClean="0"/>
              <a:t>Quantos </a:t>
            </a:r>
            <a:r>
              <a:rPr lang="pt-BR" sz="1400" dirty="0"/>
              <a:t>números ímpares com 3 algarismos podem ser formados</a:t>
            </a:r>
            <a:r>
              <a:rPr lang="pt-BR" sz="1400" dirty="0" smtClean="0"/>
              <a:t>?</a:t>
            </a:r>
          </a:p>
          <a:p>
            <a:pPr algn="just"/>
            <a:endParaRPr lang="pt-BR" sz="1400" b="1" dirty="0"/>
          </a:p>
          <a:p>
            <a:pPr algn="just"/>
            <a:r>
              <a:rPr lang="pt-BR" sz="1400" b="1" dirty="0"/>
              <a:t>Letra (a</a:t>
            </a:r>
            <a:r>
              <a:rPr lang="pt-BR" sz="1400" b="1" dirty="0" smtClean="0"/>
              <a:t>)</a:t>
            </a:r>
          </a:p>
          <a:p>
            <a:pPr algn="just"/>
            <a:r>
              <a:rPr lang="pt-BR" sz="1400" dirty="0"/>
              <a:t>Para a primeira situação temos 3 problemas para resolver, que são os 3 algarismos. Como não há restrições para os números que serão formados, teremos: </a:t>
            </a:r>
            <a:endParaRPr lang="pt-BR" sz="1400" dirty="0" smtClean="0"/>
          </a:p>
          <a:p>
            <a:pPr algn="just"/>
            <a:endParaRPr lang="pt-BR" sz="1400" b="1" dirty="0"/>
          </a:p>
          <a:p>
            <a:pPr marL="342900" indent="-342900" algn="just">
              <a:buAutoNum type="arabicPeriod"/>
            </a:pPr>
            <a:r>
              <a:rPr lang="pt-BR" sz="1400" dirty="0" smtClean="0"/>
              <a:t>Para </a:t>
            </a:r>
            <a:r>
              <a:rPr lang="pt-BR" sz="1400" dirty="0"/>
              <a:t>o algarismo das centenas, 5 possibilidades (1,2,3,4,5). </a:t>
            </a:r>
            <a:endParaRPr lang="pt-BR" sz="1400" dirty="0" smtClean="0"/>
          </a:p>
          <a:p>
            <a:pPr marL="342900" indent="-342900" algn="just">
              <a:buAutoNum type="arabicPeriod"/>
            </a:pPr>
            <a:r>
              <a:rPr lang="pt-BR" sz="1400" dirty="0" smtClean="0"/>
              <a:t>Para </a:t>
            </a:r>
            <a:r>
              <a:rPr lang="pt-BR" sz="1400" dirty="0"/>
              <a:t>o algarismo das dezenas, 5 possibilidades (1,2,3,4,5</a:t>
            </a:r>
            <a:r>
              <a:rPr lang="pt-BR" sz="1400" dirty="0" smtClean="0"/>
              <a:t>).</a:t>
            </a:r>
          </a:p>
          <a:p>
            <a:pPr marL="342900" indent="-342900" algn="just">
              <a:buAutoNum type="arabicPeriod"/>
            </a:pPr>
            <a:r>
              <a:rPr lang="pt-BR" sz="1400" dirty="0" smtClean="0"/>
              <a:t>Para </a:t>
            </a:r>
            <a:r>
              <a:rPr lang="pt-BR" sz="1400" dirty="0"/>
              <a:t>o algarismo das unidades, 5 possibilidades (1,2,3,4,5</a:t>
            </a:r>
            <a:r>
              <a:rPr lang="pt-BR" sz="1400" dirty="0" smtClean="0"/>
              <a:t>).</a:t>
            </a:r>
          </a:p>
          <a:p>
            <a:pPr marL="342900" indent="-342900" algn="just">
              <a:buAutoNum type="arabicPeriod"/>
            </a:pPr>
            <a:endParaRPr lang="pt-BR" sz="1400" b="1" dirty="0"/>
          </a:p>
          <a:p>
            <a:pPr algn="just"/>
            <a:r>
              <a:rPr lang="pt-BR" sz="1400" dirty="0"/>
              <a:t>Logo, teremos </a:t>
            </a:r>
            <a:r>
              <a:rPr lang="pt-BR" sz="1400" b="1" dirty="0"/>
              <a:t>5.5.5 = 125 números possíveis</a:t>
            </a:r>
            <a:r>
              <a:rPr lang="pt-BR" sz="1400" b="1" dirty="0" smtClean="0"/>
              <a:t>.</a:t>
            </a:r>
          </a:p>
          <a:p>
            <a:pPr algn="just"/>
            <a:endParaRPr lang="pt-BR" sz="1400" b="1" dirty="0"/>
          </a:p>
          <a:p>
            <a:pPr algn="just"/>
            <a:r>
              <a:rPr lang="pt-BR" sz="1400" b="1" dirty="0"/>
              <a:t>Letra (b</a:t>
            </a:r>
            <a:r>
              <a:rPr lang="pt-BR" sz="1400" b="1" dirty="0" smtClean="0"/>
              <a:t>)</a:t>
            </a:r>
          </a:p>
          <a:p>
            <a:pPr algn="just"/>
            <a:r>
              <a:rPr lang="pt-BR" sz="1400" dirty="0"/>
              <a:t>Para a segunda situação também temos 3 problemas para resolver, que são novamente os 3 algarismos. No entanto, vemos uma restrição. Os números formados com os algarismos precisam ser ímpares. Logo, não podem terminar com os algarismos 2 e 4. Sendo assim, temos</a:t>
            </a:r>
            <a:r>
              <a:rPr lang="pt-BR" sz="1400" dirty="0" smtClean="0"/>
              <a:t>:</a:t>
            </a:r>
          </a:p>
          <a:p>
            <a:pPr algn="just"/>
            <a:endParaRPr lang="pt-BR" sz="1400" b="1" dirty="0"/>
          </a:p>
          <a:p>
            <a:pPr marL="342900" indent="-342900" algn="just">
              <a:buAutoNum type="arabicPeriod"/>
            </a:pPr>
            <a:r>
              <a:rPr lang="pt-BR" sz="1400" dirty="0" smtClean="0"/>
              <a:t>Para </a:t>
            </a:r>
            <a:r>
              <a:rPr lang="pt-BR" sz="1400" dirty="0"/>
              <a:t>o algarismo das centenas, 5 possibilidades (1,2,3,4,5) </a:t>
            </a:r>
            <a:endParaRPr lang="pt-BR" sz="1400" dirty="0" smtClean="0"/>
          </a:p>
          <a:p>
            <a:pPr marL="342900" indent="-342900" algn="just">
              <a:buAutoNum type="arabicPeriod"/>
            </a:pPr>
            <a:r>
              <a:rPr lang="pt-BR" sz="1400" dirty="0" smtClean="0"/>
              <a:t>Para </a:t>
            </a:r>
            <a:r>
              <a:rPr lang="pt-BR" sz="1400" dirty="0"/>
              <a:t>o algarismo das dezenas, 5 possibilidades (1,2,3,4,5) </a:t>
            </a:r>
            <a:endParaRPr lang="pt-BR" sz="1400" dirty="0" smtClean="0"/>
          </a:p>
          <a:p>
            <a:pPr marL="342900" indent="-342900" algn="just">
              <a:buAutoNum type="arabicPeriod"/>
            </a:pPr>
            <a:r>
              <a:rPr lang="pt-BR" sz="1400" dirty="0" smtClean="0"/>
              <a:t>Para </a:t>
            </a:r>
            <a:r>
              <a:rPr lang="pt-BR" sz="1400" dirty="0"/>
              <a:t>o algarismo das unidades, 3 possibilidades (1,3,5</a:t>
            </a:r>
            <a:r>
              <a:rPr lang="pt-BR" sz="1400" dirty="0" smtClean="0"/>
              <a:t>)</a:t>
            </a:r>
          </a:p>
          <a:p>
            <a:pPr marL="342900" indent="-342900" algn="just">
              <a:buAutoNum type="arabicPeriod"/>
            </a:pPr>
            <a:endParaRPr lang="pt-BR" sz="1400" b="1" dirty="0"/>
          </a:p>
          <a:p>
            <a:pPr algn="just"/>
            <a:r>
              <a:rPr lang="pt-BR" sz="1400" dirty="0"/>
              <a:t>Dessa forma, teremos </a:t>
            </a:r>
            <a:r>
              <a:rPr lang="pt-BR" sz="1400" b="1" dirty="0"/>
              <a:t>5.5.3 = 75 números possíveis.</a:t>
            </a:r>
          </a:p>
          <a:p>
            <a:pPr algn="just"/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endParaRPr lang="pt-BR" sz="1400" b="1" dirty="0" smtClean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90325" y="1547645"/>
            <a:ext cx="6052441" cy="548692"/>
            <a:chOff x="345068" y="8108785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0" name="Cruz 39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ruz 40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3" name="Retângulo 42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3493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2096338"/>
            <a:ext cx="6063113" cy="74651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Um ladrão sabe que o segredo de um cofre é formado por uma sequência de quatro algarismos distintos. Sabe ainda que o algarismo dos milhares é 3 e que o das dezenas é 5. Se ele leva cerca de 3 minutos para testar uma possível sequência, o tempo máximo para o ladrão abrir o cofre é de</a:t>
            </a:r>
            <a:r>
              <a:rPr lang="pt-BR" sz="1400" dirty="0" smtClean="0"/>
              <a:t>:</a:t>
            </a:r>
            <a:endParaRPr lang="pt-BR" sz="1400" b="1" dirty="0"/>
          </a:p>
          <a:p>
            <a:pPr marL="342900" indent="-342900" algn="just">
              <a:buAutoNum type="alphaLcParenR"/>
            </a:pPr>
            <a:r>
              <a:rPr lang="pt-BR" sz="1400" dirty="0" smtClean="0"/>
              <a:t>2 </a:t>
            </a:r>
            <a:r>
              <a:rPr lang="pt-BR" sz="1400" dirty="0"/>
              <a:t>horas e 48 minutos </a:t>
            </a:r>
            <a:endParaRPr lang="pt-BR" sz="1400" dirty="0" smtClean="0"/>
          </a:p>
          <a:p>
            <a:pPr marL="342900" indent="-342900" algn="just">
              <a:buAutoNum type="alphaLcParenR"/>
            </a:pPr>
            <a:r>
              <a:rPr lang="pt-BR" sz="1400" dirty="0" smtClean="0"/>
              <a:t>2 </a:t>
            </a:r>
            <a:r>
              <a:rPr lang="pt-BR" sz="1400" dirty="0"/>
              <a:t>horas e 8 minutos </a:t>
            </a:r>
            <a:endParaRPr lang="pt-BR" sz="1400" dirty="0" smtClean="0"/>
          </a:p>
          <a:p>
            <a:pPr marL="342900" indent="-342900" algn="just">
              <a:buAutoNum type="alphaLcParenR"/>
            </a:pPr>
            <a:r>
              <a:rPr lang="pt-BR" sz="1400" dirty="0" smtClean="0"/>
              <a:t>3 </a:t>
            </a:r>
            <a:r>
              <a:rPr lang="pt-BR" sz="1400" dirty="0"/>
              <a:t>horas e 20 minutos </a:t>
            </a:r>
            <a:endParaRPr lang="pt-BR" sz="1400" dirty="0" smtClean="0"/>
          </a:p>
          <a:p>
            <a:pPr marL="342900" indent="-342900" algn="just">
              <a:buAutoNum type="alphaLcParenR"/>
            </a:pPr>
            <a:r>
              <a:rPr lang="pt-BR" sz="1400" dirty="0" smtClean="0"/>
              <a:t>1 </a:t>
            </a:r>
            <a:r>
              <a:rPr lang="pt-BR" sz="1400" dirty="0"/>
              <a:t>hora e 15 minutos </a:t>
            </a:r>
            <a:endParaRPr lang="pt-BR" sz="1400" dirty="0" smtClean="0"/>
          </a:p>
          <a:p>
            <a:pPr marL="342900" indent="-342900" algn="just">
              <a:buAutoNum type="alphaLcParenR"/>
            </a:pPr>
            <a:r>
              <a:rPr lang="pt-BR" sz="1400" dirty="0" smtClean="0"/>
              <a:t>1 </a:t>
            </a:r>
            <a:r>
              <a:rPr lang="pt-BR" sz="1400" dirty="0"/>
              <a:t>hora e 30 </a:t>
            </a:r>
            <a:r>
              <a:rPr lang="pt-BR" sz="1400" dirty="0" smtClean="0"/>
              <a:t>minutos</a:t>
            </a:r>
          </a:p>
          <a:p>
            <a:pPr algn="just"/>
            <a:endParaRPr lang="pt-BR" sz="1400" b="1" dirty="0" smtClean="0"/>
          </a:p>
          <a:p>
            <a:pPr algn="just"/>
            <a:r>
              <a:rPr lang="pt-BR" sz="1400" b="1" dirty="0"/>
              <a:t>Resposta</a:t>
            </a:r>
            <a:r>
              <a:rPr lang="pt-BR" sz="1400" b="1" dirty="0" smtClean="0"/>
              <a:t>:</a:t>
            </a:r>
          </a:p>
          <a:p>
            <a:pPr algn="just"/>
            <a:r>
              <a:rPr lang="pt-BR" sz="1400" dirty="0"/>
              <a:t>O primeiro passo para a resolução do exemplo é mapearmos nosso problema. De acordo com o enunciado, o ladrão sabe que o segredo do cofre é formado por quatro algarismos distintos. E desses quatro, ele conhece o dos milhares e o das dezenas. Então temos a seguinte situação</a:t>
            </a:r>
            <a:r>
              <a:rPr lang="pt-BR" sz="1400" dirty="0" smtClean="0"/>
              <a:t>:</a:t>
            </a:r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/>
              <a:t>Falta o algarismo das centenas e o das unidades. Considerando que são algarismos distintos, o ladrão terá ainda 8 possibilidades para o algarismo das centenas e 7 possibilidades para o algarismo das unidades. Ou seja, ele tem 8 x 7 = 56 possibilidades para testar todas as sequências possíveis. </a:t>
            </a:r>
          </a:p>
          <a:p>
            <a:pPr algn="just"/>
            <a:r>
              <a:rPr lang="pt-BR" sz="1400" dirty="0"/>
              <a:t>Basta dividir o total de minutos por 60 (minutos). No quociente da divisão teremos as horas. No resto da divisão, teremos os minutos restantes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Logo, a alternativa correta é a letra A.</a:t>
            </a:r>
            <a:endParaRPr lang="pt-BR" sz="1400" dirty="0" smtClean="0"/>
          </a:p>
          <a:p>
            <a:pPr algn="just"/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endParaRPr lang="pt-BR" sz="1400" b="1" dirty="0" smtClean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90325" y="1547645"/>
            <a:ext cx="6052441" cy="548692"/>
            <a:chOff x="345068" y="8108785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2366" y="5961112"/>
            <a:ext cx="3095625" cy="7143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880" y="8265368"/>
            <a:ext cx="1327026" cy="794577"/>
          </a:xfrm>
          <a:prstGeom prst="rect">
            <a:avLst/>
          </a:prstGeom>
        </p:spPr>
      </p:pic>
      <p:grpSp>
        <p:nvGrpSpPr>
          <p:cNvPr id="25" name="Grupo 24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36" name="Cruz 3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ruz 36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9" name="Retângulo 3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14917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961112"/>
            <a:ext cx="6023591" cy="3672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 Letra C)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Logo, 5.6.3 = 90 </a:t>
            </a:r>
            <a:r>
              <a:rPr lang="pt-BR" sz="1400" dirty="0"/>
              <a:t>maneiras </a:t>
            </a:r>
            <a:r>
              <a:rPr lang="pt-BR" sz="1400" dirty="0" smtClean="0"/>
              <a:t>distinta.</a:t>
            </a:r>
            <a:endParaRPr lang="pt-BR" sz="1400" dirty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3695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/>
              <a:t>Arnaldo planeja ir à praia e deseja utilizar uma camiseta, uma bermuda e um chinelo. Sabe-se que ele possui 5 camisetas, 6 bermudas e 3 chinelos. De quantas maneiras distinta Arnaldo poderá vestir-se</a:t>
            </a:r>
            <a:r>
              <a:rPr lang="pt-BR" sz="1600" dirty="0" smtClean="0"/>
              <a:t>?</a:t>
            </a:r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9245" y="3370275"/>
            <a:ext cx="54388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18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30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90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108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98880"/>
              </p:ext>
            </p:extLst>
          </p:nvPr>
        </p:nvGraphicFramePr>
        <p:xfrm>
          <a:off x="1148651" y="6537176"/>
          <a:ext cx="4572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24000"/>
                <a:gridCol w="1524000"/>
                <a:gridCol w="1524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619151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5 Possibilidades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2497106" y="8141803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6 Possibilidades</a:t>
            </a:r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4482121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 Possibilidades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 rot="1019036">
            <a:off x="1395986" y="7388051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20322790">
            <a:off x="4938118" y="7406422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3188879" y="7406423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5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961112"/>
            <a:ext cx="6023591" cy="3672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 Letra b)</a:t>
            </a:r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Logo, 4.4.4.4.4 = 1024 </a:t>
            </a:r>
            <a:r>
              <a:rPr lang="pt-BR" sz="1400" dirty="0"/>
              <a:t>maneiras a prova pode ser resolvida</a:t>
            </a:r>
            <a:r>
              <a:rPr lang="pt-BR" sz="1400" dirty="0" smtClean="0"/>
              <a:t>.</a:t>
            </a:r>
            <a:endParaRPr lang="pt-BR" sz="1400" dirty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3695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/>
              <a:t>Uma prova possui 5 questões de múltipla escolha, onde cada uma possui 4 opções distintas. De quantas maneiras a prova pode ser resolvida?</a:t>
            </a:r>
            <a:endParaRPr lang="pt-BR" sz="1400" dirty="0"/>
          </a:p>
          <a:p>
            <a:endParaRPr lang="pt-BR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10364" y="3224808"/>
            <a:ext cx="553757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1600" dirty="0">
                <a:latin typeface="+mn-lt"/>
              </a:rPr>
              <a:t>a) 512</a:t>
            </a:r>
          </a:p>
          <a:p>
            <a:r>
              <a:rPr lang="pt-BR" sz="1600" dirty="0">
                <a:latin typeface="+mn-lt"/>
              </a:rPr>
              <a:t>b) 1024</a:t>
            </a:r>
          </a:p>
          <a:p>
            <a:r>
              <a:rPr lang="pt-BR" sz="1600" dirty="0">
                <a:latin typeface="+mn-lt"/>
              </a:rPr>
              <a:t>c) 525</a:t>
            </a:r>
          </a:p>
          <a:p>
            <a:r>
              <a:rPr lang="pt-BR" sz="1600" dirty="0">
                <a:latin typeface="+mn-lt"/>
              </a:rPr>
              <a:t>d) 2056</a:t>
            </a: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41801"/>
              </p:ext>
            </p:extLst>
          </p:nvPr>
        </p:nvGraphicFramePr>
        <p:xfrm>
          <a:off x="1148651" y="6537176"/>
          <a:ext cx="4572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300439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 Possibilidades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1628800" y="8610262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4 Possibilidades</a:t>
            </a:r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4710097" y="8141260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 Possibilidades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 rot="1019036">
            <a:off x="1216673" y="7401640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20322790">
            <a:off x="5166094" y="7406421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2297599" y="7435260"/>
            <a:ext cx="399014" cy="119014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2618548" y="7948763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4 Possibilidades</a:t>
            </a:r>
            <a:endParaRPr lang="pt-BR" dirty="0"/>
          </a:p>
        </p:txBody>
      </p:sp>
      <p:sp>
        <p:nvSpPr>
          <p:cNvPr id="50" name="Seta para baixo 49"/>
          <p:cNvSpPr/>
          <p:nvPr/>
        </p:nvSpPr>
        <p:spPr>
          <a:xfrm>
            <a:off x="3250455" y="7431233"/>
            <a:ext cx="399014" cy="52510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3501008" y="8595117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4 Possibilidades</a:t>
            </a:r>
            <a:endParaRPr lang="pt-BR" dirty="0"/>
          </a:p>
        </p:txBody>
      </p:sp>
      <p:sp>
        <p:nvSpPr>
          <p:cNvPr id="52" name="Seta para baixo 51"/>
          <p:cNvSpPr/>
          <p:nvPr/>
        </p:nvSpPr>
        <p:spPr>
          <a:xfrm>
            <a:off x="4164602" y="7420115"/>
            <a:ext cx="399014" cy="119014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1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961112"/>
            <a:ext cx="6023591" cy="3672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 Letra A)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Logo, 9.9.8 = 648 </a:t>
            </a:r>
            <a:r>
              <a:rPr lang="pt-BR" sz="1400" dirty="0"/>
              <a:t>algarismos</a:t>
            </a:r>
            <a:r>
              <a:rPr lang="pt-BR" sz="1400" dirty="0" smtClean="0"/>
              <a:t>.</a:t>
            </a:r>
            <a:endParaRPr lang="pt-BR" sz="1400" dirty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3695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/>
              <a:t>Quantos números de três algarismos distintos existem?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9463" y="2751783"/>
            <a:ext cx="54388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1600" dirty="0">
                <a:latin typeface="+mn-lt"/>
              </a:rPr>
              <a:t>a) 648</a:t>
            </a:r>
          </a:p>
          <a:p>
            <a:r>
              <a:rPr lang="pt-BR" sz="1600" dirty="0">
                <a:latin typeface="+mn-lt"/>
              </a:rPr>
              <a:t>b) 981</a:t>
            </a:r>
          </a:p>
          <a:p>
            <a:r>
              <a:rPr lang="pt-BR" sz="1600" dirty="0">
                <a:latin typeface="+mn-lt"/>
              </a:rPr>
              <a:t>c) 936</a:t>
            </a:r>
          </a:p>
          <a:p>
            <a:r>
              <a:rPr lang="pt-BR" sz="1600" dirty="0">
                <a:latin typeface="+mn-lt"/>
              </a:rPr>
              <a:t>d) </a:t>
            </a:r>
            <a:r>
              <a:rPr lang="pt-BR" sz="1600" dirty="0" smtClean="0">
                <a:latin typeface="+mn-lt"/>
              </a:rPr>
              <a:t>999</a:t>
            </a:r>
            <a:endParaRPr lang="pt-BR" sz="1600" dirty="0">
              <a:latin typeface="+mn-lt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66996"/>
              </p:ext>
            </p:extLst>
          </p:nvPr>
        </p:nvGraphicFramePr>
        <p:xfrm>
          <a:off x="1148651" y="6537176"/>
          <a:ext cx="4572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24000"/>
                <a:gridCol w="1524000"/>
                <a:gridCol w="1524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9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8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619151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9 Possibilidades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2497106" y="8141803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9 Possibilidades</a:t>
            </a:r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4482121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8 Possibilidades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 rot="1019036">
            <a:off x="1395986" y="7388051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20322790">
            <a:off x="4938118" y="7406422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3188879" y="7406423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0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7200" b="1" dirty="0" smtClean="0">
                <a:latin typeface="+mj-lt"/>
                <a:ea typeface="+mj-ea"/>
                <a:cs typeface="+mj-cs"/>
              </a:rPr>
              <a:t>Análise Combinatória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3" name="Cruz 12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ruz 14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283136" y="6321152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7" name="Retângulo 16"/>
          <p:cNvSpPr/>
          <p:nvPr/>
        </p:nvSpPr>
        <p:spPr>
          <a:xfrm>
            <a:off x="4789317" y="6321152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3" name="Cruz 22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ruz 23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791110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3695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/>
              <a:t>(Petrobras – Cesgranrio 2014). Uma senha de 5 caracteres distintos deve ser formada usando as letras A e O e os números 0, 1, 2. As senhas devem começar e terminar com letras, mas não é permitido usar o 0 (zero) ao lado do O (letra o).</a:t>
            </a:r>
          </a:p>
          <a:p>
            <a:r>
              <a:rPr lang="pt-BR" sz="1600" dirty="0"/>
              <a:t>Quantas senhas podem-se formar atendendo às regras estabelecidas?</a:t>
            </a:r>
          </a:p>
          <a:p>
            <a:endParaRPr lang="pt-BR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10363" y="3923896"/>
            <a:ext cx="5537576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1600" dirty="0">
                <a:latin typeface="+mn-lt"/>
              </a:rPr>
              <a:t>A) 12</a:t>
            </a:r>
          </a:p>
          <a:p>
            <a:r>
              <a:rPr lang="pt-BR" sz="1600" dirty="0">
                <a:latin typeface="+mn-lt"/>
              </a:rPr>
              <a:t>B) 8</a:t>
            </a:r>
          </a:p>
          <a:p>
            <a:r>
              <a:rPr lang="pt-BR" sz="1600" dirty="0">
                <a:latin typeface="+mn-lt"/>
              </a:rPr>
              <a:t>C) 6</a:t>
            </a:r>
          </a:p>
          <a:p>
            <a:r>
              <a:rPr lang="pt-BR" sz="1600" dirty="0">
                <a:latin typeface="+mn-lt"/>
              </a:rPr>
              <a:t>D) 4</a:t>
            </a:r>
          </a:p>
          <a:p>
            <a:r>
              <a:rPr lang="pt-BR" sz="1600" dirty="0">
                <a:latin typeface="+mn-lt"/>
              </a:rPr>
              <a:t>E) 2</a:t>
            </a:r>
          </a:p>
        </p:txBody>
      </p:sp>
    </p:spTree>
    <p:extLst>
      <p:ext uri="{BB962C8B-B14F-4D97-AF65-F5344CB8AC3E}">
        <p14:creationId xmlns:p14="http://schemas.microsoft.com/office/powerpoint/2010/main" val="6308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2115879"/>
            <a:ext cx="6023591" cy="7517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Resposta:  Letra A)</a:t>
            </a:r>
          </a:p>
          <a:p>
            <a:endParaRPr lang="pt-BR" sz="1400" dirty="0" smtClean="0"/>
          </a:p>
          <a:p>
            <a:r>
              <a:rPr lang="pt-BR" sz="1400" dirty="0" smtClean="0"/>
              <a:t>Como </a:t>
            </a:r>
            <a:r>
              <a:rPr lang="pt-BR" sz="1400" dirty="0"/>
              <a:t>só podemos utilizar duas letras, temos duas opções Veja</a:t>
            </a:r>
            <a:r>
              <a:rPr lang="pt-BR" sz="1400" dirty="0" smtClean="0"/>
              <a:t>:</a:t>
            </a:r>
          </a:p>
          <a:p>
            <a:r>
              <a:rPr lang="pt-BR" sz="1400" dirty="0"/>
              <a:t>A _ _ _ O</a:t>
            </a:r>
          </a:p>
          <a:p>
            <a:r>
              <a:rPr lang="pt-BR" sz="1400" dirty="0"/>
              <a:t>O _ _ _ A</a:t>
            </a:r>
          </a:p>
          <a:p>
            <a:endParaRPr lang="pt-BR" sz="1400" dirty="0" smtClean="0"/>
          </a:p>
          <a:p>
            <a:r>
              <a:rPr lang="pt-BR" sz="1400" dirty="0"/>
              <a:t>O próximo passo é organizar os números. A única restrição que temos é que o zero e a letra O não podem ficar juntos. Desta forma, temos duas opções para o algarismo zero. Exatamente as duas posições não adjacentes a letra O. Veja:</a:t>
            </a:r>
          </a:p>
          <a:p>
            <a:r>
              <a:rPr lang="pt-BR" sz="1400" dirty="0"/>
              <a:t>A 0 _ _ O</a:t>
            </a:r>
          </a:p>
          <a:p>
            <a:r>
              <a:rPr lang="pt-BR" sz="1400" dirty="0"/>
              <a:t>A _ 0 _ </a:t>
            </a:r>
            <a:r>
              <a:rPr lang="pt-BR" sz="1400" dirty="0" smtClean="0"/>
              <a:t>O</a:t>
            </a:r>
          </a:p>
          <a:p>
            <a:endParaRPr lang="pt-BR" sz="1400" dirty="0"/>
          </a:p>
          <a:p>
            <a:r>
              <a:rPr lang="pt-BR" sz="1400" dirty="0"/>
              <a:t>Basta agora localizarmos os algarismos 1 e 2. Como restam duas posições, o primeiro a ser incluído tem duas opções, enquanto o segundo tem apenas uma.</a:t>
            </a:r>
          </a:p>
          <a:p>
            <a:r>
              <a:rPr lang="pt-BR" sz="1400" dirty="0"/>
              <a:t>Daí, pelo Principio Fundamental da Contagem (PFC</a:t>
            </a:r>
            <a:r>
              <a:rPr lang="pt-BR" sz="1400" dirty="0" smtClean="0"/>
              <a:t>):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Logo, 2.2.2.1.1 = 8 senhas.</a:t>
            </a:r>
            <a:endParaRPr lang="pt-BR" sz="1400" dirty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27182"/>
              </p:ext>
            </p:extLst>
          </p:nvPr>
        </p:nvGraphicFramePr>
        <p:xfrm>
          <a:off x="1148651" y="6537176"/>
          <a:ext cx="4572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300439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2 Possibilidades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1628800" y="8610262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2 Possibilidades</a:t>
            </a:r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4710097" y="8141260"/>
            <a:ext cx="157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 Possibilidade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 rot="1019036">
            <a:off x="1216673" y="7401640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20322790">
            <a:off x="5166094" y="7406421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2297599" y="7435260"/>
            <a:ext cx="399014" cy="119014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2618548" y="7948763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2 Possibilidades</a:t>
            </a:r>
            <a:endParaRPr lang="pt-BR" dirty="0"/>
          </a:p>
        </p:txBody>
      </p:sp>
      <p:sp>
        <p:nvSpPr>
          <p:cNvPr id="50" name="Seta para baixo 49"/>
          <p:cNvSpPr/>
          <p:nvPr/>
        </p:nvSpPr>
        <p:spPr>
          <a:xfrm>
            <a:off x="3250455" y="7431233"/>
            <a:ext cx="399014" cy="52510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3501008" y="8595117"/>
            <a:ext cx="157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 Possibilidade</a:t>
            </a:r>
            <a:endParaRPr lang="pt-BR" dirty="0"/>
          </a:p>
        </p:txBody>
      </p:sp>
      <p:sp>
        <p:nvSpPr>
          <p:cNvPr id="52" name="Seta para baixo 51"/>
          <p:cNvSpPr/>
          <p:nvPr/>
        </p:nvSpPr>
        <p:spPr>
          <a:xfrm>
            <a:off x="4164602" y="7420115"/>
            <a:ext cx="399014" cy="119014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5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961112"/>
            <a:ext cx="6023591" cy="3672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 Letra B)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Logo, 3.2 = 6 maneiras.</a:t>
            </a:r>
            <a:endParaRPr lang="pt-BR" sz="1400" dirty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3695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Thiago possui 3 blusas diferentes e 2 calças diferentes. De quantas maneiras ele poderá escolher uma blusa e uma calça para se vestir?</a:t>
            </a:r>
          </a:p>
          <a:p>
            <a:endParaRPr lang="pt-BR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3560" y="2890848"/>
            <a:ext cx="54388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9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6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12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89168"/>
              </p:ext>
            </p:extLst>
          </p:nvPr>
        </p:nvGraphicFramePr>
        <p:xfrm>
          <a:off x="1821160" y="6537176"/>
          <a:ext cx="3048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1291660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 Possibilidades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3169615" y="8141803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2 Possibilidades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 rot="1019036">
            <a:off x="2068495" y="7388051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3861388" y="7406423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3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961112"/>
            <a:ext cx="6023591" cy="3672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 Letra C)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Logo, 3.3 = 9 </a:t>
            </a:r>
            <a:r>
              <a:rPr lang="pt-BR" sz="1400" dirty="0"/>
              <a:t>números de dois </a:t>
            </a:r>
            <a:r>
              <a:rPr lang="pt-BR" sz="1400" dirty="0" smtClean="0"/>
              <a:t>algarismos.</a:t>
            </a:r>
            <a:endParaRPr lang="pt-BR" sz="1400" dirty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3695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Quantos números de dois algarismos podem ser formados utilizando elementos do conjunto  {1, 2, 3}?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3560" y="2890848"/>
            <a:ext cx="54388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12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8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5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845373"/>
              </p:ext>
            </p:extLst>
          </p:nvPr>
        </p:nvGraphicFramePr>
        <p:xfrm>
          <a:off x="1821160" y="6537176"/>
          <a:ext cx="3048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1291660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 Possibilidades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3169615" y="8141803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 Possibilidades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 rot="1019036">
            <a:off x="2068495" y="7388051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3861388" y="7406423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961112"/>
            <a:ext cx="6023591" cy="3672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 Letra A)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Logo, 3.2 = 6 </a:t>
            </a:r>
            <a:r>
              <a:rPr lang="pt-BR" sz="1400" dirty="0"/>
              <a:t>números de dois </a:t>
            </a:r>
            <a:r>
              <a:rPr lang="pt-BR" sz="1400" dirty="0" smtClean="0"/>
              <a:t>algarismos.</a:t>
            </a:r>
            <a:endParaRPr lang="pt-BR" sz="1400" dirty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3695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Quantos números de dois algarismos diferentes (distintos) podem ser formados utilizando elementos do conjunto {1, 2, 3}?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3560" y="2890848"/>
            <a:ext cx="54388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6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8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9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57197"/>
              </p:ext>
            </p:extLst>
          </p:nvPr>
        </p:nvGraphicFramePr>
        <p:xfrm>
          <a:off x="1821160" y="6537176"/>
          <a:ext cx="3048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1291660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 Possibilidades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3169615" y="8141803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2 Possibilidades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 rot="1019036">
            <a:off x="2068495" y="7388051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3861388" y="7406423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0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961112"/>
            <a:ext cx="6023591" cy="3672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 Letra D)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Logo, 3.3.3 = 27 </a:t>
            </a:r>
            <a:r>
              <a:rPr lang="pt-BR" sz="1400" dirty="0"/>
              <a:t>números de três </a:t>
            </a:r>
            <a:r>
              <a:rPr lang="pt-BR" sz="1400" dirty="0" smtClean="0"/>
              <a:t>algarismos.</a:t>
            </a:r>
            <a:endParaRPr lang="pt-BR" sz="1400" dirty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3695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/>
              <a:t>Quantos números de três algarismos podem ser formados utilizando elementos do conjunto {1, 2, 3}?</a:t>
            </a:r>
            <a:endParaRPr lang="pt-BR" sz="1400" dirty="0"/>
          </a:p>
          <a:p>
            <a:endParaRPr lang="pt-BR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6672" y="2947350"/>
            <a:ext cx="54316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21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09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27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46469"/>
              </p:ext>
            </p:extLst>
          </p:nvPr>
        </p:nvGraphicFramePr>
        <p:xfrm>
          <a:off x="1148651" y="6537176"/>
          <a:ext cx="4572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24000"/>
                <a:gridCol w="1524000"/>
                <a:gridCol w="1524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619151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 Possibilidades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2497106" y="8141803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 Possibilidades</a:t>
            </a:r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4482121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 Possibilidades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 rot="1019036">
            <a:off x="1395986" y="7388051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20322790">
            <a:off x="4938118" y="7406422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3188879" y="7406423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1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961112"/>
            <a:ext cx="6023591" cy="3672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 Letra A)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Logo, 3.2.1 = 06 </a:t>
            </a:r>
            <a:r>
              <a:rPr lang="pt-BR" sz="1400" dirty="0"/>
              <a:t>números de três </a:t>
            </a:r>
            <a:r>
              <a:rPr lang="pt-BR" sz="1400" dirty="0" smtClean="0"/>
              <a:t>algarismos.</a:t>
            </a:r>
            <a:endParaRPr lang="pt-BR" sz="1400" dirty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3695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/>
              <a:t>Quantos números de três algarismos diferentes (distintos) podem ser formados utilizando elementos do conjunto {1, 2, 3}?</a:t>
            </a:r>
            <a:endParaRPr lang="pt-BR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6672" y="2947350"/>
            <a:ext cx="54316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06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08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21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60598"/>
              </p:ext>
            </p:extLst>
          </p:nvPr>
        </p:nvGraphicFramePr>
        <p:xfrm>
          <a:off x="1148651" y="6537176"/>
          <a:ext cx="4572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24000"/>
                <a:gridCol w="1524000"/>
                <a:gridCol w="1524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619151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 Possibilidades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2497106" y="8141803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2 Possibilidades</a:t>
            </a:r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4482121" y="8141261"/>
            <a:ext cx="157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 Possibilidade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 rot="1019036">
            <a:off x="1395986" y="7388051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20322790">
            <a:off x="4938118" y="7406422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3188879" y="7406423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961112"/>
            <a:ext cx="6023591" cy="3672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 Letra C)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Logo, 4.3.1.1 = 12 </a:t>
            </a:r>
            <a:r>
              <a:rPr lang="pt-BR" sz="1400" dirty="0"/>
              <a:t>maneiras </a:t>
            </a:r>
            <a:r>
              <a:rPr lang="pt-BR" sz="1400" dirty="0" smtClean="0"/>
              <a:t>diferentes.</a:t>
            </a:r>
            <a:endParaRPr lang="pt-BR" sz="1400" dirty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3695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/>
              <a:t>Um estádio possui 4 portões. De quantas maneiras diferentes um torcedor pode entrar e sair desse estádio utilizando, para sair, um portão diferente do que entrou?</a:t>
            </a:r>
            <a:endParaRPr lang="pt-BR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6672" y="3155702"/>
            <a:ext cx="54316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16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18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24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318039"/>
              </p:ext>
            </p:extLst>
          </p:nvPr>
        </p:nvGraphicFramePr>
        <p:xfrm>
          <a:off x="1148651" y="6537176"/>
          <a:ext cx="4572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269113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4 Possibilidades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2017763" y="8521954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 Possibilidades</a:t>
            </a:r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4725144" y="8510593"/>
            <a:ext cx="1565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 Possibilidade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 rot="1318937">
            <a:off x="1250561" y="7405876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20604208">
            <a:off x="5163974" y="7391113"/>
            <a:ext cx="399014" cy="118808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2649670" y="7429111"/>
            <a:ext cx="399014" cy="109284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278340" y="8167767"/>
            <a:ext cx="157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 Possibilidade</a:t>
            </a:r>
            <a:endParaRPr lang="pt-BR" dirty="0"/>
          </a:p>
        </p:txBody>
      </p:sp>
      <p:sp>
        <p:nvSpPr>
          <p:cNvPr id="50" name="Seta para baixo 49"/>
          <p:cNvSpPr/>
          <p:nvPr/>
        </p:nvSpPr>
        <p:spPr>
          <a:xfrm>
            <a:off x="3845640" y="7417750"/>
            <a:ext cx="399014" cy="75001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6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961112"/>
            <a:ext cx="6023591" cy="3672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 Letra C)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Logo, 4.3.3 = 36 </a:t>
            </a:r>
            <a:r>
              <a:rPr lang="pt-BR" sz="1400" dirty="0"/>
              <a:t>maneiras </a:t>
            </a:r>
            <a:r>
              <a:rPr lang="pt-BR" sz="1400" dirty="0" smtClean="0"/>
              <a:t>diferentes.</a:t>
            </a:r>
            <a:endParaRPr lang="pt-BR" sz="1400" dirty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3695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/>
              <a:t>Mariana desenhou uma bandeira retangular de 3 listras e deseja pintá-la, de modo que duas listras consecutivas não sejam pintadas da mesma cor. Se ela possui 4 lápis de cores diferentes, de quantas maneiras poderá pintar sua bandeira?</a:t>
            </a:r>
            <a:endParaRPr lang="pt-BR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6672" y="3368824"/>
            <a:ext cx="54316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18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48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22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32346"/>
              </p:ext>
            </p:extLst>
          </p:nvPr>
        </p:nvGraphicFramePr>
        <p:xfrm>
          <a:off x="1644242" y="6537176"/>
          <a:ext cx="3429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43000"/>
                <a:gridCol w="1143000"/>
                <a:gridCol w="1143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764704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4 Possibilidades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2513354" y="8521954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 Possibilidades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 rot="1318937">
            <a:off x="1746152" y="7405876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3145261" y="7429111"/>
            <a:ext cx="399014" cy="109284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773931" y="8167767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Possibilidades</a:t>
            </a:r>
            <a:endParaRPr lang="pt-BR" dirty="0"/>
          </a:p>
        </p:txBody>
      </p:sp>
      <p:sp>
        <p:nvSpPr>
          <p:cNvPr id="50" name="Seta para baixo 49"/>
          <p:cNvSpPr/>
          <p:nvPr/>
        </p:nvSpPr>
        <p:spPr>
          <a:xfrm>
            <a:off x="4326130" y="7417750"/>
            <a:ext cx="399014" cy="75001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961112"/>
            <a:ext cx="6023591" cy="3672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 Letra A)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Logo, 2.2.2.2 = 16 </a:t>
            </a:r>
            <a:r>
              <a:rPr lang="pt-BR" sz="1400" dirty="0"/>
              <a:t>maneiras </a:t>
            </a:r>
            <a:r>
              <a:rPr lang="pt-BR" sz="1400" dirty="0" smtClean="0"/>
              <a:t>diferentes.</a:t>
            </a:r>
            <a:endParaRPr lang="pt-BR" sz="1400" dirty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3695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/>
              <a:t>Numa prova havia 4 itens para que os alunos respondessem V (verdadeiro) ou F (falso). De quantas maneiras diferentes um aluno que vai “chutar” todas as repostas poderá responder esses itens?</a:t>
            </a:r>
            <a:endParaRPr lang="pt-BR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6672" y="3368824"/>
            <a:ext cx="54316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16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12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</a:t>
            </a:r>
            <a:r>
              <a:rPr lang="pt-BR" sz="16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22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3401"/>
              </p:ext>
            </p:extLst>
          </p:nvPr>
        </p:nvGraphicFramePr>
        <p:xfrm>
          <a:off x="1148651" y="6537176"/>
          <a:ext cx="4572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269113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2 Possibilidades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2017763" y="8521954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2 Possibilidades</a:t>
            </a:r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4715196" y="8510593"/>
            <a:ext cx="1738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Possibilidades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 rot="1318937">
            <a:off x="1250561" y="7405876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20604208">
            <a:off x="5163974" y="7391113"/>
            <a:ext cx="399014" cy="118808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2649670" y="7429111"/>
            <a:ext cx="399014" cy="109284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278340" y="8167767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2 Possibilidades</a:t>
            </a:r>
            <a:endParaRPr lang="pt-BR" dirty="0"/>
          </a:p>
        </p:txBody>
      </p:sp>
      <p:sp>
        <p:nvSpPr>
          <p:cNvPr id="50" name="Seta para baixo 49"/>
          <p:cNvSpPr/>
          <p:nvPr/>
        </p:nvSpPr>
        <p:spPr>
          <a:xfrm>
            <a:off x="3845640" y="7417750"/>
            <a:ext cx="399014" cy="75001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4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                                                                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Autor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Cleilson </a:t>
            </a:r>
            <a:r>
              <a:rPr kumimoji="0" lang="pt-B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Henrique de Araujo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9" y="7041232"/>
            <a:ext cx="2007971" cy="2007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ector reto 16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0" name="Cruz 9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3" name="Retângulo 12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222530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961112"/>
            <a:ext cx="6023591" cy="3672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 Letra B)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Logo, 2.2.2.2.2 = 32 – 1 = 31 </a:t>
            </a:r>
            <a:r>
              <a:rPr lang="pt-BR" sz="1400" dirty="0"/>
              <a:t>maneiras </a:t>
            </a:r>
            <a:r>
              <a:rPr lang="pt-BR" sz="1400" dirty="0" smtClean="0"/>
              <a:t>diferentes.</a:t>
            </a:r>
            <a:endParaRPr lang="pt-BR" sz="1400" dirty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3695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/>
              <a:t>Um painel luminoso retangular é composto por 5 lâmpadas. De quantas maneiras diferentes esse painel pode estar iluminado? (considera-se o painel iluminado se, pelo menos, uma de suas lâmpadas estiver acesa</a:t>
            </a:r>
            <a:r>
              <a:rPr lang="pt-BR" sz="1600" dirty="0" smtClean="0"/>
              <a:t>).</a:t>
            </a:r>
            <a:endParaRPr lang="pt-BR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6672" y="3443734"/>
            <a:ext cx="54316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18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31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36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37670"/>
              </p:ext>
            </p:extLst>
          </p:nvPr>
        </p:nvGraphicFramePr>
        <p:xfrm>
          <a:off x="1148651" y="6537176"/>
          <a:ext cx="4572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269113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2 Possibilidades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2017763" y="8521954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2 Possibilidades</a:t>
            </a:r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4715196" y="8510593"/>
            <a:ext cx="1738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Possibilidades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 rot="1318937">
            <a:off x="1250561" y="7405876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20604208">
            <a:off x="5163974" y="7391113"/>
            <a:ext cx="399014" cy="118808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2649670" y="7429111"/>
            <a:ext cx="399014" cy="109284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278340" y="8167767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2 Possibilidades</a:t>
            </a:r>
            <a:endParaRPr lang="pt-BR" dirty="0"/>
          </a:p>
        </p:txBody>
      </p:sp>
      <p:sp>
        <p:nvSpPr>
          <p:cNvPr id="50" name="Seta para baixo 49"/>
          <p:cNvSpPr/>
          <p:nvPr/>
        </p:nvSpPr>
        <p:spPr>
          <a:xfrm>
            <a:off x="3845640" y="7417750"/>
            <a:ext cx="399014" cy="75001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5690606" y="6920260"/>
            <a:ext cx="518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- 1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42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961112"/>
            <a:ext cx="6023591" cy="3672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 Letra B)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Logo, 5.4.3 = 60 </a:t>
            </a:r>
            <a:r>
              <a:rPr lang="pt-BR" sz="1400" dirty="0"/>
              <a:t>algarismos </a:t>
            </a:r>
            <a:r>
              <a:rPr lang="pt-BR" sz="1400" dirty="0" smtClean="0"/>
              <a:t>distintos.</a:t>
            </a:r>
            <a:endParaRPr lang="pt-BR" sz="1400" dirty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3695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/>
              <a:t>Quantos </a:t>
            </a:r>
            <a:r>
              <a:rPr lang="pt-BR" sz="1600" dirty="0" smtClean="0"/>
              <a:t>números </a:t>
            </a:r>
            <a:r>
              <a:rPr lang="pt-BR" sz="1600" dirty="0"/>
              <a:t>de 3 </a:t>
            </a:r>
            <a:r>
              <a:rPr lang="pt-BR" sz="1600" dirty="0" smtClean="0"/>
              <a:t>algarismos </a:t>
            </a:r>
            <a:r>
              <a:rPr lang="pt-BR" sz="1600" dirty="0"/>
              <a:t>distintos podem ser formados usando-se os </a:t>
            </a:r>
            <a:r>
              <a:rPr lang="pt-BR" sz="1600" dirty="0" smtClean="0"/>
              <a:t>algarismos </a:t>
            </a:r>
            <a:r>
              <a:rPr lang="pt-BR" sz="1600" dirty="0"/>
              <a:t>1,2,3,4 e 5?</a:t>
            </a:r>
            <a:endParaRPr lang="pt-BR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6672" y="3008784"/>
            <a:ext cx="54316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120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60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90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36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423227"/>
              </p:ext>
            </p:extLst>
          </p:nvPr>
        </p:nvGraphicFramePr>
        <p:xfrm>
          <a:off x="1644242" y="6537176"/>
          <a:ext cx="3429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43000"/>
                <a:gridCol w="1143000"/>
                <a:gridCol w="1143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764704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5 Possibilidades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2513354" y="8521954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4 Possibilidades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 rot="1318937">
            <a:off x="1746152" y="7405876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3145261" y="7429111"/>
            <a:ext cx="399014" cy="109284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773931" y="8167767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Possibilidades</a:t>
            </a:r>
            <a:endParaRPr lang="pt-BR" dirty="0"/>
          </a:p>
        </p:txBody>
      </p:sp>
      <p:sp>
        <p:nvSpPr>
          <p:cNvPr id="50" name="Seta para baixo 49"/>
          <p:cNvSpPr/>
          <p:nvPr/>
        </p:nvSpPr>
        <p:spPr>
          <a:xfrm>
            <a:off x="4326130" y="7417750"/>
            <a:ext cx="399014" cy="75001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2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961112"/>
            <a:ext cx="6023591" cy="3672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 Letra D)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Logo, 5.5.5 = 125 números.</a:t>
            </a:r>
            <a:endParaRPr lang="pt-BR" sz="1400" dirty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3695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/>
              <a:t>Quantos </a:t>
            </a:r>
            <a:r>
              <a:rPr lang="pt-BR" sz="1600" dirty="0" smtClean="0"/>
              <a:t>números </a:t>
            </a:r>
            <a:r>
              <a:rPr lang="pt-BR" sz="1600" dirty="0"/>
              <a:t>de 3 </a:t>
            </a:r>
            <a:r>
              <a:rPr lang="pt-BR" sz="1600" dirty="0" smtClean="0"/>
              <a:t>algarismos podem </a:t>
            </a:r>
            <a:r>
              <a:rPr lang="pt-BR" sz="1600" dirty="0"/>
              <a:t>ser formados usando-se os </a:t>
            </a:r>
            <a:r>
              <a:rPr lang="pt-BR" sz="1600" dirty="0" smtClean="0"/>
              <a:t>algarismos </a:t>
            </a:r>
            <a:r>
              <a:rPr lang="pt-BR" sz="1600" dirty="0"/>
              <a:t>1,2,3,4 e 5?</a:t>
            </a:r>
            <a:endParaRPr lang="pt-BR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6672" y="3008784"/>
            <a:ext cx="54316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25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120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125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59874"/>
              </p:ext>
            </p:extLst>
          </p:nvPr>
        </p:nvGraphicFramePr>
        <p:xfrm>
          <a:off x="1644242" y="6537176"/>
          <a:ext cx="3429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43000"/>
                <a:gridCol w="1143000"/>
                <a:gridCol w="1143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764704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5 Possibilidades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2513354" y="8521954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5 Possibilidades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 rot="1318937">
            <a:off x="1746152" y="7405876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3145261" y="7429111"/>
            <a:ext cx="399014" cy="109284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773931" y="8167767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5 Possibilidades</a:t>
            </a:r>
            <a:endParaRPr lang="pt-BR" dirty="0"/>
          </a:p>
        </p:txBody>
      </p:sp>
      <p:sp>
        <p:nvSpPr>
          <p:cNvPr id="50" name="Seta para baixo 49"/>
          <p:cNvSpPr/>
          <p:nvPr/>
        </p:nvSpPr>
        <p:spPr>
          <a:xfrm>
            <a:off x="4326130" y="7417750"/>
            <a:ext cx="399014" cy="75001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1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961112"/>
            <a:ext cx="6023591" cy="3672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 Letra C)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Logo, 4.5.5 = 100 números.</a:t>
            </a:r>
            <a:endParaRPr lang="pt-BR" sz="1400" dirty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3695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/>
              <a:t>Quantos </a:t>
            </a:r>
            <a:r>
              <a:rPr lang="pt-BR" sz="1600" dirty="0" smtClean="0"/>
              <a:t>números </a:t>
            </a:r>
            <a:r>
              <a:rPr lang="pt-BR" sz="1600" dirty="0"/>
              <a:t>de 3 </a:t>
            </a:r>
            <a:r>
              <a:rPr lang="pt-BR" sz="1600" dirty="0" smtClean="0"/>
              <a:t>algarismos podem </a:t>
            </a:r>
            <a:r>
              <a:rPr lang="pt-BR" sz="1600" dirty="0"/>
              <a:t>ser formados usando-se os </a:t>
            </a:r>
            <a:r>
              <a:rPr lang="pt-BR" sz="1600" dirty="0" smtClean="0"/>
              <a:t>algarismos 0,1,2,3 </a:t>
            </a:r>
            <a:r>
              <a:rPr lang="pt-BR" sz="1600" dirty="0"/>
              <a:t>e </a:t>
            </a:r>
            <a:r>
              <a:rPr lang="pt-BR" sz="1600" dirty="0" smtClean="0"/>
              <a:t>4?</a:t>
            </a:r>
            <a:endParaRPr lang="pt-BR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6672" y="3008784"/>
            <a:ext cx="54316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125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75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90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10091"/>
              </p:ext>
            </p:extLst>
          </p:nvPr>
        </p:nvGraphicFramePr>
        <p:xfrm>
          <a:off x="1644242" y="6537176"/>
          <a:ext cx="3429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43000"/>
                <a:gridCol w="1143000"/>
                <a:gridCol w="1143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764704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4 Possibilidades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2513354" y="8521954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5 Possibilidades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 rot="1318937">
            <a:off x="1746152" y="7405876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3145261" y="7429111"/>
            <a:ext cx="399014" cy="109284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773931" y="8167767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5 Possibilidades</a:t>
            </a:r>
            <a:endParaRPr lang="pt-BR" dirty="0"/>
          </a:p>
        </p:txBody>
      </p:sp>
      <p:sp>
        <p:nvSpPr>
          <p:cNvPr id="50" name="Seta para baixo 49"/>
          <p:cNvSpPr/>
          <p:nvPr/>
        </p:nvSpPr>
        <p:spPr>
          <a:xfrm>
            <a:off x="4326130" y="7417750"/>
            <a:ext cx="399014" cy="75001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7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961112"/>
            <a:ext cx="6023591" cy="3672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 Letra C)</a:t>
            </a:r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Logo, 4.4.3 = 48 números.</a:t>
            </a:r>
            <a:endParaRPr lang="pt-BR" sz="1400" dirty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3695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/>
              <a:t>Quantos </a:t>
            </a:r>
            <a:r>
              <a:rPr lang="pt-BR" sz="1600" dirty="0" smtClean="0"/>
              <a:t>números </a:t>
            </a:r>
            <a:r>
              <a:rPr lang="pt-BR" sz="1600" dirty="0"/>
              <a:t>de 3 </a:t>
            </a:r>
            <a:r>
              <a:rPr lang="pt-BR" sz="1600" dirty="0" smtClean="0"/>
              <a:t>algarismos distintos podem </a:t>
            </a:r>
            <a:r>
              <a:rPr lang="pt-BR" sz="1600" dirty="0"/>
              <a:t>ser formados usando-se os </a:t>
            </a:r>
            <a:r>
              <a:rPr lang="pt-BR" sz="1600" dirty="0" smtClean="0"/>
              <a:t>algarismos 0,1,2,3 </a:t>
            </a:r>
            <a:r>
              <a:rPr lang="pt-BR" sz="1600" dirty="0"/>
              <a:t>e </a:t>
            </a:r>
            <a:r>
              <a:rPr lang="pt-BR" sz="1600" dirty="0" smtClean="0"/>
              <a:t>4?</a:t>
            </a:r>
            <a:endParaRPr lang="pt-BR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6672" y="3008784"/>
            <a:ext cx="54316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60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24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36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25149"/>
              </p:ext>
            </p:extLst>
          </p:nvPr>
        </p:nvGraphicFramePr>
        <p:xfrm>
          <a:off x="1644242" y="6537176"/>
          <a:ext cx="3429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43000"/>
                <a:gridCol w="1143000"/>
                <a:gridCol w="1143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764704" y="814126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4 Possibilidades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2513354" y="8521954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4 Possibilidades</a:t>
            </a:r>
            <a:endParaRPr lang="pt-BR" dirty="0"/>
          </a:p>
        </p:txBody>
      </p:sp>
      <p:sp>
        <p:nvSpPr>
          <p:cNvPr id="46" name="Seta para baixo 45"/>
          <p:cNvSpPr/>
          <p:nvPr/>
        </p:nvSpPr>
        <p:spPr>
          <a:xfrm rot="1318937">
            <a:off x="1746152" y="7405876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>
            <a:off x="3145261" y="7429111"/>
            <a:ext cx="399014" cy="109284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773931" y="8167767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 Possibilidades</a:t>
            </a:r>
            <a:endParaRPr lang="pt-BR" dirty="0"/>
          </a:p>
        </p:txBody>
      </p:sp>
      <p:sp>
        <p:nvSpPr>
          <p:cNvPr id="50" name="Seta para baixo 49"/>
          <p:cNvSpPr/>
          <p:nvPr/>
        </p:nvSpPr>
        <p:spPr>
          <a:xfrm>
            <a:off x="4326130" y="7417750"/>
            <a:ext cx="399014" cy="75001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3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59254"/>
            <a:ext cx="6063113" cy="81022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A seguir vamos ver o PFC sendo aplicado em Arranjos, que é uma forma de contagem onde a ordem é importante, visto que distingue uma solução de um problema de outras mais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Formalmente, o Arranjo com repetições é definido assim</a:t>
            </a:r>
            <a:r>
              <a:rPr lang="pt-BR" sz="1400" dirty="0" smtClean="0"/>
              <a:t>: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Vamos </a:t>
            </a:r>
            <a:r>
              <a:rPr lang="pt-BR" sz="1400" dirty="0"/>
              <a:t>entender essa formalidade</a:t>
            </a:r>
            <a:r>
              <a:rPr lang="pt-BR" sz="1400" dirty="0" smtClean="0"/>
              <a:t>...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Caro(a) estudante, quando se diz arranjo com repetições significa que as soluções para um problema podem ser utilizadas mais de uma vez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Considere </a:t>
            </a:r>
            <a:r>
              <a:rPr lang="pt-BR" sz="2400" dirty="0"/>
              <a:t>n</a:t>
            </a:r>
            <a:r>
              <a:rPr lang="pt-BR" sz="1400" dirty="0"/>
              <a:t> como a quantidade de elementos/soluções que temos para resolver as etapas de um problema. </a:t>
            </a:r>
          </a:p>
          <a:p>
            <a:pPr algn="just"/>
            <a:r>
              <a:rPr lang="pt-BR" sz="1400" dirty="0" smtClean="0"/>
              <a:t>Considere </a:t>
            </a:r>
            <a:r>
              <a:rPr lang="pt-BR" sz="2400" dirty="0"/>
              <a:t>k</a:t>
            </a:r>
            <a:r>
              <a:rPr lang="pt-BR" sz="1400" dirty="0"/>
              <a:t> como sendo a quantidade de etapas de um problema.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Arranjo com </a:t>
              </a:r>
              <a:r>
                <a:rPr lang="pt-BR" dirty="0" smtClean="0"/>
                <a:t>Repetições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Arranjo com </a:t>
              </a:r>
              <a:r>
                <a:rPr lang="pt-BR" sz="1600" dirty="0"/>
                <a:t>R</a:t>
              </a:r>
              <a:r>
                <a:rPr lang="pt-BR" sz="1600" dirty="0" smtClean="0"/>
                <a:t>epetições</a:t>
              </a:r>
              <a:endParaRPr lang="pt-BR" sz="1600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16" y="3008784"/>
            <a:ext cx="5418458" cy="9315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1920" y="6609184"/>
            <a:ext cx="4245380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6" name="Cruz 3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ruz 36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9" name="Retângulo 3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824941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2096338"/>
            <a:ext cx="6063113" cy="74651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Usando os algarismos 1, 2, 3, 4, 5, 6, 7 e 8, quantas senhas de 5 dígitos podem ser formadas</a:t>
            </a:r>
            <a:r>
              <a:rPr lang="pt-BR" sz="1400" dirty="0" smtClean="0"/>
              <a:t>?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Resposta: </a:t>
            </a:r>
            <a:endParaRPr lang="pt-BR" sz="1400" dirty="0" smtClean="0"/>
          </a:p>
          <a:p>
            <a:pPr algn="just"/>
            <a:r>
              <a:rPr lang="pt-BR" sz="1400" dirty="0" smtClean="0"/>
              <a:t>Antes </a:t>
            </a:r>
            <a:r>
              <a:rPr lang="pt-BR" sz="1400" dirty="0"/>
              <a:t>de qualquer coisa, percebemos aqui que a ordem é importante. Uma senha 12345 é diferente de uma senha 23451, obviamente, por mais que os 5 algarismos usados estejam nas duas senhas. Ou seja, alterada a ordem, altera-se a possibilidade de resolução do problema. E por falar em problema, o problema do enunciado é... formar senhas, concorda? Quais serão as etapas? Cada dígito será uma etapa a ser cumprida.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Senha </a:t>
            </a:r>
            <a:r>
              <a:rPr lang="pt-BR" sz="1400" dirty="0" smtClean="0"/>
              <a:t>..............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Como o enunciado não coloca nenhuma restrição na criação de senhas, temos que para cada dígito haverá 8 (oito) possibilidades de algarismos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Pelo PFC teríamos 8.8.8.8.8 = 32768 senhas.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/>
              <a:t>Possibilidades</a:t>
            </a:r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90325" y="1547645"/>
            <a:ext cx="6052441" cy="548692"/>
            <a:chOff x="345068" y="8108785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39" name="Grupo 38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40" name="Retângulo de cantos arredondados 39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Arranjo com </a:t>
              </a:r>
              <a:r>
                <a:rPr lang="pt-BR" sz="1600" dirty="0"/>
                <a:t>R</a:t>
              </a:r>
              <a:r>
                <a:rPr lang="pt-BR" sz="1600" dirty="0" smtClean="0"/>
                <a:t>epetições</a:t>
              </a:r>
              <a:endParaRPr lang="pt-BR" sz="1600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1437" y="4737355"/>
            <a:ext cx="2543175" cy="7905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681" y="7041232"/>
            <a:ext cx="2895600" cy="1285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3" name="Cruz 42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ruz 43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6" name="Retângulo 4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47" name="Grupo 4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Arranjo com </a:t>
              </a:r>
              <a:r>
                <a:rPr lang="pt-BR" dirty="0" smtClean="0"/>
                <a:t>Repetições</a:t>
              </a:r>
              <a:endParaRPr lang="pt-BR" dirty="0"/>
            </a:p>
          </p:txBody>
        </p:sp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629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285728" y="2096338"/>
                <a:ext cx="6063113" cy="746517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pt-BR" sz="1400" dirty="0" smtClean="0"/>
                  <a:t>E pela fórmula de arranjo com repetições?</a:t>
                </a:r>
                <a:endParaRPr lang="pt-BR" sz="1400" dirty="0"/>
              </a:p>
              <a:p>
                <a:pPr algn="just"/>
                <a:r>
                  <a:rPr lang="pt-BR" sz="1400" dirty="0"/>
                  <a:t>Usando os algarismos 1, 2, 3, 4, 5, 6, 7 e 8, quantas senhas de 5 dígitos podem ser formadas</a:t>
                </a:r>
                <a:r>
                  <a:rPr lang="pt-BR" sz="1400" dirty="0" smtClean="0"/>
                  <a:t>?</a:t>
                </a:r>
                <a:endParaRPr lang="pt-BR" sz="1400" dirty="0"/>
              </a:p>
              <a:p>
                <a:pPr algn="just"/>
                <a:r>
                  <a:rPr lang="pt-BR" sz="1400" dirty="0"/>
                  <a:t>Como dito antes, n é a quantidade de elementos/soluções que temos para resolver as etapas de um problema. </a:t>
                </a:r>
              </a:p>
              <a:p>
                <a:pPr algn="just"/>
                <a:r>
                  <a:rPr lang="pt-BR" sz="1400" dirty="0" smtClean="0"/>
                  <a:t>Neste </a:t>
                </a:r>
                <a:r>
                  <a:rPr lang="pt-BR" sz="1400" dirty="0"/>
                  <a:t>caso, </a:t>
                </a:r>
                <a:r>
                  <a:rPr lang="pt-BR" sz="2400" dirty="0"/>
                  <a:t>n</a:t>
                </a:r>
                <a:r>
                  <a:rPr lang="pt-BR" sz="1400" dirty="0"/>
                  <a:t> = 8 (oito algarismos dados na questão). </a:t>
                </a:r>
              </a:p>
              <a:p>
                <a:pPr algn="just"/>
                <a:r>
                  <a:rPr lang="pt-BR" sz="1400" dirty="0" smtClean="0"/>
                  <a:t>E </a:t>
                </a:r>
                <a:r>
                  <a:rPr lang="pt-BR" sz="1400" dirty="0"/>
                  <a:t>o </a:t>
                </a:r>
                <a:r>
                  <a:rPr lang="pt-BR" sz="2400" dirty="0"/>
                  <a:t>k</a:t>
                </a:r>
                <a:r>
                  <a:rPr lang="pt-BR" sz="1400" dirty="0"/>
                  <a:t> é a quantidade de etapas do problema. Sendo assim, como </a:t>
                </a:r>
                <a:r>
                  <a:rPr lang="pt-BR" sz="1400" dirty="0" smtClean="0"/>
                  <a:t>cada dígito </a:t>
                </a:r>
                <a:r>
                  <a:rPr lang="pt-BR" sz="1400" dirty="0"/>
                  <a:t>é uma etapa, temos então </a:t>
                </a:r>
                <a:r>
                  <a:rPr lang="pt-BR" sz="2400" dirty="0"/>
                  <a:t>k</a:t>
                </a:r>
                <a:r>
                  <a:rPr lang="pt-BR" sz="1400" dirty="0"/>
                  <a:t> = 5. </a:t>
                </a:r>
              </a:p>
              <a:p>
                <a:pPr algn="just"/>
                <a:r>
                  <a:rPr lang="pt-BR" sz="1400" dirty="0"/>
                  <a:t>Pela fórmula de arranjo com repetições </a:t>
                </a:r>
                <a:r>
                  <a:rPr lang="pt-BR" sz="1400" dirty="0" smtClean="0"/>
                  <a:t>temos: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pt-BR" sz="3200" dirty="0" smtClean="0"/>
                  <a:t> </a:t>
                </a:r>
                <a:r>
                  <a:rPr lang="pt-BR" sz="3200" dirty="0"/>
                  <a:t>= </a:t>
                </a:r>
                <a:r>
                  <a:rPr lang="pt-BR" sz="3200" dirty="0" smtClean="0"/>
                  <a:t>8⁵ </a:t>
                </a:r>
                <a:r>
                  <a:rPr lang="pt-BR" sz="3200" dirty="0"/>
                  <a:t>= 32768. </a:t>
                </a:r>
                <a:endParaRPr lang="pt-BR" sz="3200" dirty="0" smtClean="0"/>
              </a:p>
              <a:p>
                <a:pPr algn="just"/>
                <a:r>
                  <a:rPr lang="pt-BR" sz="1400" dirty="0" smtClean="0"/>
                  <a:t>Vemos </a:t>
                </a:r>
                <a:r>
                  <a:rPr lang="pt-BR" sz="1400" dirty="0"/>
                  <a:t>então que o PFC pode resolver problemas de arranjo com repetições.</a:t>
                </a:r>
              </a:p>
              <a:p>
                <a:pPr algn="just"/>
                <a:endParaRPr lang="pt-BR" sz="1400" dirty="0" smtClean="0"/>
              </a:p>
              <a:p>
                <a:pPr algn="just"/>
                <a:endParaRPr lang="pt-BR" sz="1400" dirty="0"/>
              </a:p>
              <a:p>
                <a:pPr algn="just"/>
                <a:endParaRPr lang="pt-BR" sz="1400" dirty="0"/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2096338"/>
                <a:ext cx="6063113" cy="746517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90325" y="1547645"/>
            <a:ext cx="6052441" cy="548692"/>
            <a:chOff x="345068" y="8108785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39" name="Grupo 38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40" name="Retângulo de cantos arredondados 39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Arranjo com </a:t>
              </a:r>
              <a:r>
                <a:rPr lang="pt-BR" sz="1600" dirty="0"/>
                <a:t>R</a:t>
              </a:r>
              <a:r>
                <a:rPr lang="pt-BR" sz="1600" dirty="0" smtClean="0"/>
                <a:t>epetições</a:t>
              </a:r>
              <a:endParaRPr lang="pt-BR" sz="1600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pic>
        <p:nvPicPr>
          <p:cNvPr id="26" name="Imagem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602" y="5745088"/>
            <a:ext cx="5734846" cy="3295762"/>
          </a:xfrm>
          <a:prstGeom prst="rect">
            <a:avLst/>
          </a:prstGeom>
        </p:spPr>
      </p:pic>
      <p:sp>
        <p:nvSpPr>
          <p:cNvPr id="2" name="Seta para a direita 1"/>
          <p:cNvSpPr/>
          <p:nvPr/>
        </p:nvSpPr>
        <p:spPr>
          <a:xfrm rot="18502349">
            <a:off x="209273" y="8097145"/>
            <a:ext cx="2001889" cy="5887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ruz 28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ruz 4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5" name="Retângulo 44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46" name="Grupo 45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47" name="Retângulo de cantos arredondados 46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Arranjo com </a:t>
              </a:r>
              <a:r>
                <a:rPr lang="pt-BR" dirty="0" smtClean="0"/>
                <a:t>Repetições</a:t>
              </a:r>
              <a:endParaRPr lang="pt-BR" dirty="0"/>
            </a:p>
          </p:txBody>
        </p:sp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3743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285728" y="2096338"/>
                <a:ext cx="6063113" cy="746517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pt-BR" sz="1400" dirty="0" smtClean="0"/>
                  <a:t>Uma prova possui 10 questões cujas alternativas podem ser “verdadeiro” ou “falso”. De quantas formas distintas essa prova pode ser resolvida?</a:t>
                </a:r>
              </a:p>
              <a:p>
                <a:pPr algn="just"/>
                <a:endParaRPr lang="pt-BR" sz="1400" dirty="0" smtClean="0"/>
              </a:p>
              <a:p>
                <a:pPr algn="just"/>
                <a:r>
                  <a:rPr lang="pt-BR" sz="1400" b="1" dirty="0"/>
                  <a:t>Resposta</a:t>
                </a:r>
                <a:r>
                  <a:rPr lang="pt-BR" sz="1400" b="1" dirty="0" smtClean="0"/>
                  <a:t>:</a:t>
                </a:r>
              </a:p>
              <a:p>
                <a:pPr algn="just"/>
                <a:r>
                  <a:rPr lang="pt-BR" sz="1400" dirty="0"/>
                  <a:t>Vamos identificar </a:t>
                </a:r>
                <a:r>
                  <a:rPr lang="pt-BR" sz="2400" dirty="0"/>
                  <a:t>n</a:t>
                </a:r>
                <a:r>
                  <a:rPr lang="pt-BR" sz="1400" dirty="0"/>
                  <a:t> e </a:t>
                </a:r>
                <a:r>
                  <a:rPr lang="pt-BR" sz="2400" dirty="0"/>
                  <a:t>k</a:t>
                </a:r>
                <a:r>
                  <a:rPr lang="pt-BR" sz="1400" dirty="0"/>
                  <a:t> na questão. </a:t>
                </a:r>
                <a:endParaRPr lang="pt-BR" sz="1400" dirty="0" smtClean="0"/>
              </a:p>
              <a:p>
                <a:pPr algn="just"/>
                <a:r>
                  <a:rPr lang="pt-BR" sz="1400" dirty="0"/>
                  <a:t>Qual o nosso problema? Responder a prova</a:t>
                </a:r>
                <a:r>
                  <a:rPr lang="pt-BR" sz="1400" dirty="0" smtClean="0"/>
                  <a:t>.</a:t>
                </a:r>
                <a:endParaRPr lang="pt-BR" sz="1400" dirty="0"/>
              </a:p>
              <a:p>
                <a:pPr algn="just"/>
                <a:r>
                  <a:rPr lang="pt-BR" sz="1400" dirty="0"/>
                  <a:t>Quantas etapas (</a:t>
                </a:r>
                <a:r>
                  <a:rPr lang="pt-BR" sz="2400" dirty="0"/>
                  <a:t>k</a:t>
                </a:r>
                <a:r>
                  <a:rPr lang="pt-BR" sz="1400" dirty="0"/>
                  <a:t>) precisam ser cumpridas para resolver a prova? 10 etapas ou questões</a:t>
                </a:r>
                <a:r>
                  <a:rPr lang="pt-BR" sz="1400" dirty="0" smtClean="0"/>
                  <a:t>.</a:t>
                </a:r>
                <a:endParaRPr lang="pt-BR" sz="1400" dirty="0"/>
              </a:p>
              <a:p>
                <a:pPr algn="just"/>
                <a:r>
                  <a:rPr lang="pt-BR" sz="1400" dirty="0"/>
                  <a:t>Quantos elementos/soluções (</a:t>
                </a:r>
                <a:r>
                  <a:rPr lang="pt-BR" sz="2400" dirty="0"/>
                  <a:t>n</a:t>
                </a:r>
                <a:r>
                  <a:rPr lang="pt-BR" sz="1400" dirty="0"/>
                  <a:t>) temos para cada etapa? Apenas duas. Verdadeiro ou Falso</a:t>
                </a:r>
                <a:r>
                  <a:rPr lang="pt-BR" sz="1400" dirty="0" smtClean="0"/>
                  <a:t>.</a:t>
                </a:r>
              </a:p>
              <a:p>
                <a:pPr algn="just"/>
                <a:endParaRPr lang="pt-BR" sz="1400" dirty="0"/>
              </a:p>
              <a:p>
                <a:pPr algn="just"/>
                <a:r>
                  <a:rPr lang="pt-BR" sz="1400" dirty="0"/>
                  <a:t>Sendo assim, temos </a:t>
                </a:r>
                <a:r>
                  <a:rPr lang="pt-BR" sz="1400" dirty="0" smtClean="0"/>
                  <a:t>que</a:t>
                </a:r>
                <a:endParaRPr lang="pt-BR" sz="32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pt-BR" sz="3200" dirty="0" smtClean="0"/>
                  <a:t> </a:t>
                </a:r>
                <a:r>
                  <a:rPr lang="pt-BR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pt-BR" sz="3200" dirty="0" smtClean="0"/>
                  <a:t>= 1024 </a:t>
                </a:r>
              </a:p>
              <a:p>
                <a:pPr algn="just"/>
                <a:endParaRPr lang="pt-BR" sz="1400" dirty="0" smtClean="0"/>
              </a:p>
              <a:p>
                <a:pPr algn="just"/>
                <a:endParaRPr lang="pt-BR" sz="1400" dirty="0" smtClean="0"/>
              </a:p>
              <a:p>
                <a:pPr algn="just"/>
                <a:r>
                  <a:rPr lang="pt-BR" sz="1400" dirty="0" smtClean="0"/>
                  <a:t>Pelo </a:t>
                </a:r>
                <a:r>
                  <a:rPr lang="pt-BR" sz="1400" dirty="0"/>
                  <a:t>PFC teríamos</a:t>
                </a:r>
                <a:r>
                  <a:rPr lang="pt-BR" sz="1400" dirty="0" smtClean="0"/>
                  <a:t>:</a:t>
                </a:r>
              </a:p>
              <a:p>
                <a:pPr algn="just"/>
                <a:endParaRPr lang="pt-BR" sz="1400" dirty="0" smtClean="0"/>
              </a:p>
              <a:p>
                <a:pPr algn="just"/>
                <a:endParaRPr lang="pt-BR" sz="1400" dirty="0"/>
              </a:p>
              <a:p>
                <a:pPr algn="just"/>
                <a:endParaRPr lang="pt-BR" sz="1400" dirty="0"/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2096338"/>
                <a:ext cx="6063113" cy="746517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90325" y="1547645"/>
            <a:ext cx="6052441" cy="548692"/>
            <a:chOff x="345068" y="8108785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39" name="Grupo 38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40" name="Retângulo de cantos arredondados 39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Arranjo com </a:t>
              </a:r>
              <a:r>
                <a:rPr lang="pt-BR" sz="1600" dirty="0"/>
                <a:t>R</a:t>
              </a:r>
              <a:r>
                <a:rPr lang="pt-BR" sz="1600" dirty="0" smtClean="0"/>
                <a:t>epetições</a:t>
              </a:r>
              <a:endParaRPr lang="pt-BR" sz="1600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559" y="6753200"/>
            <a:ext cx="5543550" cy="18573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7" name="Cruz 2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ruz 2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4" name="Retângulo 43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45" name="Grupo 4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46" name="Retângulo de cantos arredondados 4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Arranjo com </a:t>
              </a:r>
              <a:r>
                <a:rPr lang="pt-BR" dirty="0" smtClean="0"/>
                <a:t>Repetições</a:t>
              </a:r>
              <a:endParaRPr lang="pt-BR" dirty="0"/>
            </a:p>
          </p:txBody>
        </p:sp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6273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285728" y="1459253"/>
                <a:ext cx="6063113" cy="810225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pt-BR" sz="1400" dirty="0" smtClean="0"/>
                  <a:t>Formalmente, definimos arranjo sem repetições assim:</a:t>
                </a:r>
              </a:p>
              <a:p>
                <a:pPr algn="just"/>
                <a:endParaRPr lang="pt-BR" sz="1400" dirty="0" smtClean="0"/>
              </a:p>
              <a:p>
                <a:pPr algn="just"/>
                <a:endParaRPr lang="pt-BR" sz="1400" dirty="0"/>
              </a:p>
              <a:p>
                <a:pPr algn="just"/>
                <a:endParaRPr lang="pt-BR" sz="1400" dirty="0" smtClean="0"/>
              </a:p>
              <a:p>
                <a:pPr algn="just"/>
                <a:endParaRPr lang="pt-BR" sz="1400" dirty="0"/>
              </a:p>
              <a:p>
                <a:pPr algn="just"/>
                <a:endParaRPr lang="pt-BR" sz="1400" dirty="0" smtClean="0"/>
              </a:p>
              <a:p>
                <a:pPr algn="just"/>
                <a:endParaRPr lang="pt-BR" sz="1400" dirty="0"/>
              </a:p>
              <a:p>
                <a:pPr algn="just"/>
                <a:endParaRPr lang="pt-BR" sz="1400" dirty="0" smtClean="0"/>
              </a:p>
              <a:p>
                <a:pPr algn="just"/>
                <a:endParaRPr lang="pt-BR" sz="1400" dirty="0"/>
              </a:p>
              <a:p>
                <a:pPr algn="just"/>
                <a:endParaRPr lang="pt-BR" sz="1400" dirty="0" smtClean="0"/>
              </a:p>
              <a:p>
                <a:pPr algn="just"/>
                <a:endParaRPr lang="pt-BR" sz="1400" dirty="0"/>
              </a:p>
              <a:p>
                <a:pPr algn="just"/>
                <a:endParaRPr lang="pt-BR" sz="1400" dirty="0" smtClean="0"/>
              </a:p>
              <a:p>
                <a:pPr algn="just"/>
                <a:endParaRPr lang="pt-BR" sz="1400" dirty="0"/>
              </a:p>
              <a:p>
                <a:pPr algn="just"/>
                <a:r>
                  <a:rPr lang="pt-BR" sz="1400" dirty="0" smtClean="0"/>
                  <a:t>A </a:t>
                </a:r>
                <a:r>
                  <a:rPr lang="pt-BR" sz="1400" dirty="0"/>
                  <a:t>ideia que temos em relação a n e k não muda. O que vai mudar agora é que um elemento que foi utilizado para resolver uma etapa do problema, não poderá ser utilizado </a:t>
                </a:r>
                <a:r>
                  <a:rPr lang="pt-BR" sz="1400" dirty="0" smtClean="0"/>
                  <a:t>novamente.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1459253"/>
                <a:ext cx="6063113" cy="8102259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Arranjo Sem </a:t>
              </a:r>
              <a:r>
                <a:rPr lang="pt-BR" dirty="0" smtClean="0"/>
                <a:t>Repetições</a:t>
              </a:r>
              <a:endParaRPr lang="pt-BR" dirty="0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9" name="Grupo 38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40" name="Retângulo de cantos arredondados 39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Arranjo Sem </a:t>
              </a:r>
              <a:r>
                <a:rPr lang="pt-BR" sz="1600" dirty="0"/>
                <a:t>R</a:t>
              </a:r>
              <a:r>
                <a:rPr lang="pt-BR" sz="1600" dirty="0" smtClean="0"/>
                <a:t>epetições</a:t>
              </a:r>
              <a:endParaRPr lang="pt-BR" sz="1600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743" y="2096338"/>
            <a:ext cx="5660229" cy="1970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194" name="Picture 2" descr="Matemática-2015: Análise combinatór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3" y="6033120"/>
            <a:ext cx="4531851" cy="28551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29" name="Cruz 28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ruz 4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5" name="Retângulo 44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49337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6816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Prefácio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smtClean="0">
                <a:latin typeface="+mj-lt"/>
                <a:ea typeface="+mj-ea"/>
                <a:cs typeface="+mj-cs"/>
              </a:rPr>
              <a:t>A informação e a sobrevivência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71480" y="1905906"/>
            <a:ext cx="6000792" cy="77996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O aprendizado atual está como sempre foi: manipulado, desde sua criação.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Desde o</a:t>
            </a: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tempo dos homens e mulheres das cavernas a informação é sobrevivência.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Quando o ser humano passou da fase de utilizar a informação para apenas sobreviver, ele começou a utilizá-la como meio de controle e repressão a sua própria tribo/sociedade/meio em que vive/natureza.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Desde então temos tribos contra tribos, civilizações contra civilizações, impérios contra </a:t>
            </a:r>
            <a:r>
              <a:rPr lang="pt-BR" sz="1400" dirty="0" smtClean="0"/>
              <a:t>impérios...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Sendo que o que determina o vencedor desde o tempo das cavernas até hoje é a informação.</a:t>
            </a: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Quando o ser humano começou a utilizar a primeira grande informação que foi a utilização do fogo, </a:t>
            </a:r>
            <a:r>
              <a:rPr lang="pt-BR" b="1" dirty="0" smtClean="0">
                <a:latin typeface="+mj-lt"/>
                <a:ea typeface="+mj-ea"/>
                <a:cs typeface="+mj-cs"/>
              </a:rPr>
              <a:t>a natureza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e as outras tribos atacadas não tinham chance alguma e foram derrotadas.</a:t>
            </a: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ser humano começou a utilizar armas primitivas do tempo da pedra lascada de fabricação humana, as outras tribos atacadas não tinham chance alguma e foram derrotadas.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ser humano começou a utilizar armas, utilizando o minério de ferro entre outros, posteriormente manipulando-os até se chegar as espadas lanças..., as outras tribos atacadas não tinham chance alguma e foram derrotadas.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império chinês criou e utilizou a pólvora e o seu uso em combates/guerras se espalhou as sociedades que utilizavam apenas espadas lanças... foram derrotadas. E chegamos a criação da bomba atômica e nuclear, como saber se o aprendizado é manipulado?</a:t>
            </a:r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Tente você(uma sociedade/grupo/indivíduo) criar uma bomba atômica ou nuclear.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Nas nossas aulas, não vou lhe ensinar a criar uma bomba </a:t>
            </a:r>
            <a:r>
              <a:rPr lang="pt-BR" sz="1400" dirty="0"/>
              <a:t>atômica ou </a:t>
            </a:r>
            <a:r>
              <a:rPr lang="pt-BR" sz="1400" dirty="0" smtClean="0"/>
              <a:t>nuclear. Irei repassar as informações acumuladas das gerações anteriores para a sobrevivência das futuras gerações.  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Conforme o nosso histórico, a geração ou gerações que irão sobreviver serão as que mais bem utilizarem a informação.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5" name="Cruz 14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ruz 15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9" name="Retângulo 1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285728" y="2096338"/>
                <a:ext cx="6063113" cy="746517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pt-BR" sz="1400" dirty="0" smtClean="0"/>
                  <a:t>Utilizando os algarismos 3, 4, 5, 6, 7, 8, e 9, quantos números de 3 algarismos podem ser formados sem possuir algarismos repetidos?</a:t>
                </a:r>
              </a:p>
              <a:p>
                <a:pPr algn="just"/>
                <a:endParaRPr lang="pt-BR" sz="1400" dirty="0"/>
              </a:p>
              <a:p>
                <a:pPr algn="just"/>
                <a:r>
                  <a:rPr lang="pt-BR" sz="1400" b="1" dirty="0">
                    <a:solidFill>
                      <a:schemeClr val="tx1"/>
                    </a:solidFill>
                  </a:rPr>
                  <a:t>Resposta</a:t>
                </a:r>
                <a:r>
                  <a:rPr lang="pt-BR" sz="1400" b="1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just"/>
                <a:r>
                  <a:rPr lang="pt-BR" sz="1400" dirty="0"/>
                  <a:t>Vamos identificar </a:t>
                </a:r>
                <a:r>
                  <a:rPr lang="pt-BR" sz="2400" dirty="0"/>
                  <a:t>n</a:t>
                </a:r>
                <a:r>
                  <a:rPr lang="pt-BR" sz="1400" dirty="0"/>
                  <a:t> e </a:t>
                </a:r>
                <a:r>
                  <a:rPr lang="pt-BR" sz="2400" dirty="0"/>
                  <a:t>k</a:t>
                </a:r>
                <a:r>
                  <a:rPr lang="pt-BR" sz="1400" dirty="0"/>
                  <a:t> na questão</a:t>
                </a:r>
                <a:r>
                  <a:rPr lang="pt-BR" sz="1400" dirty="0" smtClean="0"/>
                  <a:t>.</a:t>
                </a:r>
                <a:endParaRPr lang="pt-BR" sz="1400" dirty="0"/>
              </a:p>
              <a:p>
                <a:pPr algn="just"/>
                <a:r>
                  <a:rPr lang="pt-BR" sz="1400" dirty="0"/>
                  <a:t>Qual o nosso problema? Formar números</a:t>
                </a:r>
                <a:r>
                  <a:rPr lang="pt-BR" sz="1400" dirty="0" smtClean="0"/>
                  <a:t>.</a:t>
                </a:r>
              </a:p>
              <a:p>
                <a:pPr algn="just"/>
                <a:r>
                  <a:rPr lang="pt-BR" sz="1400" dirty="0"/>
                  <a:t>Quantas etapas (</a:t>
                </a:r>
                <a:r>
                  <a:rPr lang="pt-BR" sz="2400" dirty="0"/>
                  <a:t>k</a:t>
                </a:r>
                <a:r>
                  <a:rPr lang="pt-BR" sz="1400" dirty="0"/>
                  <a:t>) meu problema possui? 3 (três algarismos</a:t>
                </a:r>
                <a:r>
                  <a:rPr lang="pt-BR" sz="1400" dirty="0" smtClean="0"/>
                  <a:t>)</a:t>
                </a:r>
              </a:p>
              <a:p>
                <a:pPr algn="just"/>
                <a:endParaRPr lang="pt-BR" sz="1400" dirty="0"/>
              </a:p>
              <a:p>
                <a:pPr algn="just"/>
                <a:r>
                  <a:rPr lang="pt-BR" sz="1400" dirty="0"/>
                  <a:t>Quantos elementos (</a:t>
                </a:r>
                <a:r>
                  <a:rPr lang="pt-BR" sz="2400" dirty="0"/>
                  <a:t>n</a:t>
                </a:r>
                <a:r>
                  <a:rPr lang="pt-BR" sz="1400" dirty="0"/>
                  <a:t>) eu possuo para resolver o problema? 7 (sete algarismos) Sendo assim, temos que</a:t>
                </a:r>
                <a:r>
                  <a:rPr lang="pt-BR" sz="1400" dirty="0" smtClean="0"/>
                  <a:t>:</a:t>
                </a:r>
              </a:p>
              <a:p>
                <a:pPr algn="just"/>
                <a:endParaRPr lang="pt-BR" sz="1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pt-BR" sz="2400" dirty="0" smtClean="0"/>
                  <a:t> </a:t>
                </a:r>
                <a:r>
                  <a:rPr lang="pt-BR" sz="2400" dirty="0">
                    <a:sym typeface="Wingdings" panose="05000000000000000000" pitchFamily="2" charset="2"/>
                  </a:rPr>
                  <a:t>=</a:t>
                </a:r>
                <a:r>
                  <a:rPr lang="pt-BR" sz="24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7!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(7−3)!</m:t>
                        </m:r>
                      </m:den>
                    </m:f>
                  </m:oMath>
                </a14:m>
                <a:r>
                  <a:rPr lang="pt-BR" sz="2400" dirty="0" smtClean="0"/>
                  <a:t> </a:t>
                </a:r>
                <a:r>
                  <a:rPr lang="pt-BR" sz="2400" dirty="0">
                    <a:sym typeface="Wingdings" panose="05000000000000000000" pitchFamily="2" charset="2"/>
                  </a:rPr>
                  <a:t>=</a:t>
                </a:r>
                <a:r>
                  <a:rPr lang="pt-BR" sz="24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7!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2400" dirty="0" smtClean="0"/>
                  <a:t> = 7.6.5 = 210</a:t>
                </a:r>
              </a:p>
              <a:p>
                <a:endParaRPr lang="pt-BR" sz="2400" dirty="0" smtClean="0"/>
              </a:p>
              <a:p>
                <a:r>
                  <a:rPr lang="pt-BR" sz="1400" dirty="0" smtClean="0"/>
                  <a:t>Logo</a:t>
                </a:r>
                <a:r>
                  <a:rPr lang="pt-BR" sz="1400" dirty="0"/>
                  <a:t>, 7.6.5 = 210 números possíveis</a:t>
                </a:r>
                <a:r>
                  <a:rPr lang="pt-BR" sz="1400" dirty="0" smtClean="0"/>
                  <a:t>.</a:t>
                </a:r>
              </a:p>
              <a:p>
                <a:endParaRPr lang="pt-BR" sz="1400" dirty="0"/>
              </a:p>
              <a:p>
                <a:r>
                  <a:rPr lang="pt-BR" sz="1400" dirty="0"/>
                  <a:t>E se utilizarmos o PFC</a:t>
                </a:r>
                <a:r>
                  <a:rPr lang="pt-BR" sz="1400" dirty="0" smtClean="0"/>
                  <a:t>?</a:t>
                </a:r>
              </a:p>
              <a:p>
                <a:endParaRPr lang="pt-BR" sz="1400" dirty="0" smtClean="0"/>
              </a:p>
              <a:p>
                <a:endParaRPr lang="pt-BR" sz="1400" dirty="0"/>
              </a:p>
              <a:p>
                <a:endParaRPr lang="pt-BR" sz="1400" dirty="0" smtClean="0"/>
              </a:p>
              <a:p>
                <a:pPr algn="just"/>
                <a:endParaRPr lang="pt-BR" sz="1400" dirty="0"/>
              </a:p>
              <a:p>
                <a:pPr algn="just"/>
                <a:endParaRPr lang="pt-BR" sz="1400" dirty="0"/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2096338"/>
                <a:ext cx="6063113" cy="746517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90325" y="1547645"/>
            <a:ext cx="6052441" cy="548692"/>
            <a:chOff x="345068" y="8108785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44" name="Retângulo de cantos arredondados 43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Arranjo Sem </a:t>
              </a:r>
              <a:r>
                <a:rPr lang="pt-BR" sz="1600" dirty="0"/>
                <a:t>R</a:t>
              </a:r>
              <a:r>
                <a:rPr lang="pt-BR" sz="1600" dirty="0" smtClean="0"/>
                <a:t>epetições</a:t>
              </a:r>
              <a:endParaRPr lang="pt-BR" sz="1600" dirty="0"/>
            </a:p>
          </p:txBody>
        </p:sp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0967"/>
              </p:ext>
            </p:extLst>
          </p:nvPr>
        </p:nvGraphicFramePr>
        <p:xfrm>
          <a:off x="1124744" y="6897216"/>
          <a:ext cx="4572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24000"/>
                <a:gridCol w="1524000"/>
                <a:gridCol w="1524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Algarismos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7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595244" y="850130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7 Possibilidades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>
          <a:xfrm>
            <a:off x="2473199" y="8501843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6 Possibilidades</a:t>
            </a:r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4458214" y="850130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5 Possibilidades</a:t>
            </a:r>
            <a:endParaRPr lang="pt-BR" dirty="0"/>
          </a:p>
        </p:txBody>
      </p:sp>
      <p:sp>
        <p:nvSpPr>
          <p:cNvPr id="7" name="Seta para baixo 6"/>
          <p:cNvSpPr/>
          <p:nvPr/>
        </p:nvSpPr>
        <p:spPr>
          <a:xfrm rot="1019036">
            <a:off x="1372079" y="7748091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48"/>
          <p:cNvSpPr/>
          <p:nvPr/>
        </p:nvSpPr>
        <p:spPr>
          <a:xfrm rot="20322790">
            <a:off x="4914211" y="7766462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Seta para baixo 49"/>
          <p:cNvSpPr/>
          <p:nvPr/>
        </p:nvSpPr>
        <p:spPr>
          <a:xfrm>
            <a:off x="3164972" y="7766463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ruz 50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ruz 51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54" name="Retângulo 53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55" name="Grupo 5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56" name="Retângulo de cantos arredondados 5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Arranjo Sem </a:t>
              </a:r>
              <a:r>
                <a:rPr lang="pt-BR" dirty="0" smtClean="0"/>
                <a:t>Repetições</a:t>
              </a:r>
              <a:endParaRPr lang="pt-BR" dirty="0"/>
            </a:p>
          </p:txBody>
        </p:sp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331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285728" y="2096338"/>
                <a:ext cx="6063113" cy="746517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pt-BR" sz="1400" dirty="0" smtClean="0"/>
                  <a:t>Num campeonato de futebol com 6 times, quantas são as possibilidades para os 3 primeiros colocados?</a:t>
                </a:r>
              </a:p>
              <a:p>
                <a:pPr algn="just"/>
                <a:endParaRPr lang="pt-BR" sz="1400" dirty="0"/>
              </a:p>
              <a:p>
                <a:pPr algn="just"/>
                <a:r>
                  <a:rPr lang="pt-BR" sz="1400" b="1" dirty="0"/>
                  <a:t>Resposta</a:t>
                </a:r>
                <a:r>
                  <a:rPr lang="pt-BR" sz="1400" b="1" dirty="0" smtClean="0"/>
                  <a:t>:</a:t>
                </a:r>
              </a:p>
              <a:p>
                <a:pPr algn="just"/>
                <a:r>
                  <a:rPr lang="pt-BR" sz="1400" dirty="0"/>
                  <a:t>Algumas breves considerações. No campeonato, qualquer time pode ser campeão. E o campeão não pode ser também o vice, nem o terceiro colocado. Então, uma vez que a ordem importa e não pode haver repetições, temos arranjo sem repetição</a:t>
                </a:r>
                <a:r>
                  <a:rPr lang="pt-BR" sz="1400" dirty="0" smtClean="0"/>
                  <a:t>.</a:t>
                </a:r>
                <a:endParaRPr lang="pt-BR" sz="1400" dirty="0"/>
              </a:p>
              <a:p>
                <a:pPr algn="just"/>
                <a:r>
                  <a:rPr lang="pt-BR" sz="1400" dirty="0"/>
                  <a:t>Quantos elementos (</a:t>
                </a:r>
                <a:r>
                  <a:rPr lang="pt-BR" sz="2400" dirty="0"/>
                  <a:t>n</a:t>
                </a:r>
                <a:r>
                  <a:rPr lang="pt-BR" sz="1400" dirty="0"/>
                  <a:t>) eu possuo para resolver o problema? </a:t>
                </a:r>
                <a:r>
                  <a:rPr lang="pt-BR" sz="1400" dirty="0" smtClean="0"/>
                  <a:t>6 (seis algarismos). </a:t>
                </a:r>
                <a:r>
                  <a:rPr lang="pt-BR" sz="1400" dirty="0"/>
                  <a:t>Sendo assim, temos que</a:t>
                </a:r>
                <a:r>
                  <a:rPr lang="pt-BR" sz="1400" dirty="0" smtClean="0"/>
                  <a:t>:</a:t>
                </a:r>
              </a:p>
              <a:p>
                <a:pPr algn="just"/>
                <a:endParaRPr lang="pt-BR" sz="1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pt-BR" sz="2400" dirty="0" smtClean="0"/>
                  <a:t> </a:t>
                </a:r>
                <a:r>
                  <a:rPr lang="pt-BR" sz="2400" dirty="0">
                    <a:sym typeface="Wingdings" panose="05000000000000000000" pitchFamily="2" charset="2"/>
                  </a:rPr>
                  <a:t>=</a:t>
                </a:r>
                <a:r>
                  <a:rPr lang="pt-BR" sz="24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−3)!</m:t>
                        </m:r>
                      </m:den>
                    </m:f>
                  </m:oMath>
                </a14:m>
                <a:r>
                  <a:rPr lang="pt-BR" sz="2400" dirty="0" smtClean="0"/>
                  <a:t> </a:t>
                </a:r>
                <a:r>
                  <a:rPr lang="pt-BR" sz="2400" dirty="0">
                    <a:sym typeface="Wingdings" panose="05000000000000000000" pitchFamily="2" charset="2"/>
                  </a:rPr>
                  <a:t>=</a:t>
                </a:r>
                <a:r>
                  <a:rPr lang="pt-BR" sz="24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2400" dirty="0" smtClean="0"/>
                  <a:t> = 6.5.4 = 120</a:t>
                </a:r>
              </a:p>
              <a:p>
                <a:endParaRPr lang="pt-BR" sz="2400" dirty="0" smtClean="0"/>
              </a:p>
              <a:p>
                <a:r>
                  <a:rPr lang="pt-BR" sz="1400" dirty="0" smtClean="0"/>
                  <a:t>Logo</a:t>
                </a:r>
                <a:r>
                  <a:rPr lang="pt-BR" sz="1400" dirty="0"/>
                  <a:t>, </a:t>
                </a:r>
                <a:r>
                  <a:rPr lang="pt-BR" sz="1400" dirty="0" smtClean="0"/>
                  <a:t>6.5.4 </a:t>
                </a:r>
                <a:r>
                  <a:rPr lang="pt-BR" sz="1400" dirty="0"/>
                  <a:t>= </a:t>
                </a:r>
                <a:r>
                  <a:rPr lang="pt-BR" sz="1400" dirty="0" smtClean="0"/>
                  <a:t>120 possibilidades.</a:t>
                </a:r>
              </a:p>
              <a:p>
                <a:endParaRPr lang="pt-BR" sz="1400" dirty="0"/>
              </a:p>
              <a:p>
                <a:r>
                  <a:rPr lang="pt-BR" sz="1400" dirty="0"/>
                  <a:t>E se utilizarmos o PFC</a:t>
                </a:r>
                <a:r>
                  <a:rPr lang="pt-BR" sz="1400" dirty="0" smtClean="0"/>
                  <a:t>?</a:t>
                </a:r>
              </a:p>
              <a:p>
                <a:endParaRPr lang="pt-BR" sz="1400" dirty="0" smtClean="0"/>
              </a:p>
              <a:p>
                <a:endParaRPr lang="pt-BR" sz="1400" dirty="0"/>
              </a:p>
              <a:p>
                <a:endParaRPr lang="pt-BR" sz="1400" dirty="0" smtClean="0"/>
              </a:p>
              <a:p>
                <a:pPr algn="just"/>
                <a:endParaRPr lang="pt-BR" sz="1400" dirty="0"/>
              </a:p>
              <a:p>
                <a:pPr algn="just"/>
                <a:endParaRPr lang="pt-BR" sz="1400" dirty="0"/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2096338"/>
                <a:ext cx="6063113" cy="746517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90325" y="1547645"/>
            <a:ext cx="6052441" cy="548692"/>
            <a:chOff x="345068" y="8108785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44" name="Retângulo de cantos arredondados 43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Arranjo Sem </a:t>
              </a:r>
              <a:r>
                <a:rPr lang="pt-BR" sz="1600" dirty="0"/>
                <a:t>R</a:t>
              </a:r>
              <a:r>
                <a:rPr lang="pt-BR" sz="1600" dirty="0" smtClean="0"/>
                <a:t>epetições</a:t>
              </a:r>
              <a:endParaRPr lang="pt-BR" sz="1600" dirty="0"/>
            </a:p>
          </p:txBody>
        </p:sp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072431"/>
              </p:ext>
            </p:extLst>
          </p:nvPr>
        </p:nvGraphicFramePr>
        <p:xfrm>
          <a:off x="1124744" y="6897216"/>
          <a:ext cx="4572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24000"/>
                <a:gridCol w="1524000"/>
                <a:gridCol w="1524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Times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1º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2º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3º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595244" y="850130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6</a:t>
            </a:r>
            <a:r>
              <a:rPr lang="pt-BR" dirty="0" smtClean="0"/>
              <a:t> Possibilidades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>
          <a:xfrm>
            <a:off x="2473199" y="8501843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5 Possibilidades</a:t>
            </a:r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4458214" y="8501301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4 Possibilidades</a:t>
            </a:r>
            <a:endParaRPr lang="pt-BR" dirty="0"/>
          </a:p>
        </p:txBody>
      </p:sp>
      <p:sp>
        <p:nvSpPr>
          <p:cNvPr id="7" name="Seta para baixo 6"/>
          <p:cNvSpPr/>
          <p:nvPr/>
        </p:nvSpPr>
        <p:spPr>
          <a:xfrm rot="1019036">
            <a:off x="1372079" y="7748091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48"/>
          <p:cNvSpPr/>
          <p:nvPr/>
        </p:nvSpPr>
        <p:spPr>
          <a:xfrm rot="20322790">
            <a:off x="4914211" y="7766462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Seta para baixo 49"/>
          <p:cNvSpPr/>
          <p:nvPr/>
        </p:nvSpPr>
        <p:spPr>
          <a:xfrm>
            <a:off x="3164972" y="7766463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ruz 3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ruz 36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9" name="Retângulo 3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40" name="Grupo 39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Arranjo Sem </a:t>
              </a:r>
              <a:r>
                <a:rPr lang="pt-BR" dirty="0" smtClean="0"/>
                <a:t>Repetições</a:t>
              </a:r>
              <a:endParaRPr lang="pt-BR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527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3" name="Grupo 32"/>
          <p:cNvGrpSpPr/>
          <p:nvPr/>
        </p:nvGrpSpPr>
        <p:grpSpPr>
          <a:xfrm>
            <a:off x="285728" y="1518382"/>
            <a:ext cx="6023592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de cantos arredondados 23"/>
              <p:cNvSpPr/>
              <p:nvPr/>
            </p:nvSpPr>
            <p:spPr>
              <a:xfrm>
                <a:off x="285728" y="6004778"/>
                <a:ext cx="6023590" cy="355673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t-BR" sz="1400" dirty="0" smtClean="0"/>
                  <a:t>Resposta:  Letra B)</a:t>
                </a:r>
              </a:p>
              <a:p>
                <a:endParaRPr lang="pt-BR" sz="1400" dirty="0"/>
              </a:p>
              <a:p>
                <a:r>
                  <a:rPr lang="pt-BR" sz="1400" dirty="0" smtClean="0"/>
                  <a:t>A fórmula do Arranjo sem repetição é:</a:t>
                </a:r>
              </a:p>
              <a:p>
                <a:endParaRPr lang="pt-BR" sz="14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algn="ctr"/>
                <a:endParaRPr lang="pt-BR" dirty="0" smtClean="0"/>
              </a:p>
              <a:p>
                <a:r>
                  <a:rPr lang="pt-BR" sz="1400" dirty="0"/>
                  <a:t>A única diferença para a fórmula </a:t>
                </a:r>
                <a:r>
                  <a:rPr lang="pt-BR" sz="1400" dirty="0" smtClean="0"/>
                  <a:t>acima é </a:t>
                </a:r>
                <a:r>
                  <a:rPr lang="pt-BR" sz="1400" dirty="0"/>
                  <a:t>que foi utilizado o x no lugar do k, o que não faz diferença alguma.</a:t>
                </a:r>
                <a:endParaRPr lang="pt-BR" sz="1400" dirty="0" smtClean="0"/>
              </a:p>
            </p:txBody>
          </p:sp>
        </mc:Choice>
        <mc:Fallback xmlns="">
          <p:sp>
            <p:nvSpPr>
              <p:cNvPr id="24" name="Retângulo de cantos arredondados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6004778"/>
                <a:ext cx="6023590" cy="3556734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7"/>
          <a:srcRect t="13589"/>
          <a:stretch/>
        </p:blipFill>
        <p:spPr>
          <a:xfrm>
            <a:off x="476672" y="2568070"/>
            <a:ext cx="4791075" cy="33169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46205" y="2168373"/>
            <a:ext cx="378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 fórmula do </a:t>
            </a:r>
            <a:r>
              <a:rPr lang="pt-BR" dirty="0" smtClean="0"/>
              <a:t>Arranjo sem </a:t>
            </a:r>
            <a:r>
              <a:rPr lang="pt-BR" dirty="0"/>
              <a:t>repetição é: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8" name="Retângulo de cantos arredondados 37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Arranjo Sem </a:t>
              </a:r>
              <a:r>
                <a:rPr lang="pt-BR" sz="1600" dirty="0"/>
                <a:t>R</a:t>
              </a:r>
              <a:r>
                <a:rPr lang="pt-BR" sz="1600" dirty="0" smtClean="0"/>
                <a:t>epetições</a:t>
              </a:r>
              <a:endParaRPr lang="pt-BR" sz="1600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44" name="Retângulo de cantos arredondados 43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Arranjo Sem </a:t>
              </a:r>
              <a:r>
                <a:rPr lang="pt-BR" dirty="0" smtClean="0"/>
                <a:t>Repetições</a:t>
              </a:r>
              <a:endParaRPr lang="pt-BR" dirty="0"/>
            </a:p>
          </p:txBody>
        </p:sp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680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de cantos arredondados 23"/>
              <p:cNvSpPr/>
              <p:nvPr/>
            </p:nvSpPr>
            <p:spPr>
              <a:xfrm>
                <a:off x="285728" y="6010912"/>
                <a:ext cx="6023590" cy="362260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t-BR" sz="1400" dirty="0" smtClean="0"/>
                  <a:t>Resposta:  Letra C)</a:t>
                </a:r>
              </a:p>
              <a:p>
                <a:endParaRPr lang="pt-B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</m:oMath>
                </a14:m>
                <a:r>
                  <a:rPr lang="pt-BR" sz="2200" dirty="0" smtClean="0"/>
                  <a:t> </a:t>
                </a:r>
                <a:r>
                  <a:rPr lang="pt-BR" sz="22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</m:oMath>
                </a14:m>
                <a:r>
                  <a:rPr lang="pt-BR" sz="22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10.9.8.7!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7!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pt-BR" sz="2200" dirty="0" smtClean="0">
                  <a:solidFill>
                    <a:srgbClr val="FF0000"/>
                  </a:solidFill>
                </a:endParaRPr>
              </a:p>
              <a:p>
                <a:endParaRPr lang="pt-BR" sz="2200" dirty="0" smtClean="0"/>
              </a:p>
              <a:p>
                <a:r>
                  <a:rPr lang="pt-BR" sz="2200" dirty="0" smtClean="0"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10.9.8.7!</m:t>
                        </m:r>
                      </m:num>
                      <m:den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7! </m:t>
                        </m:r>
                      </m:den>
                    </m:f>
                  </m:oMath>
                </a14:m>
                <a:r>
                  <a:rPr lang="pt-BR" sz="2200" dirty="0" smtClean="0"/>
                  <a:t>=</a:t>
                </a:r>
                <a:r>
                  <a:rPr lang="pt-BR" sz="2200" dirty="0" smtClean="0">
                    <a:sym typeface="Wingdings" panose="05000000000000000000" pitchFamily="2" charset="2"/>
                  </a:rPr>
                  <a:t> </a:t>
                </a:r>
                <a:r>
                  <a:rPr lang="pt-BR" sz="2200" dirty="0" smtClean="0"/>
                  <a:t>720</a:t>
                </a:r>
              </a:p>
              <a:p>
                <a:endParaRPr lang="pt-BR" sz="2400" dirty="0" smtClean="0"/>
              </a:p>
              <a:p>
                <a:endParaRPr lang="pt-BR" sz="2400" dirty="0"/>
              </a:p>
              <a:p>
                <a:r>
                  <a:rPr lang="pt-BR" sz="1400" dirty="0"/>
                  <a:t> </a:t>
                </a:r>
              </a:p>
            </p:txBody>
          </p:sp>
        </mc:Choice>
        <mc:Fallback xmlns="">
          <p:sp>
            <p:nvSpPr>
              <p:cNvPr id="24" name="Retângulo de cantos arredondados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6010912"/>
                <a:ext cx="6023590" cy="3622609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o 32"/>
          <p:cNvGrpSpPr/>
          <p:nvPr/>
        </p:nvGrpSpPr>
        <p:grpSpPr>
          <a:xfrm>
            <a:off x="285728" y="1518382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96339"/>
            <a:ext cx="6023591" cy="26406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/>
              <a:t>(PM SC – Cesiep 2011). Em uma corrida com 10 atletas competindo pergunta-se: de quantos modos distintos (combinações) podem ser conquistadas as medalhas de Ouro, Prata e Bronze?</a:t>
            </a:r>
            <a:endParaRPr lang="pt-BR" sz="1400" dirty="0"/>
          </a:p>
          <a:p>
            <a:endParaRPr lang="pt-BR" sz="1400" dirty="0"/>
          </a:p>
        </p:txBody>
      </p:sp>
      <p:sp>
        <p:nvSpPr>
          <p:cNvPr id="42" name="Multiplicar 41"/>
          <p:cNvSpPr/>
          <p:nvPr/>
        </p:nvSpPr>
        <p:spPr>
          <a:xfrm>
            <a:off x="1211547" y="7496712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Multiplicar 42"/>
          <p:cNvSpPr/>
          <p:nvPr/>
        </p:nvSpPr>
        <p:spPr>
          <a:xfrm>
            <a:off x="874197" y="7809219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79245" y="3370275"/>
            <a:ext cx="54388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840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960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720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480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47" name="Grupo 4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Arranjo Sem </a:t>
              </a:r>
              <a:r>
                <a:rPr lang="pt-BR" dirty="0" smtClean="0"/>
                <a:t>Repetições</a:t>
              </a:r>
              <a:endParaRPr lang="pt-BR" dirty="0"/>
            </a:p>
          </p:txBody>
        </p:sp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51" name="Retângulo de cantos arredondados 50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Arranjo Sem </a:t>
              </a:r>
              <a:r>
                <a:rPr lang="pt-BR" sz="1600" dirty="0"/>
                <a:t>R</a:t>
              </a:r>
              <a:r>
                <a:rPr lang="pt-BR" sz="1600" dirty="0" smtClean="0"/>
                <a:t>epetições</a:t>
              </a:r>
              <a:endParaRPr lang="pt-BR" sz="1600" dirty="0"/>
            </a:p>
          </p:txBody>
        </p:sp>
        <p:pic>
          <p:nvPicPr>
            <p:cNvPr id="53" name="Imagem 5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5713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285728" y="1459254"/>
                <a:ext cx="6046513" cy="810225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pt-BR" sz="1400" dirty="0"/>
                  <a:t>Permutação é um caso particular de arranjo sem repetição, quando n = k. Sim, isso mesmo. Quando o número de elementos é igual ao número de etapas para resolver. Vamos observar a equação de arranjo sem repetição</a:t>
                </a:r>
                <a:r>
                  <a:rPr lang="pt-BR" sz="1400" dirty="0" smtClean="0"/>
                  <a:t>:</a:t>
                </a:r>
                <a:endParaRPr lang="pt-BR" sz="1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endParaRPr lang="pt-BR" sz="3200" dirty="0" smtClean="0"/>
              </a:p>
              <a:p>
                <a:pPr algn="just"/>
                <a:r>
                  <a:rPr lang="pt-BR" sz="1400" dirty="0"/>
                  <a:t>Quando </a:t>
                </a:r>
                <a:r>
                  <a:rPr lang="pt-BR" sz="2400" dirty="0"/>
                  <a:t>n</a:t>
                </a:r>
                <a:r>
                  <a:rPr lang="pt-BR" sz="1400" dirty="0"/>
                  <a:t> for igual a </a:t>
                </a:r>
                <a:r>
                  <a:rPr lang="pt-BR" sz="2400" dirty="0"/>
                  <a:t>k</a:t>
                </a:r>
                <a:r>
                  <a:rPr lang="pt-BR" sz="1400" dirty="0"/>
                  <a:t>, o denominador da divisão dá 0!.</a:t>
                </a:r>
                <a:endParaRPr lang="pt-BR" sz="1400" dirty="0" smtClean="0"/>
              </a:p>
              <a:p>
                <a:pPr algn="just"/>
                <a:endParaRPr lang="pt-BR" sz="1400" dirty="0"/>
              </a:p>
              <a:p>
                <a:pPr algn="just"/>
                <a:r>
                  <a:rPr lang="pt-BR" sz="1400" dirty="0"/>
                  <a:t>E você sabe quanto é 0! ? Isso mesmo (0! = 1). E aí, no fim das contas, temos apenas n!. Caso não se lembre disso, é recomendável dar uma lida sobre fatorial na matemática. Vamos ver alguns exemplos de permutação.</a:t>
                </a:r>
              </a:p>
              <a:p>
                <a:pPr algn="just"/>
                <a:endParaRPr lang="pt-BR" sz="1400" dirty="0"/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1459254"/>
                <a:ext cx="6046513" cy="8102258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Permutação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Permutação</a:t>
              </a:r>
              <a:endParaRPr lang="pt-BR" sz="1600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pic>
        <p:nvPicPr>
          <p:cNvPr id="24" name="Imagem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602" y="5529064"/>
            <a:ext cx="5763742" cy="3312368"/>
          </a:xfrm>
          <a:prstGeom prst="rect">
            <a:avLst/>
          </a:prstGeom>
        </p:spPr>
      </p:pic>
      <p:sp>
        <p:nvSpPr>
          <p:cNvPr id="25" name="Seta para a direita 24"/>
          <p:cNvSpPr/>
          <p:nvPr/>
        </p:nvSpPr>
        <p:spPr>
          <a:xfrm rot="6300880">
            <a:off x="4287061" y="5411811"/>
            <a:ext cx="1543307" cy="5887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ruz 32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ruz 33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7" name="Retângulo 36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842493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2096338"/>
            <a:ext cx="6063113" cy="74651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Quatro pessoas devem formar uma fila. Quantas filas distintas podem ser formadas</a:t>
            </a:r>
            <a:r>
              <a:rPr lang="pt-BR" sz="1400" dirty="0" smtClean="0"/>
              <a:t>?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Resposta</a:t>
            </a:r>
            <a:r>
              <a:rPr lang="pt-BR" sz="1400" b="1" dirty="0" smtClean="0"/>
              <a:t>:</a:t>
            </a:r>
          </a:p>
          <a:p>
            <a:pPr algn="just"/>
            <a:r>
              <a:rPr lang="pt-BR" sz="1400" dirty="0"/>
              <a:t>Qual o nosso problema? Formar uma </a:t>
            </a:r>
            <a:r>
              <a:rPr lang="pt-BR" sz="1400" dirty="0" smtClean="0"/>
              <a:t>fila.</a:t>
            </a:r>
          </a:p>
          <a:p>
            <a:pPr algn="just"/>
            <a:r>
              <a:rPr lang="pt-BR" sz="1400" dirty="0" smtClean="0"/>
              <a:t>Quantos </a:t>
            </a:r>
            <a:r>
              <a:rPr lang="pt-BR" sz="1400" dirty="0"/>
              <a:t>elementos (</a:t>
            </a:r>
            <a:r>
              <a:rPr lang="pt-BR" sz="2400" dirty="0"/>
              <a:t>n</a:t>
            </a:r>
            <a:r>
              <a:rPr lang="pt-BR" sz="1400" dirty="0"/>
              <a:t>) temos para formar essa fila</a:t>
            </a:r>
            <a:r>
              <a:rPr lang="pt-BR" sz="1400" dirty="0" smtClean="0"/>
              <a:t>? </a:t>
            </a:r>
          </a:p>
          <a:p>
            <a:pPr algn="just"/>
            <a:r>
              <a:rPr lang="pt-BR" sz="1400" dirty="0" smtClean="0"/>
              <a:t>4 pessoas.  </a:t>
            </a:r>
          </a:p>
          <a:p>
            <a:pPr algn="just"/>
            <a:r>
              <a:rPr lang="pt-BR" sz="1400" dirty="0" smtClean="0"/>
              <a:t>Quantas </a:t>
            </a:r>
            <a:r>
              <a:rPr lang="pt-BR" sz="1400" dirty="0"/>
              <a:t>etapas (</a:t>
            </a:r>
            <a:r>
              <a:rPr lang="pt-BR" sz="2400" dirty="0"/>
              <a:t>k</a:t>
            </a:r>
            <a:r>
              <a:rPr lang="pt-BR" sz="1400" dirty="0"/>
              <a:t>) temos para resolver o problema</a:t>
            </a:r>
            <a:r>
              <a:rPr lang="pt-BR" sz="1400" dirty="0" smtClean="0"/>
              <a:t>? </a:t>
            </a:r>
          </a:p>
          <a:p>
            <a:pPr algn="just"/>
            <a:r>
              <a:rPr lang="pt-BR" sz="1400" dirty="0"/>
              <a:t>4 posições na </a:t>
            </a:r>
            <a:r>
              <a:rPr lang="pt-BR" sz="1400" dirty="0" smtClean="0"/>
              <a:t>fila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/>
              <a:t>Visto que </a:t>
            </a:r>
            <a:r>
              <a:rPr lang="pt-BR" sz="2400" dirty="0"/>
              <a:t>n</a:t>
            </a:r>
            <a:r>
              <a:rPr lang="pt-BR" sz="1400" dirty="0"/>
              <a:t> = </a:t>
            </a:r>
            <a:r>
              <a:rPr lang="pt-BR" sz="2400" dirty="0"/>
              <a:t>k</a:t>
            </a:r>
            <a:r>
              <a:rPr lang="pt-BR" sz="1400" dirty="0"/>
              <a:t>, temos uma permutação de </a:t>
            </a:r>
            <a:r>
              <a:rPr lang="pt-BR" sz="2400" dirty="0"/>
              <a:t>4!</a:t>
            </a:r>
            <a:r>
              <a:rPr lang="pt-BR" sz="1400" dirty="0"/>
              <a:t>.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ctr"/>
            <a:r>
              <a:rPr lang="pt-BR" sz="2400" dirty="0" smtClean="0"/>
              <a:t>n! = 4.3.2.1 = 24</a:t>
            </a:r>
          </a:p>
          <a:p>
            <a:endParaRPr lang="pt-BR" sz="2400" dirty="0" smtClean="0"/>
          </a:p>
          <a:p>
            <a:r>
              <a:rPr lang="pt-BR" sz="1400" dirty="0"/>
              <a:t>Logo, 4! = 4.3.2.1 = 24 filas distintas podem ser </a:t>
            </a:r>
            <a:r>
              <a:rPr lang="pt-BR" sz="1400" dirty="0" smtClean="0"/>
              <a:t>formadas</a:t>
            </a:r>
          </a:p>
          <a:p>
            <a:endParaRPr lang="pt-BR" sz="1400" dirty="0"/>
          </a:p>
          <a:p>
            <a:r>
              <a:rPr lang="pt-BR" sz="1400" dirty="0"/>
              <a:t>E se utilizarmos o PFC</a:t>
            </a:r>
            <a:r>
              <a:rPr lang="pt-BR" sz="1400" dirty="0" smtClean="0"/>
              <a:t>?</a:t>
            </a:r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90325" y="1547645"/>
            <a:ext cx="6052441" cy="548692"/>
            <a:chOff x="345068" y="8108785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21602"/>
              </p:ext>
            </p:extLst>
          </p:nvPr>
        </p:nvGraphicFramePr>
        <p:xfrm>
          <a:off x="1124744" y="6897216"/>
          <a:ext cx="4572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Filas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276532" y="8500077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4 Possibilidades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>
          <a:xfrm>
            <a:off x="1441737" y="8975578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 Possibilidades</a:t>
            </a:r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4735584" y="8490198"/>
            <a:ext cx="157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</a:t>
            </a:r>
            <a:r>
              <a:rPr lang="pt-BR" dirty="0" smtClean="0"/>
              <a:t> Possibilidade</a:t>
            </a:r>
            <a:endParaRPr lang="pt-BR" dirty="0"/>
          </a:p>
        </p:txBody>
      </p:sp>
      <p:sp>
        <p:nvSpPr>
          <p:cNvPr id="7" name="Seta para baixo 6"/>
          <p:cNvSpPr/>
          <p:nvPr/>
        </p:nvSpPr>
        <p:spPr>
          <a:xfrm rot="1019036">
            <a:off x="1184045" y="7758885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48"/>
          <p:cNvSpPr/>
          <p:nvPr/>
        </p:nvSpPr>
        <p:spPr>
          <a:xfrm rot="20322790">
            <a:off x="5210447" y="7766462"/>
            <a:ext cx="399014" cy="7614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Seta para baixo 49"/>
          <p:cNvSpPr/>
          <p:nvPr/>
        </p:nvSpPr>
        <p:spPr>
          <a:xfrm rot="1120034">
            <a:off x="2385284" y="7768591"/>
            <a:ext cx="399014" cy="12291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Permutação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51" name="Retângulo 50"/>
          <p:cNvSpPr/>
          <p:nvPr/>
        </p:nvSpPr>
        <p:spPr>
          <a:xfrm>
            <a:off x="3423006" y="8986364"/>
            <a:ext cx="166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2 Possibilidades</a:t>
            </a:r>
            <a:endParaRPr lang="pt-BR" dirty="0"/>
          </a:p>
        </p:txBody>
      </p:sp>
      <p:sp>
        <p:nvSpPr>
          <p:cNvPr id="52" name="Seta para baixo 51"/>
          <p:cNvSpPr/>
          <p:nvPr/>
        </p:nvSpPr>
        <p:spPr>
          <a:xfrm rot="20506285">
            <a:off x="3921310" y="7751550"/>
            <a:ext cx="399014" cy="12291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ruz 52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ruz 53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56" name="Retângulo 5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57" name="Grupo 5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58" name="Retângulo de cantos arredondados 5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Permutação</a:t>
              </a:r>
              <a:endParaRPr lang="pt-BR" dirty="0"/>
            </a:p>
          </p:txBody>
        </p:sp>
        <p:pic>
          <p:nvPicPr>
            <p:cNvPr id="59" name="Imagem 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8286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2096338"/>
            <a:ext cx="6063113" cy="74651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Numa prateleira 5 livros devem ficar enfileirados. Entre os livros, está um de física e um de matemática. Quantas filas distintas podem ser formadas se: 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marL="342900" indent="-342900" algn="just">
              <a:buAutoNum type="alphaLcParenR"/>
            </a:pPr>
            <a:r>
              <a:rPr lang="pt-BR" sz="1400" dirty="0" smtClean="0"/>
              <a:t>Os </a:t>
            </a:r>
            <a:r>
              <a:rPr lang="pt-BR" sz="1400" dirty="0"/>
              <a:t>livros de física e matemática ficarem juntos. </a:t>
            </a:r>
            <a:endParaRPr lang="pt-BR" sz="1400" dirty="0" smtClean="0"/>
          </a:p>
          <a:p>
            <a:pPr marL="342900" indent="-342900" algn="just">
              <a:buAutoNum type="alphaLcParenR"/>
            </a:pPr>
            <a:r>
              <a:rPr lang="pt-BR" sz="1400" dirty="0" smtClean="0"/>
              <a:t>Os </a:t>
            </a:r>
            <a:r>
              <a:rPr lang="pt-BR" sz="1400" dirty="0"/>
              <a:t>livros de física e matemática ficarem separados. 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r>
              <a:rPr lang="pt-BR" sz="1400" b="1" dirty="0"/>
              <a:t>Resposta</a:t>
            </a:r>
            <a:r>
              <a:rPr lang="pt-BR" sz="1400" b="1" dirty="0" smtClean="0"/>
              <a:t>:</a:t>
            </a:r>
          </a:p>
          <a:p>
            <a:pPr algn="just"/>
            <a:r>
              <a:rPr lang="pt-BR" sz="1400" dirty="0"/>
              <a:t>Vamos ao primeiro caso. Os livros precisam ficar juntos em qualquer enfileiramento formado. </a:t>
            </a:r>
            <a:endParaRPr lang="pt-BR" sz="1400" dirty="0" smtClean="0"/>
          </a:p>
          <a:p>
            <a:pPr algn="just"/>
            <a:endParaRPr lang="pt-BR" sz="1400" b="1" dirty="0"/>
          </a:p>
          <a:p>
            <a:pPr algn="just"/>
            <a:r>
              <a:rPr lang="pt-BR" sz="1400" dirty="0"/>
              <a:t>Quando este tipo de restrição ocorre em um problema, o que temos que fazer é considerar que os elementos que vão ficar juntos são um só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Então, considerando que os livros de física e matemática são um só, teríamos uma permutação de 4 livros. Só que a solução não termina aqui. Os livros de física e matemática podem permutar entre si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Em outras palavras, numa fileira o livro de matemática pode vir na frente do de física, ou o de física vir na frente do de matemática. E aí, como existe essa permutação entre eles, temos que considerar também uma permutação de 2 livros. Então a resposta correta para a letra (a) é </a:t>
            </a:r>
            <a:endParaRPr lang="pt-BR" sz="1400" dirty="0" smtClean="0"/>
          </a:p>
          <a:p>
            <a:pPr algn="just"/>
            <a:r>
              <a:rPr lang="pt-BR" sz="1400" dirty="0" smtClean="0"/>
              <a:t>4</a:t>
            </a:r>
            <a:r>
              <a:rPr lang="pt-BR" sz="1400" dirty="0"/>
              <a:t>! x 2! = 48 </a:t>
            </a:r>
            <a:r>
              <a:rPr lang="pt-BR" sz="1400" dirty="0" smtClean="0"/>
              <a:t>filas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No segundo caso é mais simples a situação. Tudo o que temos que fazer é considerar todas as possíveis filas excluindo aquelas em que os livros de física e matemática ficam juntos. Sem restrições, teríamos </a:t>
            </a:r>
            <a:endParaRPr lang="pt-BR" sz="1400" dirty="0" smtClean="0"/>
          </a:p>
          <a:p>
            <a:pPr algn="just"/>
            <a:r>
              <a:rPr lang="pt-BR" sz="1400" dirty="0" smtClean="0"/>
              <a:t>5</a:t>
            </a:r>
            <a:r>
              <a:rPr lang="pt-BR" sz="1400" dirty="0"/>
              <a:t>! = 120 </a:t>
            </a:r>
            <a:endParaRPr lang="pt-BR" sz="1400" dirty="0" smtClean="0"/>
          </a:p>
          <a:p>
            <a:pPr algn="just"/>
            <a:r>
              <a:rPr lang="pt-BR" sz="1400" dirty="0" smtClean="0"/>
              <a:t>filas </a:t>
            </a:r>
            <a:r>
              <a:rPr lang="pt-BR" sz="1400" dirty="0"/>
              <a:t>possíveis. Então, a quantidade de filas em que os livros ficariam separados é igual a </a:t>
            </a:r>
            <a:endParaRPr lang="pt-BR" sz="1400" dirty="0" smtClean="0"/>
          </a:p>
          <a:p>
            <a:pPr algn="just"/>
            <a:r>
              <a:rPr lang="pt-BR" sz="1400" dirty="0" smtClean="0"/>
              <a:t>120 </a:t>
            </a:r>
            <a:r>
              <a:rPr lang="pt-BR" sz="1400" dirty="0"/>
              <a:t>– 48 = 72 filas.</a:t>
            </a: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90325" y="1547645"/>
            <a:ext cx="6052441" cy="548692"/>
            <a:chOff x="345068" y="8108785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Permutação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3" name="Cruz 42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ruz 43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6" name="Retângulo 4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53" name="Grupo 52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54" name="Retângulo de cantos arredondados 53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Permutação</a:t>
              </a:r>
              <a:endParaRPr lang="pt-BR" dirty="0"/>
            </a:p>
          </p:txBody>
        </p:sp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0736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2096338"/>
            <a:ext cx="6063113" cy="74651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Quantos anagramas têm as palavras “bola” e “abacate</a:t>
            </a:r>
            <a:r>
              <a:rPr lang="pt-BR" sz="1400" dirty="0" smtClean="0"/>
              <a:t>”?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b="1" dirty="0"/>
              <a:t>Resposta</a:t>
            </a:r>
            <a:r>
              <a:rPr lang="pt-BR" sz="1400" b="1" dirty="0" smtClean="0"/>
              <a:t>:</a:t>
            </a:r>
          </a:p>
          <a:p>
            <a:pPr algn="just"/>
            <a:r>
              <a:rPr lang="pt-BR" sz="1400" dirty="0"/>
              <a:t>O que é anagrama? Anagrama de uma palavra é uma reordenação das letras da palavra original, formando uma nova palavra que pode ou não ter sentido. Alguns anagramas da palavra “bola” seriam “loba”, “balo”, “lboa” e </a:t>
            </a:r>
            <a:r>
              <a:rPr lang="pt-BR" sz="1400" dirty="0" smtClean="0"/>
              <a:t>etc.</a:t>
            </a:r>
          </a:p>
          <a:p>
            <a:pPr algn="just"/>
            <a:endParaRPr lang="pt-BR" sz="1400" b="1" dirty="0"/>
          </a:p>
          <a:p>
            <a:pPr algn="just"/>
            <a:r>
              <a:rPr lang="pt-BR" sz="1400" dirty="0"/>
              <a:t>A partir disso, podemos concluir que reordenar as letras nada mais é do que permutar as letras de lugar. Então para bola teremos 4! = 24 anagramas. </a:t>
            </a:r>
            <a:endParaRPr lang="pt-BR" sz="1400" dirty="0" smtClean="0"/>
          </a:p>
          <a:p>
            <a:pPr algn="just"/>
            <a:endParaRPr lang="pt-BR" sz="1400" dirty="0"/>
          </a:p>
          <a:p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90325" y="1547645"/>
            <a:ext cx="6052441" cy="548692"/>
            <a:chOff x="345068" y="8108785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Permutação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pic>
        <p:nvPicPr>
          <p:cNvPr id="15362" name="Picture 2" descr="Permutações com repetição - Alfaconnec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512" y="6105128"/>
            <a:ext cx="4324350" cy="24193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25" name="Cruz 24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ruz 25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9" name="Retângulo 2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43" name="Grupo 42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44" name="Retângulo de cantos arredondados 43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Permutação</a:t>
              </a:r>
              <a:endParaRPr lang="pt-BR" dirty="0"/>
            </a:p>
          </p:txBody>
        </p:sp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4525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285728" y="1459254"/>
                <a:ext cx="6063113" cy="810225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pt-BR" sz="1400" dirty="0"/>
                  <a:t>E para “abacate”? A ideia seria a mesma. Como temos 7 letras, 7!. Só que a letra “a” se repete 3 vezes. E temos que levar isso em consideração</a:t>
                </a:r>
              </a:p>
              <a:p>
                <a:pPr algn="just"/>
                <a:endParaRPr lang="pt-BR" sz="1400" dirty="0" smtClean="0"/>
              </a:p>
              <a:p>
                <a:pPr algn="just"/>
                <a:r>
                  <a:rPr lang="pt-BR" sz="1400" dirty="0" smtClean="0"/>
                  <a:t>Esta situação é estudada pela seguinte equação:</a:t>
                </a:r>
                <a:endParaRPr lang="pt-BR" sz="32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pt-BR" sz="3200" dirty="0" smtClean="0"/>
              </a:p>
              <a:p>
                <a:pPr algn="just"/>
                <a:r>
                  <a:rPr lang="pt-BR" sz="1400" dirty="0"/>
                  <a:t>Neste caso, o (k) representa a quantidade de vezes que um elemento (n) se repete</a:t>
                </a:r>
                <a:r>
                  <a:rPr lang="pt-BR" sz="1400" dirty="0" smtClean="0"/>
                  <a:t>.</a:t>
                </a:r>
              </a:p>
              <a:p>
                <a:pPr algn="just"/>
                <a:endParaRPr lang="pt-BR" sz="1400" dirty="0"/>
              </a:p>
              <a:p>
                <a:pPr algn="just"/>
                <a:r>
                  <a:rPr lang="pt-BR" sz="1400" dirty="0"/>
                  <a:t>Voltando à palavra “abacate”, a resposta seria 7! / 3! = 840 anagramas</a:t>
                </a:r>
                <a:r>
                  <a:rPr lang="pt-BR" sz="1400" dirty="0" smtClean="0"/>
                  <a:t>.</a:t>
                </a:r>
              </a:p>
              <a:p>
                <a:pPr algn="just"/>
                <a:endParaRPr lang="pt-BR" sz="1400" dirty="0"/>
              </a:p>
              <a:p>
                <a:pPr algn="just"/>
                <a:r>
                  <a:rPr lang="pt-BR" sz="1400" dirty="0"/>
                  <a:t>Mas e se houver mais de um elemento repetido numa palavra? Quantos anagramas teriam a palavra “banana”? A letra “a” aparece 3 vezes e a letra “n” 2 vezes</a:t>
                </a:r>
                <a:r>
                  <a:rPr lang="pt-BR" sz="1400" dirty="0" smtClean="0"/>
                  <a:t>.</a:t>
                </a:r>
              </a:p>
              <a:p>
                <a:pPr algn="just"/>
                <a:endParaRPr lang="pt-BR" sz="1400" dirty="0"/>
              </a:p>
              <a:p>
                <a:pPr algn="just"/>
                <a:r>
                  <a:rPr lang="pt-BR" sz="1400" dirty="0"/>
                  <a:t>Neste caso, para cada elemento repetido, adicionamos a quantidade de cada um no divisor da equação. Então teríamos para a palavra “banana” 6! / 3! * 2! = 60 anagramas. Onde 6! representa as 6 letras, 3 a quantidade de vezes da letra “a” e 2 a quantidade de vezes da letra “n”.</a:t>
                </a:r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1459254"/>
                <a:ext cx="6063113" cy="8102258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Permutação de elementos repetidos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Permutação</a:t>
              </a:r>
              <a:endParaRPr lang="pt-BR" sz="1600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34" name="Cruz 33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ruz 35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8" name="Retângulo 37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44439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Permutação</a:t>
              </a:r>
              <a:endParaRPr lang="pt-BR" sz="1600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de cantos arredondados 23"/>
              <p:cNvSpPr/>
              <p:nvPr/>
            </p:nvSpPr>
            <p:spPr>
              <a:xfrm>
                <a:off x="285729" y="2194854"/>
                <a:ext cx="6046514" cy="340621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lvl="0" algn="just"/>
                <a:r>
                  <a:rPr lang="pt-BR" sz="1400" dirty="0" smtClean="0">
                    <a:solidFill>
                      <a:schemeClr val="tx1"/>
                    </a:solidFill>
                    <a:ea typeface="Calibri"/>
                    <a:cs typeface="Calibri"/>
                    <a:sym typeface="Calibri"/>
                  </a:rPr>
                  <a:t>A quantidade de anagramas de uma palavra é dado pelo fatorial da quantidade de letras que possui, dividido pelo fatorial de suas letras repetidas. </a:t>
                </a:r>
              </a:p>
              <a:p>
                <a:pPr lvl="0" algn="just"/>
                <a:endParaRPr lang="pt-BR" sz="1400" dirty="0" smtClean="0">
                  <a:solidFill>
                    <a:schemeClr val="tx1"/>
                  </a:solidFill>
                  <a:ea typeface="Calibri"/>
                  <a:cs typeface="Calibri"/>
                  <a:sym typeface="Calibri"/>
                </a:endParaRPr>
              </a:p>
              <a:p>
                <a:pPr lvl="0" algn="just"/>
                <a:r>
                  <a:rPr lang="pt-BR" sz="1400" b="1" dirty="0" smtClean="0">
                    <a:solidFill>
                      <a:schemeClr val="tx1"/>
                    </a:solidFill>
                    <a:ea typeface="Calibri"/>
                    <a:cs typeface="Calibri"/>
                    <a:sym typeface="Calibri"/>
                  </a:rPr>
                  <a:t>Exemplo 1: </a:t>
                </a:r>
              </a:p>
              <a:p>
                <a:pPr lvl="0" algn="just"/>
                <a:r>
                  <a:rPr lang="pt-BR" sz="1400" dirty="0" smtClean="0"/>
                  <a:t>à </a:t>
                </a:r>
                <a:r>
                  <a:rPr lang="pt-BR" sz="1400" dirty="0"/>
                  <a:t>palavra “abacate”, a resposta seria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1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1400" dirty="0" smtClean="0"/>
                  <a:t> = 840 </a:t>
                </a:r>
                <a:r>
                  <a:rPr lang="pt-BR" sz="1400" dirty="0"/>
                  <a:t>anagramas</a:t>
                </a:r>
                <a:r>
                  <a:rPr lang="pt-BR" sz="1400" dirty="0" smtClean="0"/>
                  <a:t>.</a:t>
                </a:r>
              </a:p>
              <a:p>
                <a:pPr lvl="0" algn="just"/>
                <a:endParaRPr lang="pt-BR" sz="1400" dirty="0">
                  <a:solidFill>
                    <a:schemeClr val="tx1"/>
                  </a:solidFill>
                  <a:ea typeface="Calibri"/>
                  <a:cs typeface="Calibri"/>
                  <a:sym typeface="Calibri"/>
                </a:endParaRPr>
              </a:p>
              <a:p>
                <a:pPr lvl="0" algn="just"/>
                <a:r>
                  <a:rPr lang="pt-BR" sz="1400" b="1" dirty="0">
                    <a:solidFill>
                      <a:schemeClr val="tx1"/>
                    </a:solidFill>
                    <a:ea typeface="Calibri"/>
                    <a:cs typeface="Calibri"/>
                    <a:sym typeface="Calibri"/>
                  </a:rPr>
                  <a:t>Exemplo </a:t>
                </a:r>
                <a:r>
                  <a:rPr lang="pt-BR" sz="1400" b="1" dirty="0" smtClean="0">
                    <a:solidFill>
                      <a:schemeClr val="tx1"/>
                    </a:solidFill>
                    <a:ea typeface="Calibri"/>
                    <a:cs typeface="Calibri"/>
                    <a:sym typeface="Calibri"/>
                  </a:rPr>
                  <a:t>2: </a:t>
                </a:r>
                <a:endParaRPr lang="pt-BR" sz="1400" b="1" dirty="0">
                  <a:solidFill>
                    <a:schemeClr val="tx1"/>
                  </a:solidFill>
                  <a:ea typeface="Calibri"/>
                  <a:cs typeface="Calibri"/>
                  <a:sym typeface="Calibri"/>
                </a:endParaRPr>
              </a:p>
              <a:p>
                <a:pPr algn="just"/>
                <a:r>
                  <a:rPr lang="pt-BR" sz="1400" dirty="0"/>
                  <a:t>à palavra </a:t>
                </a:r>
                <a:r>
                  <a:rPr lang="pt-BR" sz="1400" dirty="0" smtClean="0"/>
                  <a:t>“cabelo”, como </a:t>
                </a:r>
                <a:r>
                  <a:rPr lang="pt-BR" sz="1400" dirty="0"/>
                  <a:t>essa palavra não possui letras repetidas, será </a:t>
                </a:r>
                <a:r>
                  <a:rPr lang="pt-BR" sz="1400" dirty="0" smtClean="0"/>
                  <a:t>então: n! = 6! = 6.5.4.3.2.1= 720 </a:t>
                </a:r>
                <a:r>
                  <a:rPr lang="pt-BR" sz="1400" dirty="0"/>
                  <a:t>anagramas.</a:t>
                </a:r>
              </a:p>
              <a:p>
                <a:pPr lvl="0" algn="just"/>
                <a:endParaRPr lang="pt-BR" sz="1400" dirty="0"/>
              </a:p>
              <a:p>
                <a:pPr lvl="0" algn="just"/>
                <a:endParaRPr lang="pt-BR" sz="1400" dirty="0">
                  <a:solidFill>
                    <a:schemeClr val="tx1"/>
                  </a:solidFill>
                  <a:ea typeface="Calibri"/>
                  <a:cs typeface="Calibri"/>
                  <a:sym typeface="Calibri"/>
                </a:endParaRPr>
              </a:p>
              <a:p>
                <a:pPr algn="just"/>
                <a:endParaRPr lang="pt-BR" sz="1400" dirty="0" smtClean="0"/>
              </a:p>
              <a:p>
                <a:pPr algn="just"/>
                <a:endParaRPr lang="pt-BR" sz="1400" dirty="0" smtClean="0"/>
              </a:p>
              <a:p>
                <a:pPr algn="just"/>
                <a:endParaRPr lang="pt-BR" sz="1400" dirty="0" smtClean="0"/>
              </a:p>
              <a:p>
                <a:pPr algn="just"/>
                <a:endParaRPr lang="pt-BR" sz="1400" dirty="0" smtClean="0"/>
              </a:p>
              <a:p>
                <a:pPr algn="just"/>
                <a:endParaRPr lang="pt-BR" sz="1400" dirty="0" smtClean="0"/>
              </a:p>
              <a:p>
                <a:pPr algn="just"/>
                <a:endParaRPr lang="pt-BR" sz="1400" dirty="0"/>
              </a:p>
              <a:p>
                <a:pPr algn="just"/>
                <a:endParaRPr lang="pt-BR" sz="1400" dirty="0" smtClean="0"/>
              </a:p>
            </p:txBody>
          </p:sp>
        </mc:Choice>
        <mc:Fallback xmlns="">
          <p:sp>
            <p:nvSpPr>
              <p:cNvPr id="24" name="Retângulo de cantos arredondados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9" y="2194854"/>
                <a:ext cx="6046514" cy="3406217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285727" y="1637849"/>
            <a:ext cx="6046516" cy="548692"/>
            <a:chOff x="363225" y="4513680"/>
            <a:chExt cx="6063113" cy="54869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63225" y="4513680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Palavras do professor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 rotWithShape="1">
            <a:blip r:embed="rId7"/>
            <a:srcRect t="17852" b="15482"/>
            <a:stretch/>
          </p:blipFill>
          <p:spPr>
            <a:xfrm>
              <a:off x="444154" y="4532664"/>
              <a:ext cx="608582" cy="510724"/>
            </a:xfrm>
            <a:prstGeom prst="rect">
              <a:avLst/>
            </a:prstGeom>
          </p:spPr>
        </p:pic>
      </p:grpSp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41" name="Grupo 4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Permutação de elementos repetidos</a:t>
              </a:r>
            </a:p>
          </p:txBody>
        </p:sp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309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612" y="0"/>
            <a:ext cx="3857652" cy="1000561"/>
          </a:xfrm>
        </p:spPr>
        <p:txBody>
          <a:bodyPr>
            <a:noAutofit/>
          </a:bodyPr>
          <a:lstStyle/>
          <a:p>
            <a:r>
              <a:rPr lang="pt-BR" sz="5700" dirty="0" smtClean="0"/>
              <a:t>Livro/Vídeo</a:t>
            </a:r>
            <a:endParaRPr lang="pt-BR" sz="57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072230" cy="8358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pt-B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78835" y="1928214"/>
            <a:ext cx="5121999" cy="5156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  <a:hlinkClick r:id="rId3"/>
            </a:endParaRPr>
          </a:p>
          <a:p>
            <a:pPr lvl="0" algn="just">
              <a:spcBef>
                <a:spcPct val="0"/>
              </a:spcBef>
              <a:defRPr/>
            </a:pPr>
            <a:endParaRPr lang="pt-BR" sz="1400" dirty="0">
              <a:latin typeface="+mj-lt"/>
              <a:ea typeface="+mj-ea"/>
              <a:cs typeface="+mj-cs"/>
              <a:hlinkClick r:id="rId3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3"/>
              </a:rPr>
              <a:t>www.youtube.com/c/JMarySystems/playlists?view_as=subscriber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11685" y="3211577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4"/>
              </a:rPr>
              <a:t>http://www.jmarysystems.com.br/Leitura_e_Aprendizagem/Leitura_e_Aprendizagem.html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65083" y="6663352"/>
            <a:ext cx="4757028" cy="6654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600" dirty="0">
                <a:latin typeface="+mj-lt"/>
                <a:ea typeface="+mj-ea"/>
                <a:cs typeface="+mj-cs"/>
                <a:hlinkClick r:id="rId5"/>
              </a:rPr>
              <a:t>https://</a:t>
            </a:r>
            <a:r>
              <a:rPr lang="pt-BR" sz="1600" dirty="0" smtClean="0">
                <a:latin typeface="+mj-lt"/>
                <a:ea typeface="+mj-ea"/>
                <a:cs typeface="+mj-cs"/>
                <a:hlinkClick r:id="rId5"/>
              </a:rPr>
              <a:t>github.com/jmarysystems?tab=repositories</a:t>
            </a:r>
            <a:endParaRPr lang="pt-BR" sz="16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pic>
        <p:nvPicPr>
          <p:cNvPr id="4098" name="Picture 2" descr="GitHub lança aplicativo oficial para Android e permite acesso antecipado -  TudoCelular.com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5073" r="28638" b="3599"/>
          <a:stretch/>
        </p:blipFill>
        <p:spPr bwMode="auto">
          <a:xfrm>
            <a:off x="555421" y="6587172"/>
            <a:ext cx="782845" cy="7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8"/>
          <a:srcRect l="13420" t="8001" r="13420" b="12667"/>
          <a:stretch/>
        </p:blipFill>
        <p:spPr>
          <a:xfrm>
            <a:off x="557335" y="1928214"/>
            <a:ext cx="796990" cy="515623"/>
          </a:xfrm>
          <a:prstGeom prst="rect">
            <a:avLst/>
          </a:prstGeom>
        </p:spPr>
      </p:pic>
      <p:pic>
        <p:nvPicPr>
          <p:cNvPr id="4102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0" y="3027543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ruz 1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Retângulo 1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1338266" y="4435713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10"/>
              </a:rPr>
              <a:t>http://www.jmarysystems.com.br/Perguntas_e_Respostas/Perguntas_e_Respostas.html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1" y="4218533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28604" y="1496616"/>
            <a:ext cx="3801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>
                <a:latin typeface="+mj-lt"/>
              </a:rPr>
              <a:t>Links das vídeo aulas online: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33995" y="2615222"/>
            <a:ext cx="4560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/>
              <a:t>Dos conteúdos deste livro na web: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28604" y="3842117"/>
            <a:ext cx="6002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/>
              <a:t>Das perguntas e respostas deste livro na web: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427491" y="5041515"/>
            <a:ext cx="60038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pt-BR" sz="2400" b="1" dirty="0"/>
              <a:t>Do programa em Java e outros projetos que  além do conteúdo do livro, tem uma bateria de exercícios que complementam a totalidade da aprendizagem</a:t>
            </a:r>
            <a:r>
              <a:rPr lang="pt-BR" sz="2400" b="1" dirty="0" smtClean="0"/>
              <a:t>:</a:t>
            </a:r>
            <a:endParaRPr lang="pt-BR" sz="2400" b="1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347489" y="8036113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11"/>
              </a:rPr>
              <a:t>http://www.jmarysystems.com.br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4" y="7818933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/>
          <p:cNvSpPr/>
          <p:nvPr/>
        </p:nvSpPr>
        <p:spPr>
          <a:xfrm>
            <a:off x="437827" y="7442517"/>
            <a:ext cx="2536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 smtClean="0"/>
              <a:t>Visite-nos na web:</a:t>
            </a:r>
            <a:endParaRPr lang="pt-BR" sz="2400" b="1" dirty="0"/>
          </a:p>
        </p:txBody>
      </p:sp>
      <p:sp>
        <p:nvSpPr>
          <p:cNvPr id="3" name="Retângulo 2"/>
          <p:cNvSpPr/>
          <p:nvPr/>
        </p:nvSpPr>
        <p:spPr>
          <a:xfrm>
            <a:off x="263078" y="1022495"/>
            <a:ext cx="3967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dirty="0"/>
              <a:t>Informações complementares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378835" y="8735524"/>
            <a:ext cx="2007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hlinkClick r:id="rId12"/>
              </a:rPr>
              <a:t>jmarysystems@mail.com</a:t>
            </a:r>
            <a:endParaRPr lang="pt-BR" dirty="0">
              <a:latin typeface="+mj-lt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13"/>
          <a:srcRect l="9587" t="9653" r="16493" b="13068"/>
          <a:stretch/>
        </p:blipFill>
        <p:spPr>
          <a:xfrm>
            <a:off x="548680" y="8614509"/>
            <a:ext cx="756605" cy="79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19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3" name="Grupo 32"/>
          <p:cNvGrpSpPr/>
          <p:nvPr/>
        </p:nvGrpSpPr>
        <p:grpSpPr>
          <a:xfrm>
            <a:off x="285728" y="1518382"/>
            <a:ext cx="6023591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85727" y="2096338"/>
            <a:ext cx="6023591" cy="56649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b="1" dirty="0"/>
              <a:t>(UERJ- RJ - </a:t>
            </a:r>
            <a:r>
              <a:rPr lang="pt-BR" sz="1400" b="1" dirty="0" smtClean="0"/>
              <a:t>2013)</a:t>
            </a:r>
            <a:r>
              <a:rPr lang="pt-BR" sz="1400" dirty="0"/>
              <a:t> </a:t>
            </a:r>
            <a:r>
              <a:rPr lang="pt-BR" sz="1400" dirty="0" smtClean="0"/>
              <a:t>Um </a:t>
            </a:r>
            <a:r>
              <a:rPr lang="pt-BR" sz="1400" dirty="0"/>
              <a:t>sistema luminoso, constituído de oito módulos idênticos, foi montado para emitir mensagens em código. Cada módulo possui três lâmpadas de cores diferentes — vermelha, amarela e </a:t>
            </a:r>
            <a:r>
              <a:rPr lang="pt-BR" sz="1400" dirty="0" smtClean="0"/>
              <a:t>verde:</a:t>
            </a:r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Considere </a:t>
            </a:r>
            <a:r>
              <a:rPr lang="pt-BR" sz="1400" dirty="0"/>
              <a:t>as seguintes informações: </a:t>
            </a:r>
            <a:endParaRPr lang="pt-B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cada </a:t>
            </a:r>
            <a:r>
              <a:rPr lang="pt-BR" sz="1400" dirty="0"/>
              <a:t>módulo pode acender apenas uma lâmpada por vez; </a:t>
            </a:r>
            <a:endParaRPr lang="pt-B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qualquer </a:t>
            </a:r>
            <a:r>
              <a:rPr lang="pt-BR" sz="1400" dirty="0"/>
              <a:t>mensagem é configurada pelo acendimento simultâneo de três lâmpadas vermelhas, duas verdes e uma amarela, permanecendo dois módulos com as três lâmpadas apagadas; </a:t>
            </a:r>
            <a:endParaRPr lang="pt-B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duas </a:t>
            </a:r>
            <a:r>
              <a:rPr lang="pt-BR" sz="1400" dirty="0"/>
              <a:t>mensagens são diferentes quando pelo menos uma das posições dessas cores acesas é diferente. </a:t>
            </a:r>
            <a:endParaRPr lang="pt-B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Calcule </a:t>
            </a:r>
            <a:r>
              <a:rPr lang="pt-BR" sz="1400" dirty="0"/>
              <a:t>o número de mensagens distintas que esse sistema pode emitir.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444" y="3124969"/>
            <a:ext cx="5819775" cy="1323975"/>
          </a:xfrm>
          <a:prstGeom prst="rect">
            <a:avLst/>
          </a:prstGeom>
        </p:spPr>
      </p:pic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566520" y="6567287"/>
            <a:ext cx="54316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1480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1680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1260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960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de cantos arredondados 53"/>
              <p:cNvSpPr/>
              <p:nvPr/>
            </p:nvSpPr>
            <p:spPr>
              <a:xfrm>
                <a:off x="285728" y="7761312"/>
                <a:ext cx="6023591" cy="187220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t-BR" sz="1400" dirty="0" smtClean="0"/>
                  <a:t>Resposta:  Letra B)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8!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.2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.1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.2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.7.6.5.4.3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3!.2!.1!.2!</m:t>
                        </m:r>
                      </m:den>
                    </m:f>
                  </m:oMath>
                </a14:m>
                <a:r>
                  <a:rPr lang="pt-BR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8.7.6.5.4.3!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3!.2!.1!.2!</m:t>
                        </m:r>
                      </m:den>
                    </m:f>
                  </m:oMath>
                </a14:m>
                <a:r>
                  <a:rPr lang="pt-BR" sz="2400" dirty="0" smtClean="0"/>
                  <a:t> =</a:t>
                </a:r>
              </a:p>
              <a:p>
                <a:endParaRPr lang="pt-BR" sz="2400" dirty="0" smtClean="0"/>
              </a:p>
              <a:p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8.7.6.5.4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2!.1!.2!</m:t>
                        </m:r>
                      </m:den>
                    </m:f>
                  </m:oMath>
                </a14:m>
                <a:r>
                  <a:rPr lang="pt-BR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8.7.6.5.4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2.2</m:t>
                        </m:r>
                      </m:den>
                    </m:f>
                  </m:oMath>
                </a14:m>
                <a:r>
                  <a:rPr lang="pt-BR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8.7.6.5.4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2.2</m:t>
                        </m:r>
                      </m:den>
                    </m:f>
                  </m:oMath>
                </a14:m>
                <a:r>
                  <a:rPr lang="pt-BR" sz="2400" dirty="0" smtClean="0"/>
                  <a:t> = 8.7.6.5 = 1680</a:t>
                </a:r>
                <a:endParaRPr lang="pt-BR" sz="2400" dirty="0"/>
              </a:p>
            </p:txBody>
          </p:sp>
        </mc:Choice>
        <mc:Fallback xmlns="">
          <p:sp>
            <p:nvSpPr>
              <p:cNvPr id="54" name="Retângulo de cantos arredondados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7761312"/>
                <a:ext cx="6023591" cy="1872209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upo 5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56" name="Retângulo de cantos arredondados 5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Permutação de elementos repetidos</a:t>
              </a:r>
            </a:p>
          </p:txBody>
        </p:sp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58" name="Grupo 57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Permutação</a:t>
              </a:r>
              <a:endParaRPr lang="pt-BR" sz="1600" dirty="0"/>
            </a:p>
          </p:txBody>
        </p:sp>
        <p:pic>
          <p:nvPicPr>
            <p:cNvPr id="61" name="Imagem 6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62" name="Multiplicar 61"/>
          <p:cNvSpPr/>
          <p:nvPr/>
        </p:nvSpPr>
        <p:spPr>
          <a:xfrm>
            <a:off x="5239395" y="8106198"/>
            <a:ext cx="232480" cy="341864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Multiplicar 62"/>
          <p:cNvSpPr/>
          <p:nvPr/>
        </p:nvSpPr>
        <p:spPr>
          <a:xfrm>
            <a:off x="4460177" y="8366168"/>
            <a:ext cx="232480" cy="341864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Multiplicar 63"/>
          <p:cNvSpPr/>
          <p:nvPr/>
        </p:nvSpPr>
        <p:spPr>
          <a:xfrm>
            <a:off x="3427042" y="8985448"/>
            <a:ext cx="232480" cy="341864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Multiplicar 64"/>
          <p:cNvSpPr/>
          <p:nvPr/>
        </p:nvSpPr>
        <p:spPr>
          <a:xfrm>
            <a:off x="2978437" y="9313202"/>
            <a:ext cx="360353" cy="341864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5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285728" y="1459254"/>
                <a:ext cx="6063113" cy="810225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t-BR" sz="1400" dirty="0" smtClean="0"/>
                  <a:t>Lembra a definição de arranjo sem repetição? A definição de combinação possui uma diferença sutil. É a que está destacada de vermelho a seguir.</a:t>
                </a:r>
              </a:p>
              <a:p>
                <a:endParaRPr lang="pt-BR" sz="1400" dirty="0"/>
              </a:p>
              <a:p>
                <a:endParaRPr lang="pt-BR" sz="1400" dirty="0" smtClean="0"/>
              </a:p>
              <a:p>
                <a:endParaRPr lang="pt-BR" sz="1400" dirty="0"/>
              </a:p>
              <a:p>
                <a:endParaRPr lang="pt-BR" sz="1400" dirty="0" smtClean="0"/>
              </a:p>
              <a:p>
                <a:endParaRPr lang="pt-BR" sz="1400" dirty="0"/>
              </a:p>
              <a:p>
                <a:endParaRPr lang="pt-BR" sz="1400" dirty="0" smtClean="0"/>
              </a:p>
              <a:p>
                <a:endParaRPr lang="pt-BR" sz="1400" dirty="0"/>
              </a:p>
              <a:p>
                <a:endParaRPr lang="pt-BR" sz="1400" dirty="0" smtClean="0"/>
              </a:p>
              <a:p>
                <a:endParaRPr lang="pt-BR" sz="1400" dirty="0"/>
              </a:p>
              <a:p>
                <a:endParaRPr lang="pt-BR" sz="1400" dirty="0" smtClean="0"/>
              </a:p>
              <a:p>
                <a:endParaRPr lang="pt-BR" sz="1400" dirty="0"/>
              </a:p>
              <a:p>
                <a:r>
                  <a:rPr lang="pt-BR" sz="1400" dirty="0"/>
                  <a:t>O que significa essa diferença? Significa que diferente de Arranjo, para a Combinação não importa a ordem dos elementos utilizados para resolver um problema. Qualquer que seja a ordem, a solução é a mesma. No caso de uma fila, qualquer que seja a distribuição das pessoas nela, para a Combinação </a:t>
                </a:r>
                <a:r>
                  <a:rPr lang="pt-BR" sz="1400" dirty="0" smtClean="0"/>
                  <a:t>tratasse </a:t>
                </a:r>
                <a:r>
                  <a:rPr lang="pt-BR" sz="1400" dirty="0"/>
                  <a:t>de uma única </a:t>
                </a:r>
                <a:r>
                  <a:rPr lang="pt-BR" sz="1400" dirty="0" smtClean="0"/>
                  <a:t>fila</a:t>
                </a:r>
              </a:p>
              <a:p>
                <a:endParaRPr lang="pt-BR" sz="1400" dirty="0" smtClean="0"/>
              </a:p>
              <a:p>
                <a:r>
                  <a:rPr lang="pt-BR" sz="1400" dirty="0"/>
                  <a:t>Ou então, pense no caso de números de 3 dígitos formados pelos algarismos 1,2,3,4,5,6,7,8,9. Se tivermos os números 234 e 432, para Arranjo são diferentes, mas para combinação são iguais, pois a ordem não importa</a:t>
                </a:r>
                <a:r>
                  <a:rPr lang="pt-BR" sz="1400" dirty="0" smtClean="0"/>
                  <a:t>.</a:t>
                </a:r>
              </a:p>
              <a:p>
                <a:endParaRPr lang="pt-BR" sz="1400" dirty="0"/>
              </a:p>
              <a:p>
                <a:r>
                  <a:rPr lang="pt-BR" sz="1400" dirty="0"/>
                  <a:t>Em casos de comissão de pessoas, importa quem são as pessoas, e não a ordem em que foram escolhidas. Ou seja, </a:t>
                </a:r>
                <a:r>
                  <a:rPr lang="pt-BR" sz="1400" dirty="0" smtClean="0"/>
                  <a:t>Combinação.</a:t>
                </a:r>
              </a:p>
              <a:p>
                <a:endParaRPr lang="pt-BR" sz="1400" dirty="0"/>
              </a:p>
              <a:p>
                <a:endParaRPr lang="pt-BR" sz="14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pt-BR" sz="3200" dirty="0" smtClean="0"/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1459254"/>
                <a:ext cx="6063113" cy="8102258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Combinação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Combinação</a:t>
              </a:r>
              <a:endParaRPr lang="pt-BR" sz="1600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142" y="2504728"/>
            <a:ext cx="5553075" cy="1628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4" name="Cruz 23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ruz 24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4" name="Retângulo 33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770140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285728" y="2096338"/>
                <a:ext cx="6063113" cy="746517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pt-BR" sz="1400" dirty="0" smtClean="0"/>
                  <a:t>Considere uma classe com 8 alunos. Deseja-se formar uma comissão de formatura com 3 alunos. Quantas comissões podem ser formadas.</a:t>
                </a:r>
              </a:p>
              <a:p>
                <a:pPr algn="just"/>
                <a:endParaRPr lang="pt-BR" sz="1400" dirty="0" smtClean="0"/>
              </a:p>
              <a:p>
                <a:pPr algn="just"/>
                <a:r>
                  <a:rPr lang="pt-BR" sz="1400" b="1" dirty="0"/>
                  <a:t>Resposta</a:t>
                </a:r>
                <a:r>
                  <a:rPr lang="pt-BR" sz="1400" b="1" dirty="0" smtClean="0"/>
                  <a:t>:</a:t>
                </a:r>
              </a:p>
              <a:p>
                <a:pPr algn="just"/>
                <a:r>
                  <a:rPr lang="pt-BR" sz="1400" dirty="0"/>
                  <a:t>Imagine que a comissão será formada por João, Maria e Ana. Se dissermos que a comissão é formada por Ana, João e Maria, estaremos falando de uma comissão diferente? Não. Pois, independente da ordem, as pessoas são as mesmas, logo a comissão também</a:t>
                </a:r>
                <a:r>
                  <a:rPr lang="pt-BR" sz="1400" dirty="0" smtClean="0"/>
                  <a:t>.</a:t>
                </a:r>
              </a:p>
              <a:p>
                <a:pPr algn="just"/>
                <a:endParaRPr lang="pt-BR" sz="1400" dirty="0"/>
              </a:p>
              <a:p>
                <a:pPr algn="just"/>
                <a:r>
                  <a:rPr lang="pt-BR" sz="1400" dirty="0"/>
                  <a:t>Então temos como resposta a combinação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sz="2400" dirty="0" smtClean="0"/>
              </a:p>
              <a:p>
                <a:pPr algn="just"/>
                <a:endParaRPr lang="pt-BR" sz="24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3!</m:t>
                        </m:r>
                      </m:den>
                    </m:f>
                  </m:oMath>
                </a14:m>
                <a:r>
                  <a:rPr lang="pt-BR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8!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3!</m:t>
                        </m:r>
                      </m:den>
                    </m:f>
                  </m:oMath>
                </a14:m>
                <a:r>
                  <a:rPr lang="pt-BR" sz="2400" dirty="0" smtClean="0"/>
                  <a:t> =56 </a:t>
                </a:r>
                <a:r>
                  <a:rPr lang="pt-BR" sz="1400" dirty="0" smtClean="0"/>
                  <a:t>comissões </a:t>
                </a:r>
                <a:r>
                  <a:rPr lang="pt-BR" sz="1400" dirty="0"/>
                  <a:t>são possíveis.</a:t>
                </a:r>
              </a:p>
              <a:p>
                <a:pPr algn="just"/>
                <a:endParaRPr lang="pt-BR" sz="2400" dirty="0" smtClean="0"/>
              </a:p>
              <a:p>
                <a:pPr algn="just"/>
                <a:endParaRPr lang="pt-BR" sz="1400" dirty="0"/>
              </a:p>
              <a:p>
                <a:pPr algn="just"/>
                <a:endParaRPr lang="pt-BR" sz="1400" dirty="0"/>
              </a:p>
              <a:p>
                <a:endParaRPr lang="pt-BR" sz="1400" dirty="0" smtClean="0"/>
              </a:p>
              <a:p>
                <a:pPr algn="just"/>
                <a:endParaRPr lang="pt-BR" sz="1400" dirty="0"/>
              </a:p>
              <a:p>
                <a:pPr algn="just"/>
                <a:endParaRPr lang="pt-BR" sz="1400" dirty="0"/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2096338"/>
                <a:ext cx="6063113" cy="746517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90325" y="1547645"/>
            <a:ext cx="6052441" cy="548692"/>
            <a:chOff x="345068" y="8108785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Combinação</a:t>
              </a:r>
              <a:endParaRPr lang="pt-BR" sz="1600" dirty="0"/>
            </a:p>
          </p:txBody>
        </p:sp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6" name="Cruz 4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ruz 46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9" name="Retângulo 4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50" name="Grupo 49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51" name="Retângulo de cantos arredondados 50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Combinação</a:t>
              </a:r>
              <a:endParaRPr lang="pt-BR" dirty="0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7547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de cantos arredondados 27"/>
              <p:cNvSpPr/>
              <p:nvPr/>
            </p:nvSpPr>
            <p:spPr>
              <a:xfrm>
                <a:off x="285728" y="2096338"/>
                <a:ext cx="6063113" cy="746517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pt-BR" sz="1400" dirty="0" smtClean="0"/>
                  <a:t>De um grupo com 9 pessoas, queremos escolher 5 para formar um time de futebol de salão. Quantos times podem ser formados?</a:t>
                </a:r>
              </a:p>
              <a:p>
                <a:pPr algn="just"/>
                <a:endParaRPr lang="pt-BR" sz="1400" dirty="0" smtClean="0"/>
              </a:p>
              <a:p>
                <a:pPr algn="just"/>
                <a:r>
                  <a:rPr lang="pt-BR" sz="1400" b="1" dirty="0" smtClean="0"/>
                  <a:t>Resposta:</a:t>
                </a:r>
              </a:p>
              <a:p>
                <a:pPr algn="just"/>
                <a:r>
                  <a:rPr lang="pt-BR" sz="1400" dirty="0" smtClean="0"/>
                  <a:t>Então </a:t>
                </a:r>
                <a:r>
                  <a:rPr lang="pt-BR" sz="1400" dirty="0"/>
                  <a:t>temos como resposta a combinação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pt-BR" sz="2400" dirty="0" smtClean="0"/>
              </a:p>
              <a:p>
                <a:pPr algn="just"/>
                <a:endParaRPr lang="pt-BR" sz="24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5!</m:t>
                        </m:r>
                      </m:den>
                    </m:f>
                  </m:oMath>
                </a14:m>
                <a:r>
                  <a:rPr lang="pt-BR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5!</m:t>
                        </m:r>
                      </m:den>
                    </m:f>
                  </m:oMath>
                </a14:m>
                <a:r>
                  <a:rPr lang="pt-BR" sz="2400" dirty="0" smtClean="0"/>
                  <a:t> = 126 </a:t>
                </a:r>
                <a:r>
                  <a:rPr lang="pt-BR" sz="1400" dirty="0" smtClean="0"/>
                  <a:t>times.</a:t>
                </a:r>
                <a:endParaRPr lang="pt-BR" sz="1400" dirty="0"/>
              </a:p>
              <a:p>
                <a:pPr algn="just"/>
                <a:endParaRPr lang="pt-BR" sz="2400" dirty="0" smtClean="0"/>
              </a:p>
              <a:p>
                <a:pPr algn="just"/>
                <a:endParaRPr lang="pt-BR" sz="1400" dirty="0"/>
              </a:p>
              <a:p>
                <a:pPr algn="just"/>
                <a:endParaRPr lang="pt-BR" sz="1400" dirty="0"/>
              </a:p>
              <a:p>
                <a:endParaRPr lang="pt-BR" sz="1400" dirty="0" smtClean="0"/>
              </a:p>
              <a:p>
                <a:pPr algn="just"/>
                <a:endParaRPr lang="pt-BR" sz="1400" dirty="0"/>
              </a:p>
              <a:p>
                <a:pPr algn="just"/>
                <a:endParaRPr lang="pt-BR" sz="1400" dirty="0"/>
              </a:p>
            </p:txBody>
          </p:sp>
        </mc:Choice>
        <mc:Fallback xmlns=""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2096338"/>
                <a:ext cx="6063113" cy="746517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90325" y="1547645"/>
            <a:ext cx="6052441" cy="548692"/>
            <a:chOff x="345068" y="8108785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Combinação</a:t>
              </a:r>
              <a:endParaRPr lang="pt-BR" sz="1600" dirty="0"/>
            </a:p>
          </p:txBody>
        </p:sp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36" name="Cruz 3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ruz 36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9" name="Retângulo 3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40" name="Grupo 39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Combinação</a:t>
              </a:r>
              <a:endParaRPr lang="pt-BR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520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Combinação</a:t>
              </a:r>
              <a:endParaRPr lang="pt-BR" sz="1600" dirty="0"/>
            </a:p>
          </p:txBody>
        </p:sp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36" name="Retângulo de cantos arredondados 35"/>
          <p:cNvSpPr/>
          <p:nvPr/>
        </p:nvSpPr>
        <p:spPr>
          <a:xfrm>
            <a:off x="305609" y="2433844"/>
            <a:ext cx="6063113" cy="33832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Vamos continuar estudando mais sobre as </a:t>
            </a:r>
            <a:r>
              <a:rPr lang="pt-BR" sz="1400" dirty="0" smtClean="0"/>
              <a:t>combinações? </a:t>
            </a:r>
            <a:endParaRPr lang="pt-BR" sz="1400" dirty="0"/>
          </a:p>
          <a:p>
            <a:pPr algn="just"/>
            <a:r>
              <a:rPr lang="pt-BR" sz="1400" dirty="0" smtClean="0"/>
              <a:t>Para </a:t>
            </a:r>
            <a:r>
              <a:rPr lang="pt-BR" sz="1400" dirty="0"/>
              <a:t>tanto, você deverá assistir, neste momento, </a:t>
            </a:r>
            <a:r>
              <a:rPr lang="pt-BR" sz="1400" dirty="0" smtClean="0"/>
              <a:t>aos vídeos </a:t>
            </a:r>
            <a:r>
              <a:rPr lang="pt-BR" sz="1400" dirty="0"/>
              <a:t>que </a:t>
            </a:r>
            <a:r>
              <a:rPr lang="pt-BR" sz="1400" dirty="0" smtClean="0"/>
              <a:t>estão nestes links: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 </a:t>
            </a:r>
            <a:r>
              <a:rPr lang="pt-BR" sz="1400" dirty="0" smtClean="0">
                <a:hlinkClick r:id="rId6"/>
              </a:rPr>
              <a:t>LINK</a:t>
            </a:r>
            <a:r>
              <a:rPr lang="pt-BR" sz="1400" dirty="0" smtClean="0"/>
              <a:t>,</a:t>
            </a:r>
          </a:p>
          <a:p>
            <a:pPr algn="just"/>
            <a:r>
              <a:rPr lang="pt-BR" sz="1400" dirty="0"/>
              <a:t>https://</a:t>
            </a:r>
            <a:r>
              <a:rPr lang="pt-BR" sz="1400" dirty="0" smtClean="0"/>
              <a:t>www.youtube.com/watch?v=x3fpYbJ2N7M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>
                <a:hlinkClick r:id="rId7"/>
              </a:rPr>
              <a:t>LINK</a:t>
            </a:r>
            <a:r>
              <a:rPr lang="pt-BR" sz="1400" dirty="0"/>
              <a:t>,</a:t>
            </a:r>
          </a:p>
          <a:p>
            <a:pPr algn="just"/>
            <a:r>
              <a:rPr lang="pt-BR" sz="1400" dirty="0"/>
              <a:t>https://www.youtube.com/watch?v=ilUZmm1dlOg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Eles irão ajudar bastante a esclarecer aquelas dúvidas que podem ter surgido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37" name="Grupo 36"/>
          <p:cNvGrpSpPr/>
          <p:nvPr/>
        </p:nvGrpSpPr>
        <p:grpSpPr>
          <a:xfrm>
            <a:off x="285729" y="1876839"/>
            <a:ext cx="6080486" cy="548692"/>
            <a:chOff x="363225" y="5148578"/>
            <a:chExt cx="6063113" cy="548692"/>
          </a:xfrm>
        </p:grpSpPr>
        <p:sp>
          <p:nvSpPr>
            <p:cNvPr id="38" name="Retângulo de cantos arredondados 37"/>
            <p:cNvSpPr/>
            <p:nvPr/>
          </p:nvSpPr>
          <p:spPr>
            <a:xfrm>
              <a:off x="363225" y="5148578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Veja o vídeo!</a:t>
              </a:r>
            </a:p>
          </p:txBody>
        </p:sp>
        <p:pic>
          <p:nvPicPr>
            <p:cNvPr id="39" name="Picture 12" descr="Blue Video Play Icon PNG Transparent Background, Free Download #8030 -  FreeIcons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" t="5496" r="4274" b="2612"/>
            <a:stretch/>
          </p:blipFill>
          <p:spPr bwMode="auto">
            <a:xfrm>
              <a:off x="420276" y="5165512"/>
              <a:ext cx="632460" cy="53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Cruz 39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ruz 40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6" name="Retângulo 4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47" name="Grupo 4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Combinação</a:t>
              </a:r>
              <a:endParaRPr lang="pt-BR" dirty="0"/>
            </a:p>
          </p:txBody>
        </p:sp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2439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1" name="Fluxograma: Terminação 20"/>
          <p:cNvSpPr/>
          <p:nvPr/>
        </p:nvSpPr>
        <p:spPr>
          <a:xfrm>
            <a:off x="2066339" y="1506201"/>
            <a:ext cx="2154135" cy="415637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INÍCIO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Seta para baixo 21"/>
          <p:cNvSpPr/>
          <p:nvPr/>
        </p:nvSpPr>
        <p:spPr>
          <a:xfrm>
            <a:off x="3076837" y="1995808"/>
            <a:ext cx="251729" cy="2674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>
            <a:off x="3101549" y="3869805"/>
            <a:ext cx="251729" cy="2674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Decisão 25"/>
          <p:cNvSpPr/>
          <p:nvPr/>
        </p:nvSpPr>
        <p:spPr>
          <a:xfrm>
            <a:off x="1667234" y="4188307"/>
            <a:ext cx="3154178" cy="180749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N=k? </a:t>
            </a: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(O número de objetos é igual ao número de posições)</a:t>
            </a:r>
          </a:p>
        </p:txBody>
      </p:sp>
      <p:sp>
        <p:nvSpPr>
          <p:cNvPr id="27" name="Fluxograma: Decisão 26"/>
          <p:cNvSpPr/>
          <p:nvPr/>
        </p:nvSpPr>
        <p:spPr>
          <a:xfrm>
            <a:off x="1571587" y="2325892"/>
            <a:ext cx="3293819" cy="143235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RESOLVE COM</a:t>
            </a:r>
          </a:p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MULTIPLICAÇÃO </a:t>
            </a:r>
            <a:r>
              <a:rPr lang="pt-B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SIMPLES</a:t>
            </a:r>
            <a:endParaRPr lang="pt-B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uxograma: Processo 27"/>
          <p:cNvSpPr/>
          <p:nvPr/>
        </p:nvSpPr>
        <p:spPr>
          <a:xfrm>
            <a:off x="330187" y="3611113"/>
            <a:ext cx="1482437" cy="62814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 x _ x _ ...</a:t>
            </a:r>
            <a:endParaRPr lang="pt-B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Seta dobrada para cima 35"/>
          <p:cNvSpPr/>
          <p:nvPr/>
        </p:nvSpPr>
        <p:spPr>
          <a:xfrm rot="10800000">
            <a:off x="335459" y="2976746"/>
            <a:ext cx="1196374" cy="616639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285509" y="2731070"/>
            <a:ext cx="13510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Sim(verdadeiro)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o explicativo em forma de nuvem 37"/>
          <p:cNvSpPr/>
          <p:nvPr/>
        </p:nvSpPr>
        <p:spPr>
          <a:xfrm>
            <a:off x="839683" y="3148737"/>
            <a:ext cx="673754" cy="36284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PFC</a:t>
            </a:r>
            <a:endParaRPr lang="pt-BR" sz="1000" dirty="0"/>
          </a:p>
        </p:txBody>
      </p:sp>
      <p:sp>
        <p:nvSpPr>
          <p:cNvPr id="41" name="Retângulo 40"/>
          <p:cNvSpPr/>
          <p:nvPr/>
        </p:nvSpPr>
        <p:spPr>
          <a:xfrm>
            <a:off x="3253409" y="3829484"/>
            <a:ext cx="98905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Não(falso))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Fluxograma: Processo 41"/>
          <p:cNvSpPr/>
          <p:nvPr/>
        </p:nvSpPr>
        <p:spPr>
          <a:xfrm>
            <a:off x="297829" y="5655580"/>
            <a:ext cx="1482437" cy="62814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= N!</a:t>
            </a:r>
            <a:endParaRPr lang="pt-B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Seta dobrada para cima 45"/>
          <p:cNvSpPr/>
          <p:nvPr/>
        </p:nvSpPr>
        <p:spPr>
          <a:xfrm rot="10800000">
            <a:off x="393335" y="5001567"/>
            <a:ext cx="1237620" cy="616639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316223" y="4755347"/>
            <a:ext cx="13510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Sim(verdadeiro)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Texto explicativo em forma de nuvem 47"/>
          <p:cNvSpPr/>
          <p:nvPr/>
        </p:nvSpPr>
        <p:spPr>
          <a:xfrm>
            <a:off x="635479" y="5215257"/>
            <a:ext cx="1304842" cy="36284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Permutação</a:t>
            </a:r>
            <a:endParaRPr lang="pt-BR" sz="1000" dirty="0"/>
          </a:p>
        </p:txBody>
      </p:sp>
      <p:sp>
        <p:nvSpPr>
          <p:cNvPr id="49" name="Seta para baixo 48"/>
          <p:cNvSpPr/>
          <p:nvPr/>
        </p:nvSpPr>
        <p:spPr>
          <a:xfrm>
            <a:off x="3111863" y="6106292"/>
            <a:ext cx="251729" cy="2674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3263723" y="6065971"/>
            <a:ext cx="98905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Não(falso))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Fluxograma: Decisão 50"/>
          <p:cNvSpPr/>
          <p:nvPr/>
        </p:nvSpPr>
        <p:spPr>
          <a:xfrm>
            <a:off x="1652208" y="6419519"/>
            <a:ext cx="3169204" cy="97561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ordem importa?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Fluxograma: Processo 51"/>
              <p:cNvSpPr/>
              <p:nvPr/>
            </p:nvSpPr>
            <p:spPr>
              <a:xfrm>
                <a:off x="285728" y="7488489"/>
                <a:ext cx="1919136" cy="628146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endParaRPr lang="pt-BR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2" name="Fluxograma: Process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7488489"/>
                <a:ext cx="1919136" cy="628146"/>
              </a:xfrm>
              <a:prstGeom prst="flowChartProcess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Seta dobrada para cima 52"/>
          <p:cNvSpPr/>
          <p:nvPr/>
        </p:nvSpPr>
        <p:spPr>
          <a:xfrm rot="10800000">
            <a:off x="362840" y="6834476"/>
            <a:ext cx="1237620" cy="616639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285728" y="6588256"/>
            <a:ext cx="13510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Sim(verdadeiro)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o explicativo em forma de nuvem 54"/>
          <p:cNvSpPr/>
          <p:nvPr/>
        </p:nvSpPr>
        <p:spPr>
          <a:xfrm>
            <a:off x="604984" y="7048166"/>
            <a:ext cx="1304842" cy="36284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Arranjo</a:t>
            </a:r>
            <a:endParaRPr lang="pt-BR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Fluxograma: Processo 57"/>
              <p:cNvSpPr/>
              <p:nvPr/>
            </p:nvSpPr>
            <p:spPr>
              <a:xfrm>
                <a:off x="4080956" y="7488489"/>
                <a:ext cx="2231824" cy="628146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pt-BR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Fluxograma: Process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956" y="7488489"/>
                <a:ext cx="2231824" cy="628146"/>
              </a:xfrm>
              <a:prstGeom prst="flowChartProcess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Seta dobrada para cima 58"/>
          <p:cNvSpPr/>
          <p:nvPr/>
        </p:nvSpPr>
        <p:spPr>
          <a:xfrm rot="10800000" flipH="1">
            <a:off x="4862597" y="6834476"/>
            <a:ext cx="1237620" cy="616639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4880386" y="6588256"/>
            <a:ext cx="9345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Não(falso)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Texto explicativo em forma de nuvem 60"/>
          <p:cNvSpPr/>
          <p:nvPr/>
        </p:nvSpPr>
        <p:spPr>
          <a:xfrm>
            <a:off x="4400623" y="7031446"/>
            <a:ext cx="1304842" cy="36284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Combinação</a:t>
            </a:r>
            <a:endParaRPr lang="pt-BR" sz="1000" dirty="0"/>
          </a:p>
        </p:txBody>
      </p:sp>
      <p:sp>
        <p:nvSpPr>
          <p:cNvPr id="62" name="Fluxograma: Terminação 61"/>
          <p:cNvSpPr/>
          <p:nvPr/>
        </p:nvSpPr>
        <p:spPr>
          <a:xfrm>
            <a:off x="2122546" y="9145875"/>
            <a:ext cx="2154135" cy="415637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FIM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Seta dobrada para cima 63"/>
          <p:cNvSpPr/>
          <p:nvPr/>
        </p:nvSpPr>
        <p:spPr>
          <a:xfrm rot="16200000" flipH="1">
            <a:off x="3972203" y="8560460"/>
            <a:ext cx="1317577" cy="616639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Seta dobrada para cima 64"/>
          <p:cNvSpPr/>
          <p:nvPr/>
        </p:nvSpPr>
        <p:spPr>
          <a:xfrm rot="5400000">
            <a:off x="1082721" y="8560460"/>
            <a:ext cx="1317577" cy="616639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ruz 6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ruz 66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69" name="Retângulo 6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1696691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6393161"/>
            <a:ext cx="6239616" cy="32403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</a:t>
            </a:r>
          </a:p>
          <a:p>
            <a:endParaRPr lang="pt-BR" sz="1400" dirty="0"/>
          </a:p>
          <a:p>
            <a:r>
              <a:rPr lang="pt-BR" sz="1400" dirty="0" smtClean="0"/>
              <a:t>Letra D)</a:t>
            </a:r>
          </a:p>
          <a:p>
            <a:endParaRPr lang="pt-BR" sz="1400" dirty="0"/>
          </a:p>
          <a:p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239616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6"/>
          <a:srcRect b="18402"/>
          <a:stretch/>
        </p:blipFill>
        <p:spPr>
          <a:xfrm>
            <a:off x="261249" y="2231556"/>
            <a:ext cx="6146932" cy="2704739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6"/>
          <a:srcRect b="18402"/>
          <a:stretch/>
        </p:blipFill>
        <p:spPr>
          <a:xfrm>
            <a:off x="388559" y="7257256"/>
            <a:ext cx="5924221" cy="2108454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035" y="8937365"/>
            <a:ext cx="372552" cy="396230"/>
          </a:xfrm>
          <a:prstGeom prst="rect">
            <a:avLst/>
          </a:prstGeom>
        </p:spPr>
      </p:pic>
      <p:sp>
        <p:nvSpPr>
          <p:cNvPr id="48" name="Cruz 47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ruz 4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51" name="Retângulo 5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7247805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de cantos arredondados 23"/>
              <p:cNvSpPr/>
              <p:nvPr/>
            </p:nvSpPr>
            <p:spPr>
              <a:xfrm>
                <a:off x="285728" y="6393161"/>
                <a:ext cx="6239616" cy="324036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t-BR" sz="1400" dirty="0" smtClean="0"/>
                  <a:t>Resposta:</a:t>
                </a:r>
                <a:r>
                  <a:rPr lang="pt-BR" sz="1400" dirty="0"/>
                  <a:t> </a:t>
                </a:r>
                <a:endParaRPr lang="pt-BR" sz="1400" dirty="0" smtClean="0"/>
              </a:p>
              <a:p>
                <a:r>
                  <a:rPr lang="pt-BR" sz="1400" dirty="0" smtClean="0"/>
                  <a:t>Letra D)</a:t>
                </a:r>
              </a:p>
              <a:p>
                <a:endParaRPr lang="pt-BR" sz="1400" dirty="0"/>
              </a:p>
              <a:p>
                <a:r>
                  <a:rPr lang="pt-BR" sz="1400" dirty="0">
                    <a:solidFill>
                      <a:schemeClr val="tx1"/>
                    </a:solidFill>
                    <a:ea typeface="Calibri"/>
                    <a:cs typeface="Calibri"/>
                    <a:sym typeface="Calibri"/>
                  </a:rPr>
                  <a:t>A quantidade de anagramas de uma palavra é dado pelo fatorial da quantidade de letras que possui, dividido pelo fatorial de suas letras repetidas</a:t>
                </a:r>
                <a:r>
                  <a:rPr lang="pt-BR" sz="1400" dirty="0" smtClean="0">
                    <a:solidFill>
                      <a:schemeClr val="tx1"/>
                    </a:solidFill>
                    <a:ea typeface="Calibri"/>
                    <a:cs typeface="Calibri"/>
                    <a:sym typeface="Calibri"/>
                  </a:rPr>
                  <a:t>.</a:t>
                </a:r>
                <a:endParaRPr lang="pt-BR" sz="1400" dirty="0">
                  <a:solidFill>
                    <a:schemeClr val="tx1"/>
                  </a:solidFill>
                  <a:sym typeface="Calibri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pt-BR" sz="2400" dirty="0" smtClean="0">
                  <a:solidFill>
                    <a:schemeClr val="tx1"/>
                  </a:solidFill>
                </a:endParaRPr>
              </a:p>
              <a:p>
                <a:pPr lvl="0" algn="just"/>
                <a:r>
                  <a:rPr lang="pt-BR" sz="1400" dirty="0">
                    <a:solidFill>
                      <a:schemeClr val="tx1"/>
                    </a:solidFill>
                    <a:ea typeface="Calibri"/>
                    <a:cs typeface="Calibri"/>
                    <a:sym typeface="Calibri"/>
                  </a:rPr>
                  <a:t>Como </a:t>
                </a:r>
                <a:r>
                  <a:rPr lang="pt-BR" sz="1400" dirty="0" smtClean="0">
                    <a:solidFill>
                      <a:schemeClr val="tx1"/>
                    </a:solidFill>
                    <a:ea typeface="Calibri"/>
                    <a:cs typeface="Calibri"/>
                    <a:sym typeface="Calibri"/>
                  </a:rPr>
                  <a:t>a palavra cabelo </a:t>
                </a:r>
                <a:r>
                  <a:rPr lang="pt-BR" sz="1400" dirty="0">
                    <a:solidFill>
                      <a:schemeClr val="tx1"/>
                    </a:solidFill>
                    <a:ea typeface="Calibri"/>
                    <a:cs typeface="Calibri"/>
                    <a:sym typeface="Calibri"/>
                  </a:rPr>
                  <a:t>não possui letras repetidas, será então:</a:t>
                </a:r>
              </a:p>
              <a:p>
                <a:pPr lvl="0" algn="just"/>
                <a:r>
                  <a:rPr lang="pt-BR" sz="1400" dirty="0">
                    <a:solidFill>
                      <a:schemeClr val="tx1"/>
                    </a:solidFill>
                    <a:ea typeface="Calibri"/>
                    <a:cs typeface="Calibri"/>
                    <a:sym typeface="Calibri"/>
                  </a:rPr>
                  <a:t>6!=6.5.4.3.2.1=720 </a:t>
                </a:r>
                <a:r>
                  <a:rPr lang="pt-BR" sz="1400" dirty="0" smtClean="0">
                    <a:solidFill>
                      <a:schemeClr val="tx1"/>
                    </a:solidFill>
                    <a:ea typeface="Calibri"/>
                    <a:cs typeface="Calibri"/>
                    <a:sym typeface="Calibri"/>
                  </a:rPr>
                  <a:t>anagramas.</a:t>
                </a:r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6.5.4.3.2.1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pt-BR" sz="2400" dirty="0" smtClean="0">
                    <a:solidFill>
                      <a:schemeClr val="tx1"/>
                    </a:solidFill>
                  </a:rPr>
                  <a:t> = 720</a:t>
                </a: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tângulo de cantos arredondados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6393161"/>
                <a:ext cx="6239616" cy="324036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o 32"/>
          <p:cNvGrpSpPr/>
          <p:nvPr/>
        </p:nvGrpSpPr>
        <p:grpSpPr>
          <a:xfrm>
            <a:off x="285728" y="1518382"/>
            <a:ext cx="6239616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606" y="2361937"/>
            <a:ext cx="6124575" cy="1971675"/>
          </a:xfrm>
          <a:prstGeom prst="rect">
            <a:avLst/>
          </a:prstGeom>
        </p:spPr>
      </p:pic>
      <p:sp>
        <p:nvSpPr>
          <p:cNvPr id="36" name="Cruz 3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ruz 36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9" name="Retângulo 3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6213904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6393161"/>
            <a:ext cx="6239616" cy="32403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</a:t>
            </a:r>
            <a:r>
              <a:rPr lang="pt-BR" sz="1400" dirty="0"/>
              <a:t> </a:t>
            </a:r>
            <a:endParaRPr lang="pt-BR" sz="1400" dirty="0" smtClean="0"/>
          </a:p>
          <a:p>
            <a:r>
              <a:rPr lang="pt-BR" sz="1400" dirty="0" smtClean="0"/>
              <a:t>Letra C)</a:t>
            </a:r>
          </a:p>
          <a:p>
            <a:endParaRPr lang="pt-BR" sz="1400" dirty="0"/>
          </a:p>
          <a:p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239616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081" y="2310509"/>
            <a:ext cx="6134100" cy="19526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486" y="7185248"/>
            <a:ext cx="6134100" cy="19526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8440" y="8337376"/>
            <a:ext cx="372552" cy="360040"/>
          </a:xfrm>
          <a:prstGeom prst="rect">
            <a:avLst/>
          </a:prstGeom>
        </p:spPr>
      </p:pic>
      <p:sp>
        <p:nvSpPr>
          <p:cNvPr id="36" name="Cruz 3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ruz 36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9" name="Retângulo 3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9655013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6393161"/>
            <a:ext cx="6239616" cy="32403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</a:t>
            </a:r>
            <a:r>
              <a:rPr lang="pt-BR" sz="1400" dirty="0"/>
              <a:t> </a:t>
            </a:r>
            <a:endParaRPr lang="pt-BR" sz="1400" dirty="0" smtClean="0"/>
          </a:p>
          <a:p>
            <a:r>
              <a:rPr lang="pt-BR" sz="1400" dirty="0" smtClean="0"/>
              <a:t>Letra C)</a:t>
            </a:r>
          </a:p>
          <a:p>
            <a:endParaRPr lang="pt-BR" sz="1400" dirty="0"/>
          </a:p>
          <a:p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239616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28" y="2360712"/>
            <a:ext cx="6162470" cy="216024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421" y="7185248"/>
            <a:ext cx="6162470" cy="216024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948" y="8553400"/>
            <a:ext cx="372552" cy="360040"/>
          </a:xfrm>
          <a:prstGeom prst="rect">
            <a:avLst/>
          </a:prstGeom>
        </p:spPr>
      </p:pic>
      <p:sp>
        <p:nvSpPr>
          <p:cNvPr id="36" name="Cruz 3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ruz 36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9" name="Retângulo 3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85780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612" y="0"/>
            <a:ext cx="3857652" cy="1000561"/>
          </a:xfrm>
        </p:spPr>
        <p:txBody>
          <a:bodyPr>
            <a:noAutofit/>
          </a:bodyPr>
          <a:lstStyle/>
          <a:p>
            <a:r>
              <a:rPr lang="pt-BR" sz="3600" dirty="0" smtClean="0"/>
              <a:t>Lógica</a:t>
            </a:r>
            <a:br>
              <a:rPr lang="pt-BR" sz="3600" dirty="0" smtClean="0"/>
            </a:br>
            <a:r>
              <a:rPr lang="pt-BR" sz="3600" dirty="0" smtClean="0"/>
              <a:t>Matemática</a:t>
            </a:r>
            <a:endParaRPr lang="pt-BR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20689"/>
              </p:ext>
            </p:extLst>
          </p:nvPr>
        </p:nvGraphicFramePr>
        <p:xfrm>
          <a:off x="404664" y="1208580"/>
          <a:ext cx="6048672" cy="7359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  <a:gridCol w="576064"/>
              </a:tblGrid>
              <a:tr h="583273">
                <a:tc>
                  <a:txBody>
                    <a:bodyPr/>
                    <a:lstStyle/>
                    <a:p>
                      <a:pPr algn="l"/>
                      <a:r>
                        <a:rPr lang="pt-BR" sz="2800" b="1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Índice</a:t>
                      </a:r>
                      <a:endParaRPr lang="pt-BR" sz="2800" b="1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i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Análise Combinatória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solidFill>
                            <a:schemeClr val="tx1"/>
                          </a:solidFill>
                          <a:latin typeface="+mn-lt"/>
                          <a:hlinkClick r:id="rId4" action="ppaction://hlinksldjump"/>
                        </a:rPr>
                        <a:t>Princípio fundamental da contagem</a:t>
                      </a:r>
                      <a:r>
                        <a:rPr lang="pt-BR" sz="18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.........</a:t>
                      </a:r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.......................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010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5" action="ppaction://hlinksldjump"/>
                        </a:rPr>
                        <a:t>Exercícios: Princípio fundamental da contagem </a:t>
                      </a:r>
                      <a:r>
                        <a:rPr lang="pt-BR" dirty="0" smtClean="0"/>
                        <a:t>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017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6" action="ppaction://hlinksldjump"/>
                        </a:rPr>
                        <a:t>Arranjo com Repetições</a:t>
                      </a:r>
                      <a:r>
                        <a:rPr lang="pt-BR" dirty="0" smtClean="0"/>
                        <a:t>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035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7" action="ppaction://hlinksldjump"/>
                        </a:rPr>
                        <a:t>Arranjo Sem Repetições</a:t>
                      </a:r>
                      <a:r>
                        <a:rPr lang="pt-BR" dirty="0" smtClean="0"/>
                        <a:t>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039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8" action="ppaction://hlinksldjump"/>
                        </a:rPr>
                        <a:t>Permutação</a:t>
                      </a:r>
                      <a:r>
                        <a:rPr lang="pt-BR" dirty="0" smtClean="0"/>
                        <a:t>........................................................................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042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9" action="ppaction://hlinksldjump"/>
                        </a:rPr>
                        <a:t>Combinação</a:t>
                      </a:r>
                      <a:r>
                        <a:rPr lang="pt-BR" dirty="0" smtClean="0"/>
                        <a:t>........................................................................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048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0" action="ppaction://hlinksldjump"/>
                        </a:rPr>
                        <a:t>Algoritmo da Análise</a:t>
                      </a:r>
                      <a:r>
                        <a:rPr lang="pt-BR" baseline="0" dirty="0" smtClean="0">
                          <a:hlinkClick r:id="rId10" action="ppaction://hlinksldjump"/>
                        </a:rPr>
                        <a:t> Combinatória</a:t>
                      </a:r>
                      <a:r>
                        <a:rPr lang="pt-BR" dirty="0" smtClean="0"/>
                        <a:t>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052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1" action="ppaction://hlinksldjump"/>
                        </a:rPr>
                        <a:t>Exercícios: Análise Combinação</a:t>
                      </a:r>
                      <a:r>
                        <a:rPr lang="pt-BR" dirty="0" smtClean="0"/>
                        <a:t>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053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38" name="Picture 2" descr="Análise combinatória - Só Matemátic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3" y="7761312"/>
            <a:ext cx="55054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ruz 1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5" name="Retângulo 14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6393161"/>
            <a:ext cx="6239616" cy="32403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</a:t>
            </a:r>
            <a:r>
              <a:rPr lang="pt-BR" sz="1400" dirty="0"/>
              <a:t> </a:t>
            </a:r>
            <a:endParaRPr lang="pt-BR" sz="1400" dirty="0" smtClean="0"/>
          </a:p>
          <a:p>
            <a:r>
              <a:rPr lang="pt-BR" sz="1400" dirty="0" smtClean="0"/>
              <a:t>Letra C)</a:t>
            </a:r>
          </a:p>
          <a:p>
            <a:endParaRPr lang="pt-BR" sz="1400" dirty="0"/>
          </a:p>
          <a:p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239616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28" y="2399707"/>
            <a:ext cx="6105525" cy="19526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24" y="7329264"/>
            <a:ext cx="6105525" cy="19526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166" y="8477448"/>
            <a:ext cx="372552" cy="360040"/>
          </a:xfrm>
          <a:prstGeom prst="rect">
            <a:avLst/>
          </a:prstGeom>
        </p:spPr>
      </p:pic>
      <p:sp>
        <p:nvSpPr>
          <p:cNvPr id="36" name="Cruz 3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ruz 36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9" name="Retângulo 3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2950676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6393161"/>
            <a:ext cx="6239616" cy="32403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</a:t>
            </a:r>
            <a:r>
              <a:rPr lang="pt-BR" sz="1400" dirty="0"/>
              <a:t> </a:t>
            </a:r>
            <a:endParaRPr lang="pt-BR" sz="1400" dirty="0" smtClean="0"/>
          </a:p>
          <a:p>
            <a:r>
              <a:rPr lang="pt-BR" sz="1400" dirty="0" smtClean="0"/>
              <a:t>Letra C)</a:t>
            </a:r>
          </a:p>
          <a:p>
            <a:endParaRPr lang="pt-BR" sz="1400" dirty="0"/>
          </a:p>
          <a:p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239616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101" y="2454468"/>
            <a:ext cx="5772150" cy="21907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75" y="7185248"/>
            <a:ext cx="5772150" cy="219075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760" y="7689304"/>
            <a:ext cx="372552" cy="360039"/>
          </a:xfrm>
          <a:prstGeom prst="rect">
            <a:avLst/>
          </a:prstGeom>
        </p:spPr>
      </p:pic>
      <p:sp>
        <p:nvSpPr>
          <p:cNvPr id="28" name="Cruz 27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ruz 35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8" name="Retângulo 37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6211829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4880992"/>
            <a:ext cx="6239616" cy="47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</a:t>
            </a:r>
            <a:r>
              <a:rPr lang="pt-BR" sz="1400" dirty="0"/>
              <a:t> </a:t>
            </a:r>
            <a:endParaRPr lang="pt-BR" sz="1400" dirty="0" smtClean="0"/>
          </a:p>
          <a:p>
            <a:r>
              <a:rPr lang="pt-BR" sz="1400" dirty="0" smtClean="0"/>
              <a:t>Letra C)</a:t>
            </a:r>
          </a:p>
          <a:p>
            <a:endParaRPr lang="pt-BR" sz="1400" dirty="0"/>
          </a:p>
          <a:p>
            <a:r>
              <a:rPr lang="pt-BR" sz="1400" dirty="0"/>
              <a:t>1ª maneira: usando o princípio fundamental da contagem.</a:t>
            </a:r>
          </a:p>
          <a:p>
            <a:endParaRPr lang="pt-BR" sz="1400" dirty="0"/>
          </a:p>
          <a:p>
            <a:r>
              <a:rPr lang="pt-BR" sz="1400" dirty="0"/>
              <a:t>Como o exercício indica que não ocorrerá repetição nos algarismos que irão compor a senha, então teremos a seguinte situação:</a:t>
            </a:r>
          </a:p>
          <a:p>
            <a:endParaRPr lang="pt-BR" sz="1400" dirty="0"/>
          </a:p>
          <a:p>
            <a:r>
              <a:rPr lang="pt-BR" sz="1400" dirty="0"/>
              <a:t>9 opções para o algarismo das unidades;</a:t>
            </a:r>
          </a:p>
          <a:p>
            <a:r>
              <a:rPr lang="pt-BR" sz="1400" dirty="0"/>
              <a:t>8 opções para o algarismo das dezenas, visto que já utilizamos 1 algarismo na unidade e não pode repetir;</a:t>
            </a:r>
          </a:p>
          <a:p>
            <a:r>
              <a:rPr lang="pt-BR" sz="1400" dirty="0"/>
              <a:t>7 opções para o algarismo das centenas, pois já utilizamos 1 algarismo na unidade e outro na dezena;</a:t>
            </a:r>
          </a:p>
          <a:p>
            <a:r>
              <a:rPr lang="pt-BR" sz="1400" dirty="0"/>
              <a:t>6 opções para o algarismo do milhar, pois temos que tirar os que já usamos anteriormente.</a:t>
            </a:r>
          </a:p>
          <a:p>
            <a:r>
              <a:rPr lang="pt-BR" sz="1400" dirty="0"/>
              <a:t>Assim, o número de senhas será dado por:</a:t>
            </a:r>
          </a:p>
          <a:p>
            <a:endParaRPr lang="pt-BR" sz="1400" dirty="0"/>
          </a:p>
          <a:p>
            <a:r>
              <a:rPr lang="pt-BR" sz="1400" dirty="0"/>
              <a:t>9.8.7.6 = 3 024 senhas</a:t>
            </a:r>
          </a:p>
          <a:p>
            <a:endParaRPr lang="pt-BR" sz="1400" dirty="0"/>
          </a:p>
          <a:p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239616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641" y="2198164"/>
            <a:ext cx="6219540" cy="1829742"/>
          </a:xfrm>
          <a:prstGeom prst="rect">
            <a:avLst/>
          </a:prstGeom>
        </p:spPr>
      </p:pic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086346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de cantos arredondados 23"/>
              <p:cNvSpPr/>
              <p:nvPr/>
            </p:nvSpPr>
            <p:spPr>
              <a:xfrm>
                <a:off x="285728" y="4880992"/>
                <a:ext cx="6239616" cy="475252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t-BR" sz="1400" dirty="0" smtClean="0"/>
                  <a:t>Resposta:</a:t>
                </a:r>
                <a:r>
                  <a:rPr lang="pt-BR" sz="1400" dirty="0"/>
                  <a:t>  </a:t>
                </a:r>
                <a:r>
                  <a:rPr lang="pt-BR" sz="1400" dirty="0" smtClean="0"/>
                  <a:t>Letra C)</a:t>
                </a:r>
              </a:p>
              <a:p>
                <a:endParaRPr lang="pt-BR" sz="1400" dirty="0"/>
              </a:p>
              <a:p>
                <a:r>
                  <a:rPr lang="pt-BR" sz="1400" dirty="0"/>
                  <a:t>2ª maneira: usando a fórmula</a:t>
                </a:r>
              </a:p>
              <a:p>
                <a:endParaRPr lang="pt-BR" sz="1400" dirty="0"/>
              </a:p>
              <a:p>
                <a:r>
                  <a:rPr lang="pt-BR" sz="1400" dirty="0"/>
                  <a:t>Para identificar qual fórmula usar, devemos perceber que a ordem dos algarismos é importante. Por exemplo 1234 é diferente de 4321, assim iremos usar a fórmula de arranjo.</a:t>
                </a:r>
              </a:p>
              <a:p>
                <a:endParaRPr lang="pt-BR" sz="1400" dirty="0"/>
              </a:p>
              <a:p>
                <a:r>
                  <a:rPr lang="pt-BR" sz="1400" dirty="0"/>
                  <a:t>Então, temos 9 elementos para serem agrupados de 4 a 4. Desta maneira, o cálculo será</a:t>
                </a:r>
                <a:r>
                  <a:rPr lang="pt-BR" sz="1400" dirty="0" smtClean="0"/>
                  <a:t>:</a:t>
                </a:r>
              </a:p>
              <a:p>
                <a:endParaRPr lang="pt-BR" sz="1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pt-BR" sz="2000" dirty="0"/>
                  <a:t> </a:t>
                </a:r>
                <a:r>
                  <a:rPr lang="pt-BR" sz="2000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pt-BR" sz="2000" dirty="0"/>
                  <a:t> </a:t>
                </a:r>
                <a:r>
                  <a:rPr lang="pt-BR" sz="2000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2000" dirty="0"/>
                  <a:t> = </a:t>
                </a:r>
                <a:r>
                  <a:rPr lang="pt-BR" sz="2000" dirty="0" smtClean="0"/>
                  <a:t>9.8.7.6 </a:t>
                </a:r>
                <a:r>
                  <a:rPr lang="pt-BR" sz="2000" dirty="0"/>
                  <a:t>= </a:t>
                </a:r>
                <a:r>
                  <a:rPr lang="pt-BR" sz="2000" dirty="0" smtClean="0"/>
                  <a:t>3024 </a:t>
                </a:r>
                <a:r>
                  <a:rPr lang="pt-BR" sz="1400" dirty="0" smtClean="0"/>
                  <a:t>senhas.</a:t>
                </a:r>
                <a:endParaRPr lang="pt-BR" sz="1400" dirty="0"/>
              </a:p>
              <a:p>
                <a:endParaRPr lang="pt-BR" sz="1400" dirty="0"/>
              </a:p>
              <a:p>
                <a:endParaRPr lang="pt-BR" sz="1400" dirty="0"/>
              </a:p>
              <a:p>
                <a:endParaRPr lang="pt-BR" sz="1400" dirty="0" smtClean="0"/>
              </a:p>
            </p:txBody>
          </p:sp>
        </mc:Choice>
        <mc:Fallback xmlns="">
          <p:sp>
            <p:nvSpPr>
              <p:cNvPr id="24" name="Retângulo de cantos arredondados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4880992"/>
                <a:ext cx="6239616" cy="4752529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o 32"/>
          <p:cNvGrpSpPr/>
          <p:nvPr/>
        </p:nvGrpSpPr>
        <p:grpSpPr>
          <a:xfrm>
            <a:off x="285728" y="1518382"/>
            <a:ext cx="6239616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641" y="2198164"/>
            <a:ext cx="6219540" cy="1829742"/>
          </a:xfrm>
          <a:prstGeom prst="rect">
            <a:avLst/>
          </a:prstGeom>
        </p:spPr>
      </p:pic>
      <p:sp>
        <p:nvSpPr>
          <p:cNvPr id="28" name="Cruz 27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ruz 35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8" name="Retângulo 37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169524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285728" y="5961112"/>
            <a:ext cx="6239616" cy="3672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Resposta:  </a:t>
            </a:r>
            <a:endParaRPr lang="pt-BR" sz="1400" dirty="0" smtClean="0"/>
          </a:p>
          <a:p>
            <a:r>
              <a:rPr lang="pt-BR" sz="1400" dirty="0" smtClean="0"/>
              <a:t>Letra B)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518382"/>
            <a:ext cx="6239616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28" y="2202196"/>
            <a:ext cx="6111819" cy="152666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824" y="7092881"/>
            <a:ext cx="6091400" cy="2052222"/>
          </a:xfrm>
          <a:prstGeom prst="rect">
            <a:avLst/>
          </a:prstGeom>
        </p:spPr>
      </p:pic>
      <p:sp>
        <p:nvSpPr>
          <p:cNvPr id="26" name="Cruz 2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ruz 26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6" name="Retângulo 3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1172271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de cantos arredondados 23"/>
              <p:cNvSpPr/>
              <p:nvPr/>
            </p:nvSpPr>
            <p:spPr>
              <a:xfrm>
                <a:off x="285728" y="4808984"/>
                <a:ext cx="6023590" cy="482453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t-BR" sz="1400" dirty="0" smtClean="0"/>
                  <a:t>Resposta:  Letra C) -- Comissão: 2 homens e 3 mulheres.</a:t>
                </a:r>
                <a:endParaRPr lang="pt-BR" sz="1400" dirty="0"/>
              </a:p>
              <a:p>
                <a:r>
                  <a:rPr lang="pt-BR" sz="1400" dirty="0" smtClean="0"/>
                  <a:t>Todas as comissões de homens:</a:t>
                </a:r>
                <a:endParaRPr lang="pt-B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2200" dirty="0" smtClean="0"/>
                  <a:t> </a:t>
                </a:r>
                <a:r>
                  <a:rPr lang="pt-BR" sz="22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sz="2200" dirty="0" smtClean="0"/>
                  <a:t> =</a:t>
                </a:r>
              </a:p>
              <a:p>
                <a:endParaRPr lang="pt-BR" sz="22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10.9.8!</m:t>
                        </m:r>
                      </m:num>
                      <m:den>
                        <m:r>
                          <a:rPr lang="pt-BR" sz="220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sz="2200" dirty="0"/>
                  <a:t> </a:t>
                </a:r>
                <a:r>
                  <a:rPr lang="pt-BR" sz="2200" dirty="0">
                    <a:sym typeface="Wingdings" panose="05000000000000000000" pitchFamily="2" charset="2"/>
                  </a:rPr>
                  <a:t>=</a:t>
                </a:r>
                <a:r>
                  <a:rPr lang="pt-BR" sz="22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10.9.8!</m:t>
                        </m:r>
                      </m:num>
                      <m:den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8!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sz="2200" dirty="0" smtClean="0"/>
                  <a:t> =</a:t>
                </a:r>
                <a:r>
                  <a:rPr lang="pt-BR" sz="22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num>
                      <m:den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2200" dirty="0" smtClean="0"/>
                  <a:t> = 45</a:t>
                </a:r>
              </a:p>
              <a:p>
                <a:endParaRPr lang="pt-BR" sz="2400" dirty="0" smtClean="0"/>
              </a:p>
              <a:p>
                <a:r>
                  <a:rPr lang="pt-BR" sz="1400" dirty="0"/>
                  <a:t>Todas as comissões de </a:t>
                </a:r>
                <a:r>
                  <a:rPr lang="pt-BR" sz="1400" dirty="0" smtClean="0"/>
                  <a:t>mulheres:</a:t>
                </a:r>
                <a:endParaRPr lang="pt-B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2200" dirty="0"/>
                  <a:t> </a:t>
                </a:r>
                <a:r>
                  <a:rPr lang="pt-BR" sz="22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3!</m:t>
                        </m:r>
                      </m:den>
                    </m:f>
                  </m:oMath>
                </a14:m>
                <a:r>
                  <a:rPr lang="pt-BR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3!</m:t>
                        </m:r>
                      </m:den>
                    </m:f>
                  </m:oMath>
                </a14:m>
                <a:r>
                  <a:rPr lang="pt-BR" sz="2200" dirty="0"/>
                  <a:t> </a:t>
                </a:r>
                <a:r>
                  <a:rPr lang="pt-BR" sz="2200" dirty="0" smtClean="0"/>
                  <a:t>=</a:t>
                </a:r>
              </a:p>
              <a:p>
                <a:endParaRPr lang="pt-BR" sz="22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.7.6.5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3!</m:t>
                        </m:r>
                      </m:den>
                    </m:f>
                  </m:oMath>
                </a14:m>
                <a:r>
                  <a:rPr lang="pt-BR" sz="2200" dirty="0"/>
                  <a:t> </a:t>
                </a:r>
                <a:r>
                  <a:rPr lang="pt-BR" sz="2200" dirty="0"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8.7.6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.5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3!</m:t>
                        </m:r>
                      </m:den>
                    </m:f>
                  </m:oMath>
                </a14:m>
                <a:r>
                  <a:rPr lang="pt-BR" sz="2200" dirty="0"/>
                  <a:t>=</a:t>
                </a:r>
                <a:r>
                  <a:rPr lang="pt-BR" sz="2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336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pt-BR" sz="2200" dirty="0"/>
                  <a:t> = </a:t>
                </a:r>
                <a:r>
                  <a:rPr lang="pt-BR" sz="2200" dirty="0" smtClean="0"/>
                  <a:t>56</a:t>
                </a:r>
              </a:p>
              <a:p>
                <a:endParaRPr lang="pt-BR" sz="2400" dirty="0"/>
              </a:p>
              <a:p>
                <a:r>
                  <a:rPr lang="pt-BR" sz="24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10,2</m:t>
                        </m:r>
                      </m:sub>
                    </m:sSub>
                  </m:oMath>
                </a14:m>
                <a:r>
                  <a:rPr lang="pt-BR" sz="2400" dirty="0" smtClean="0"/>
                  <a:t> </a:t>
                </a:r>
                <a:r>
                  <a:rPr lang="pt-BR" sz="2400" dirty="0" smtClean="0">
                    <a:solidFill>
                      <a:srgbClr val="FF0000"/>
                    </a:solidFill>
                  </a:rPr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8,3</m:t>
                        </m:r>
                      </m:sub>
                    </m:sSub>
                  </m:oMath>
                </a14:m>
                <a:r>
                  <a:rPr lang="pt-BR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sz="2400" dirty="0" smtClean="0">
                    <a:solidFill>
                      <a:schemeClr val="tx1"/>
                    </a:solidFill>
                  </a:rPr>
                  <a:t>=</a:t>
                </a:r>
                <a:r>
                  <a:rPr lang="pt-BR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sz="2400" dirty="0" smtClean="0">
                    <a:solidFill>
                      <a:schemeClr val="tx1"/>
                    </a:solidFill>
                  </a:rPr>
                  <a:t>45</a:t>
                </a:r>
                <a:r>
                  <a:rPr lang="pt-BR" sz="2400" dirty="0" smtClean="0">
                    <a:solidFill>
                      <a:srgbClr val="FF0000"/>
                    </a:solidFill>
                  </a:rPr>
                  <a:t> x </a:t>
                </a:r>
                <a:r>
                  <a:rPr lang="pt-BR" sz="2400" dirty="0" smtClean="0">
                    <a:solidFill>
                      <a:schemeClr val="tx1"/>
                    </a:solidFill>
                  </a:rPr>
                  <a:t>56 = 2520 </a:t>
                </a:r>
                <a:r>
                  <a:rPr lang="pt-BR" dirty="0" smtClean="0"/>
                  <a:t>maneiras.</a:t>
                </a:r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2400" dirty="0"/>
              </a:p>
              <a:p>
                <a:r>
                  <a:rPr lang="pt-BR" sz="1400" dirty="0"/>
                  <a:t> </a:t>
                </a:r>
              </a:p>
            </p:txBody>
          </p:sp>
        </mc:Choice>
        <mc:Fallback xmlns="">
          <p:sp>
            <p:nvSpPr>
              <p:cNvPr id="24" name="Retângulo de cantos arredondados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4808984"/>
                <a:ext cx="6023590" cy="4824537"/>
              </a:xfrm>
              <a:prstGeom prst="roundRect">
                <a:avLst/>
              </a:prstGeom>
              <a:blipFill rotWithShape="0">
                <a:blip r:embed="rId5"/>
                <a:stretch>
                  <a:fillRect b="-10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o 32"/>
          <p:cNvGrpSpPr/>
          <p:nvPr/>
        </p:nvGrpSpPr>
        <p:grpSpPr>
          <a:xfrm>
            <a:off x="285728" y="1518382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96339"/>
            <a:ext cx="6023591" cy="26406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 smtClean="0"/>
              <a:t>Em um Instituto de Educação há 10 professores do sexo masculino e 8 do sexo feminino, todos candidatos a formar uma comissão que deve ser composta de 5 pessoas (sendo 2 homens e 3 mulheres). De quantas maneiras esta comissão pode ser formada? </a:t>
            </a:r>
          </a:p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Combinação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8" name="Retângulo de cantos arredondados 37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Combinação</a:t>
              </a:r>
              <a:endParaRPr lang="pt-BR" sz="1600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2" name="Multiplicar 41"/>
          <p:cNvSpPr/>
          <p:nvPr/>
        </p:nvSpPr>
        <p:spPr>
          <a:xfrm>
            <a:off x="1839358" y="6357156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Multiplicar 42"/>
          <p:cNvSpPr/>
          <p:nvPr/>
        </p:nvSpPr>
        <p:spPr>
          <a:xfrm>
            <a:off x="1397998" y="6647667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Multiplicar 43"/>
          <p:cNvSpPr/>
          <p:nvPr/>
        </p:nvSpPr>
        <p:spPr>
          <a:xfrm>
            <a:off x="1838550" y="8265368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Multiplicar 44"/>
          <p:cNvSpPr/>
          <p:nvPr/>
        </p:nvSpPr>
        <p:spPr>
          <a:xfrm>
            <a:off x="1406599" y="8553400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79245" y="3370275"/>
            <a:ext cx="54388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2540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1250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2520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3590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72836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de cantos arredondados 23"/>
              <p:cNvSpPr/>
              <p:nvPr/>
            </p:nvSpPr>
            <p:spPr>
              <a:xfrm>
                <a:off x="285728" y="4808984"/>
                <a:ext cx="6023590" cy="482453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t-BR" sz="1400" dirty="0" smtClean="0"/>
                  <a:t>Resposta:  Letra A) -- Comissão: 2 homens e 3 mulheres.</a:t>
                </a:r>
                <a:endParaRPr lang="pt-BR" sz="1400" dirty="0"/>
              </a:p>
              <a:p>
                <a:r>
                  <a:rPr lang="pt-BR" sz="1400" dirty="0"/>
                  <a:t>Todas as comissões de </a:t>
                </a:r>
                <a:r>
                  <a:rPr lang="pt-BR" sz="1400" dirty="0" smtClean="0"/>
                  <a:t>homens, retirando o Renato que já está nela:</a:t>
                </a:r>
                <a:endParaRPr lang="pt-B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2200" dirty="0" smtClean="0"/>
                  <a:t> </a:t>
                </a:r>
                <a:r>
                  <a:rPr lang="pt-BR" sz="22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1!</m:t>
                        </m:r>
                      </m:den>
                    </m:f>
                  </m:oMath>
                </a14:m>
                <a:r>
                  <a:rPr lang="pt-BR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1!</m:t>
                        </m:r>
                      </m:den>
                    </m:f>
                    <m:r>
                      <a:rPr lang="pt-BR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 smtClean="0"/>
                  <a:t>=</a:t>
                </a:r>
              </a:p>
              <a:p>
                <a:endParaRPr lang="pt-BR" sz="22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9.8!</m:t>
                        </m:r>
                      </m:num>
                      <m:den>
                        <m:r>
                          <a:rPr lang="pt-BR" sz="220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1!</m:t>
                        </m:r>
                      </m:den>
                    </m:f>
                  </m:oMath>
                </a14:m>
                <a:r>
                  <a:rPr lang="pt-BR" sz="2200" dirty="0"/>
                  <a:t> </a:t>
                </a:r>
                <a:r>
                  <a:rPr lang="pt-BR" sz="2200" dirty="0">
                    <a:sym typeface="Wingdings" panose="05000000000000000000" pitchFamily="2" charset="2"/>
                  </a:rPr>
                  <a:t>=</a:t>
                </a:r>
                <a:r>
                  <a:rPr lang="pt-BR" sz="22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9.8!</m:t>
                        </m:r>
                      </m:num>
                      <m:den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8!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1!</m:t>
                        </m:r>
                      </m:den>
                    </m:f>
                  </m:oMath>
                </a14:m>
                <a:r>
                  <a:rPr lang="pt-BR" sz="2200" dirty="0" smtClean="0"/>
                  <a:t> =</a:t>
                </a:r>
                <a:r>
                  <a:rPr lang="pt-BR" sz="22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pt-BR" sz="2200" dirty="0" smtClean="0"/>
                  <a:t> = 9</a:t>
                </a:r>
              </a:p>
              <a:p>
                <a:endParaRPr lang="pt-BR" sz="2400" dirty="0" smtClean="0"/>
              </a:p>
              <a:p>
                <a:r>
                  <a:rPr lang="pt-BR" sz="1400" dirty="0"/>
                  <a:t>Todas as comissões de </a:t>
                </a:r>
                <a:r>
                  <a:rPr lang="pt-BR" sz="1400" dirty="0" smtClean="0"/>
                  <a:t>mulheres</a:t>
                </a:r>
                <a:r>
                  <a:rPr lang="pt-BR" sz="1400" dirty="0"/>
                  <a:t>, retirando </a:t>
                </a:r>
                <a:r>
                  <a:rPr lang="pt-BR" sz="1400" dirty="0" smtClean="0"/>
                  <a:t>a Melissa </a:t>
                </a:r>
                <a:r>
                  <a:rPr lang="pt-BR" sz="1400" dirty="0"/>
                  <a:t>que já está nela</a:t>
                </a:r>
                <a:r>
                  <a:rPr lang="pt-BR" sz="1400" dirty="0" smtClean="0"/>
                  <a:t>:</a:t>
                </a:r>
                <a:endParaRPr lang="pt-B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2200" dirty="0"/>
                  <a:t> </a:t>
                </a:r>
                <a:r>
                  <a:rPr lang="pt-BR" sz="22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sz="2200" dirty="0"/>
                  <a:t> </a:t>
                </a:r>
                <a:r>
                  <a:rPr lang="pt-BR" sz="2200" dirty="0" smtClean="0"/>
                  <a:t>=</a:t>
                </a:r>
              </a:p>
              <a:p>
                <a:endParaRPr lang="pt-BR" sz="22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7.6.5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sz="2200" dirty="0"/>
                  <a:t> </a:t>
                </a:r>
                <a:r>
                  <a:rPr lang="pt-BR" sz="2200" dirty="0" smtClean="0"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7.6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.5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sz="2200" dirty="0"/>
                  <a:t>=</a:t>
                </a:r>
                <a:r>
                  <a:rPr lang="pt-BR" sz="2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2200" dirty="0"/>
                  <a:t> = </a:t>
                </a:r>
                <a:r>
                  <a:rPr lang="pt-BR" sz="2200" dirty="0" smtClean="0"/>
                  <a:t>21</a:t>
                </a:r>
              </a:p>
              <a:p>
                <a:endParaRPr lang="pt-BR" sz="2400" dirty="0"/>
              </a:p>
              <a:p>
                <a:r>
                  <a:rPr lang="pt-BR" sz="24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 smtClean="0"/>
                  <a:t> </a:t>
                </a:r>
                <a:r>
                  <a:rPr lang="pt-BR" sz="2400" dirty="0" smtClean="0">
                    <a:solidFill>
                      <a:srgbClr val="FF0000"/>
                    </a:solidFill>
                  </a:rPr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sz="2400" dirty="0" smtClean="0">
                    <a:solidFill>
                      <a:schemeClr val="tx1"/>
                    </a:solidFill>
                  </a:rPr>
                  <a:t>=</a:t>
                </a:r>
                <a:r>
                  <a:rPr lang="pt-BR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sz="2400" dirty="0" smtClean="0">
                    <a:solidFill>
                      <a:schemeClr val="tx1"/>
                    </a:solidFill>
                  </a:rPr>
                  <a:t>9</a:t>
                </a:r>
                <a:r>
                  <a:rPr lang="pt-BR" sz="2400" dirty="0" smtClean="0">
                    <a:solidFill>
                      <a:srgbClr val="FF0000"/>
                    </a:solidFill>
                  </a:rPr>
                  <a:t> x </a:t>
                </a:r>
                <a:r>
                  <a:rPr lang="pt-BR" sz="2400" dirty="0" smtClean="0">
                    <a:solidFill>
                      <a:schemeClr val="tx1"/>
                    </a:solidFill>
                  </a:rPr>
                  <a:t>21 = 189 </a:t>
                </a:r>
                <a:r>
                  <a:rPr lang="pt-BR" dirty="0" smtClean="0"/>
                  <a:t>maneiras.</a:t>
                </a:r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2400" dirty="0"/>
              </a:p>
              <a:p>
                <a:r>
                  <a:rPr lang="pt-BR" sz="1400" dirty="0"/>
                  <a:t> </a:t>
                </a:r>
              </a:p>
            </p:txBody>
          </p:sp>
        </mc:Choice>
        <mc:Fallback xmlns="">
          <p:sp>
            <p:nvSpPr>
              <p:cNvPr id="24" name="Retângulo de cantos arredondados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4808984"/>
                <a:ext cx="6023590" cy="4824537"/>
              </a:xfrm>
              <a:prstGeom prst="roundRect">
                <a:avLst/>
              </a:prstGeom>
              <a:blipFill rotWithShape="0">
                <a:blip r:embed="rId5"/>
                <a:stretch>
                  <a:fillRect b="-10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o 32"/>
          <p:cNvGrpSpPr/>
          <p:nvPr/>
        </p:nvGrpSpPr>
        <p:grpSpPr>
          <a:xfrm>
            <a:off x="285728" y="1518382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96339"/>
            <a:ext cx="6023591" cy="26406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 smtClean="0"/>
              <a:t>Em um Instituto de Educação há 10 professores do sexo masculino e 8 do sexo feminino, todos candidatos a formar uma comissão que deve ser composta de 5 pessoas (sendo 2 homens e 3 mulheres). </a:t>
            </a:r>
            <a:r>
              <a:rPr lang="pt-BR" sz="1600" dirty="0"/>
              <a:t>Dentre os homens está Renato e dentre as mulheres está Melissa. </a:t>
            </a:r>
            <a:r>
              <a:rPr lang="pt-BR" sz="1600" dirty="0" smtClean="0"/>
              <a:t>De quantas maneiras esta comissão pode ser formada com Renato e Melissa juntos? </a:t>
            </a:r>
          </a:p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Combinação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8" name="Retângulo de cantos arredondados 37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Combinação</a:t>
              </a:r>
              <a:endParaRPr lang="pt-BR" sz="1600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2" name="Multiplicar 41"/>
          <p:cNvSpPr/>
          <p:nvPr/>
        </p:nvSpPr>
        <p:spPr>
          <a:xfrm>
            <a:off x="1679600" y="6321152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Multiplicar 42"/>
          <p:cNvSpPr/>
          <p:nvPr/>
        </p:nvSpPr>
        <p:spPr>
          <a:xfrm>
            <a:off x="1391567" y="6609184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Multiplicar 43"/>
          <p:cNvSpPr/>
          <p:nvPr/>
        </p:nvSpPr>
        <p:spPr>
          <a:xfrm>
            <a:off x="1690636" y="8260073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Multiplicar 44"/>
          <p:cNvSpPr/>
          <p:nvPr/>
        </p:nvSpPr>
        <p:spPr>
          <a:xfrm>
            <a:off x="1291073" y="8553400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3991" y="3679266"/>
            <a:ext cx="54388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189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179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187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178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18412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3" name="Grupo 32"/>
          <p:cNvGrpSpPr/>
          <p:nvPr/>
        </p:nvGrpSpPr>
        <p:grpSpPr>
          <a:xfrm>
            <a:off x="285728" y="1518382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96339"/>
            <a:ext cx="6023591" cy="33607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600" dirty="0"/>
              <a:t>Em um Instituto de Educação há 10 professores do sexo masculino e 8 do sexo feminino, todos candidatos a formar uma comissão que deve ser composta de 5 pessoas (sendo 2 homens e 3 mulheres). Dentre os homens está Renato e dentre as mulheres está Melissa. Sabendo que Renato e Melissa não podem ficar juntos, de quantas maneiras esta comissão pode ser formada? </a:t>
            </a:r>
          </a:p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Combinação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8" name="Retângulo de cantos arredondados 37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Combinação</a:t>
              </a:r>
              <a:endParaRPr lang="pt-BR" sz="1600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3991" y="4016896"/>
            <a:ext cx="54388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2359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b) 2331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c) 2341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d) 2413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44663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Combinação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8" name="Retângulo de cantos arredondados 37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Combinação</a:t>
              </a:r>
              <a:endParaRPr lang="pt-BR" sz="1600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2" name="Multiplicar 41"/>
          <p:cNvSpPr/>
          <p:nvPr/>
        </p:nvSpPr>
        <p:spPr>
          <a:xfrm>
            <a:off x="1679600" y="6321152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Multiplicar 42"/>
          <p:cNvSpPr/>
          <p:nvPr/>
        </p:nvSpPr>
        <p:spPr>
          <a:xfrm>
            <a:off x="1391567" y="6609184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Multiplicar 43"/>
          <p:cNvSpPr/>
          <p:nvPr/>
        </p:nvSpPr>
        <p:spPr>
          <a:xfrm>
            <a:off x="1690636" y="8260073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Multiplicar 44"/>
          <p:cNvSpPr/>
          <p:nvPr/>
        </p:nvSpPr>
        <p:spPr>
          <a:xfrm>
            <a:off x="1291073" y="8553400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Multiplicar 47"/>
          <p:cNvSpPr/>
          <p:nvPr/>
        </p:nvSpPr>
        <p:spPr>
          <a:xfrm>
            <a:off x="869053" y="2837261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Multiplicar 48"/>
          <p:cNvSpPr/>
          <p:nvPr/>
        </p:nvSpPr>
        <p:spPr>
          <a:xfrm>
            <a:off x="524679" y="3096873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Multiplicar 49"/>
          <p:cNvSpPr/>
          <p:nvPr/>
        </p:nvSpPr>
        <p:spPr>
          <a:xfrm>
            <a:off x="1628440" y="4470321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Multiplicar 50"/>
          <p:cNvSpPr/>
          <p:nvPr/>
        </p:nvSpPr>
        <p:spPr>
          <a:xfrm>
            <a:off x="524679" y="4740177"/>
            <a:ext cx="360040" cy="288032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de cantos arredondados 23"/>
              <p:cNvSpPr/>
              <p:nvPr/>
            </p:nvSpPr>
            <p:spPr>
              <a:xfrm>
                <a:off x="285728" y="4808984"/>
                <a:ext cx="6023590" cy="482453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t-BR" dirty="0" smtClean="0"/>
                  <a:t>Todas </a:t>
                </a:r>
                <a:r>
                  <a:rPr lang="pt-BR" dirty="0"/>
                  <a:t>as comissões de </a:t>
                </a:r>
                <a:r>
                  <a:rPr lang="pt-BR" dirty="0" smtClean="0"/>
                  <a:t>homens, retirando o Renato que já está nela:</a:t>
                </a:r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dirty="0" smtClean="0"/>
                  <a:t> </a:t>
                </a:r>
                <a:r>
                  <a:rPr lang="pt-BR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1!</m:t>
                        </m:r>
                      </m:den>
                    </m:f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1!</m:t>
                        </m:r>
                      </m:den>
                    </m:f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=</a:t>
                </a:r>
              </a:p>
              <a:p>
                <a:endParaRPr lang="pt-B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9.8!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1!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=</a:t>
                </a:r>
                <a:r>
                  <a:rPr lang="pt-BR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9.8!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8!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1!</m:t>
                        </m:r>
                      </m:den>
                    </m:f>
                  </m:oMath>
                </a14:m>
                <a:r>
                  <a:rPr lang="pt-BR" dirty="0" smtClean="0"/>
                  <a:t> =</a:t>
                </a:r>
                <a:r>
                  <a:rPr lang="pt-BR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pt-BR" dirty="0" smtClean="0"/>
                  <a:t> = 9</a:t>
                </a:r>
              </a:p>
              <a:p>
                <a:endParaRPr lang="pt-BR" dirty="0" smtClean="0"/>
              </a:p>
              <a:p>
                <a:r>
                  <a:rPr lang="pt-BR" dirty="0"/>
                  <a:t>Todas as comissões de </a:t>
                </a:r>
                <a:r>
                  <a:rPr lang="pt-BR" dirty="0" smtClean="0"/>
                  <a:t>mulheres</a:t>
                </a:r>
                <a:r>
                  <a:rPr lang="pt-BR" dirty="0"/>
                  <a:t>, retirando </a:t>
                </a:r>
                <a:r>
                  <a:rPr lang="pt-BR" dirty="0" smtClean="0"/>
                  <a:t>a Melissa </a:t>
                </a:r>
                <a:r>
                  <a:rPr lang="pt-BR" dirty="0"/>
                  <a:t>que já está nela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=</a:t>
                </a:r>
              </a:p>
              <a:p>
                <a:endParaRPr lang="pt-B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7.6.5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 smtClean="0"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7.6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dirty="0"/>
                  <a:t>=</a:t>
                </a:r>
                <a:r>
                  <a:rPr lang="pt-B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/>
                  <a:t> = </a:t>
                </a:r>
                <a:r>
                  <a:rPr lang="pt-BR" dirty="0" smtClean="0"/>
                  <a:t>21</a:t>
                </a:r>
              </a:p>
              <a:p>
                <a:endParaRPr lang="pt-BR" dirty="0"/>
              </a:p>
              <a:p>
                <a:r>
                  <a:rPr lang="pt-BR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=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9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x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21 = 189 </a:t>
                </a:r>
                <a:r>
                  <a:rPr lang="pt-BR" dirty="0" smtClean="0"/>
                  <a:t>maneiras.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sz="2400" dirty="0"/>
              </a:p>
              <a:p>
                <a:r>
                  <a:rPr lang="pt-BR" sz="1400" dirty="0"/>
                  <a:t> </a:t>
                </a:r>
              </a:p>
            </p:txBody>
          </p:sp>
        </mc:Choice>
        <mc:Fallback xmlns="">
          <p:sp>
            <p:nvSpPr>
              <p:cNvPr id="24" name="Retângulo de cantos arredondados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4808984"/>
                <a:ext cx="6023590" cy="4824537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de cantos arredondados 46"/>
              <p:cNvSpPr/>
              <p:nvPr/>
            </p:nvSpPr>
            <p:spPr>
              <a:xfrm>
                <a:off x="285728" y="1481989"/>
                <a:ext cx="6023590" cy="815153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t-BR" sz="1400" dirty="0" smtClean="0"/>
                  <a:t>Resposta:  Letra B) -- Comissão: 2 homens e 3 mulheres.</a:t>
                </a:r>
                <a:endParaRPr lang="pt-BR" sz="1400" dirty="0"/>
              </a:p>
              <a:p>
                <a:r>
                  <a:rPr lang="pt-BR" sz="1400" dirty="0" smtClean="0"/>
                  <a:t>Todas as comissões de homens:</a:t>
                </a:r>
              </a:p>
              <a:p>
                <a:r>
                  <a:rPr lang="pt-BR" sz="1400" dirty="0" smtClean="0"/>
                  <a:t>1º)</a:t>
                </a:r>
                <a:endParaRPr lang="pt-B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dirty="0" smtClean="0"/>
                  <a:t> </a:t>
                </a:r>
                <a:r>
                  <a:rPr lang="pt-BR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10.9.8!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 smtClean="0">
                    <a:sym typeface="Wingdings" panose="05000000000000000000" pitchFamily="2" charset="2"/>
                  </a:rPr>
                  <a:t>=</a:t>
                </a:r>
              </a:p>
              <a:p>
                <a:endParaRPr lang="pt-BR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10.9.8!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8!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dirty="0" smtClean="0"/>
                  <a:t> =</a:t>
                </a:r>
                <a:r>
                  <a:rPr lang="pt-BR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 smtClean="0"/>
                  <a:t> = 45</a:t>
                </a:r>
              </a:p>
              <a:p>
                <a:endParaRPr lang="pt-BR" dirty="0" smtClean="0"/>
              </a:p>
              <a:p>
                <a:r>
                  <a:rPr lang="pt-BR" sz="1400" dirty="0"/>
                  <a:t>Todas as comissões de </a:t>
                </a:r>
                <a:r>
                  <a:rPr lang="pt-BR" sz="1400" dirty="0" smtClean="0"/>
                  <a:t>mulheres:</a:t>
                </a:r>
                <a:endParaRPr lang="pt-B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3!</m:t>
                        </m:r>
                      </m:den>
                    </m:f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3!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=</a:t>
                </a:r>
              </a:p>
              <a:p>
                <a:endParaRPr lang="pt-B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.7.6.5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3!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8.7.6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3!</m:t>
                        </m:r>
                      </m:den>
                    </m:f>
                  </m:oMath>
                </a14:m>
                <a:r>
                  <a:rPr lang="pt-BR" dirty="0"/>
                  <a:t>=</a:t>
                </a:r>
                <a:r>
                  <a:rPr lang="pt-B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336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pt-BR" dirty="0"/>
                  <a:t> = </a:t>
                </a:r>
                <a:r>
                  <a:rPr lang="pt-BR" dirty="0" smtClean="0"/>
                  <a:t>56</a:t>
                </a:r>
              </a:p>
              <a:p>
                <a:endParaRPr lang="pt-BR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10,2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8,3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=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45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x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56 = 2520 </a:t>
                </a:r>
                <a:r>
                  <a:rPr lang="pt-BR" sz="1400" dirty="0" smtClean="0"/>
                  <a:t>maneiras.</a:t>
                </a:r>
              </a:p>
              <a:p>
                <a:endParaRPr lang="pt-BR" sz="1400" dirty="0" smtClean="0"/>
              </a:p>
              <a:p>
                <a:r>
                  <a:rPr lang="pt-BR" sz="1400" dirty="0" smtClean="0"/>
                  <a:t>2º)</a:t>
                </a:r>
              </a:p>
              <a:p>
                <a:r>
                  <a:rPr lang="pt-BR" sz="1400" dirty="0"/>
                  <a:t>Todas as comissões de homens, retirando o Renato que já está nela: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9,1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9!</m:t>
                        </m:r>
                      </m:num>
                      <m:den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9−1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1!</m:t>
                        </m:r>
                      </m:den>
                    </m:f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9!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8!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1!</m:t>
                        </m:r>
                      </m:den>
                    </m:f>
                    <m:r>
                      <a:rPr lang="pt-B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9.8!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8!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1!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9.8!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8!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1!</m:t>
                        </m:r>
                      </m:den>
                    </m:f>
                  </m:oMath>
                </a14:m>
                <a:r>
                  <a:rPr lang="pt-BR" dirty="0"/>
                  <a:t> =</a:t>
                </a:r>
                <a:r>
                  <a:rPr lang="pt-B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pt-BR" dirty="0"/>
                  <a:t> = 9</a:t>
                </a:r>
              </a:p>
              <a:p>
                <a:endParaRPr lang="pt-BR" dirty="0"/>
              </a:p>
              <a:p>
                <a:r>
                  <a:rPr lang="pt-BR" sz="1400" dirty="0"/>
                  <a:t>Todas as comissões de mulheres, retirando a Melissa que já está nela: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7,2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7!</m:t>
                        </m:r>
                      </m:num>
                      <m:den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7−2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7!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5!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7.6.5!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5!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dirty="0" smtClean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7.6.5!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5!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dirty="0"/>
                  <a:t>=</a:t>
                </a:r>
                <a:r>
                  <a:rPr lang="pt-B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42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/>
                  <a:t> = 21</a:t>
                </a:r>
              </a:p>
              <a:p>
                <a:endParaRPr lang="pt-BR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9,1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>
                    <a:solidFill>
                      <a:srgbClr val="FF0000"/>
                    </a:solidFill>
                  </a:rPr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7,2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=</a:t>
                </a:r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9</a:t>
                </a:r>
                <a:r>
                  <a:rPr lang="pt-BR" dirty="0">
                    <a:solidFill>
                      <a:srgbClr val="FF0000"/>
                    </a:solidFill>
                  </a:rPr>
                  <a:t> x </a:t>
                </a:r>
                <a:r>
                  <a:rPr lang="pt-BR" dirty="0">
                    <a:solidFill>
                      <a:schemeClr val="tx1"/>
                    </a:solidFill>
                  </a:rPr>
                  <a:t>21 = 189 </a:t>
                </a:r>
                <a:r>
                  <a:rPr lang="pt-BR" dirty="0" smtClean="0"/>
                  <a:t>maneiras.</a:t>
                </a:r>
              </a:p>
              <a:p>
                <a:endParaRPr lang="pt-BR" sz="1400" dirty="0" smtClean="0"/>
              </a:p>
              <a:p>
                <a:r>
                  <a:rPr lang="pt-BR" sz="1400" dirty="0"/>
                  <a:t> </a:t>
                </a:r>
                <a:r>
                  <a:rPr lang="pt-BR" sz="1400" dirty="0" smtClean="0"/>
                  <a:t>  Logo, 2520 – 189 = 2331 maneira no total.</a:t>
                </a:r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 smtClean="0"/>
              </a:p>
              <a:p>
                <a:endParaRPr lang="pt-BR" sz="1400" dirty="0" smtClean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2400" dirty="0"/>
              </a:p>
              <a:p>
                <a:r>
                  <a:rPr lang="pt-BR" sz="1400" dirty="0"/>
                  <a:t> </a:t>
                </a:r>
              </a:p>
            </p:txBody>
          </p:sp>
        </mc:Choice>
        <mc:Fallback xmlns="">
          <p:sp>
            <p:nvSpPr>
              <p:cNvPr id="47" name="Retângulo de cantos arredondados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1481989"/>
                <a:ext cx="6023590" cy="8151532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Multiplicar 51"/>
          <p:cNvSpPr/>
          <p:nvPr/>
        </p:nvSpPr>
        <p:spPr>
          <a:xfrm>
            <a:off x="994079" y="3115049"/>
            <a:ext cx="206407" cy="269856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Multiplicar 52"/>
          <p:cNvSpPr/>
          <p:nvPr/>
        </p:nvSpPr>
        <p:spPr>
          <a:xfrm>
            <a:off x="658883" y="3367780"/>
            <a:ext cx="206407" cy="269856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Multiplicar 53"/>
          <p:cNvSpPr/>
          <p:nvPr/>
        </p:nvSpPr>
        <p:spPr>
          <a:xfrm>
            <a:off x="1744597" y="4692232"/>
            <a:ext cx="206407" cy="269856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Multiplicar 54"/>
          <p:cNvSpPr/>
          <p:nvPr/>
        </p:nvSpPr>
        <p:spPr>
          <a:xfrm>
            <a:off x="1391567" y="4962088"/>
            <a:ext cx="206407" cy="269856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Multiplicar 55"/>
          <p:cNvSpPr/>
          <p:nvPr/>
        </p:nvSpPr>
        <p:spPr>
          <a:xfrm>
            <a:off x="875578" y="6753200"/>
            <a:ext cx="206407" cy="269856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Multiplicar 56"/>
          <p:cNvSpPr/>
          <p:nvPr/>
        </p:nvSpPr>
        <p:spPr>
          <a:xfrm>
            <a:off x="648108" y="6964631"/>
            <a:ext cx="206407" cy="269856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Multiplicar 57"/>
          <p:cNvSpPr/>
          <p:nvPr/>
        </p:nvSpPr>
        <p:spPr>
          <a:xfrm>
            <a:off x="1049073" y="8058432"/>
            <a:ext cx="206407" cy="269856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Multiplicar 58"/>
          <p:cNvSpPr/>
          <p:nvPr/>
        </p:nvSpPr>
        <p:spPr>
          <a:xfrm>
            <a:off x="765146" y="8299076"/>
            <a:ext cx="206407" cy="269856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637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de cantos arredondados 23"/>
              <p:cNvSpPr/>
              <p:nvPr/>
            </p:nvSpPr>
            <p:spPr>
              <a:xfrm>
                <a:off x="285728" y="5961112"/>
                <a:ext cx="6023592" cy="367240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t-BR" sz="1400" dirty="0" smtClean="0"/>
                  <a:t>Resposta:  </a:t>
                </a:r>
              </a:p>
              <a:p>
                <a:r>
                  <a:rPr lang="pt-BR" sz="1400" dirty="0" smtClean="0"/>
                  <a:t>Letra C)</a:t>
                </a:r>
                <a:endParaRPr lang="pt-B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2400" dirty="0" smtClean="0"/>
                  <a:t> </a:t>
                </a:r>
                <a:r>
                  <a:rPr lang="pt-BR" sz="24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3!</m:t>
                        </m:r>
                      </m:den>
                    </m:f>
                  </m:oMath>
                </a14:m>
                <a:r>
                  <a:rPr lang="pt-BR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3!</m:t>
                        </m:r>
                      </m:den>
                    </m:f>
                  </m:oMath>
                </a14:m>
                <a:endParaRPr lang="pt-BR" sz="2400" dirty="0" smtClean="0"/>
              </a:p>
              <a:p>
                <a:endParaRPr lang="pt-BR" sz="2400" dirty="0" smtClean="0"/>
              </a:p>
              <a:p>
                <a:r>
                  <a:rPr lang="pt-BR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.4.3.2.1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.1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3.2.1</m:t>
                        </m:r>
                      </m:den>
                    </m:f>
                  </m:oMath>
                </a14:m>
                <a:r>
                  <a:rPr lang="pt-BR" sz="2400" dirty="0"/>
                  <a:t> </a:t>
                </a:r>
                <a:r>
                  <a:rPr lang="pt-BR" sz="2400" dirty="0">
                    <a:sym typeface="Wingdings" panose="05000000000000000000" pitchFamily="2" charset="2"/>
                  </a:rPr>
                  <a:t>=</a:t>
                </a:r>
                <a:r>
                  <a:rPr lang="pt-BR" sz="24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5.4.3.2.1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2.1 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3.2.1</m:t>
                        </m:r>
                      </m:den>
                    </m:f>
                  </m:oMath>
                </a14:m>
                <a:r>
                  <a:rPr lang="pt-BR" sz="2400" dirty="0" smtClean="0"/>
                  <a:t> =</a:t>
                </a:r>
                <a:r>
                  <a:rPr lang="pt-BR" sz="24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2400" dirty="0" smtClean="0"/>
                  <a:t> = 10</a:t>
                </a:r>
                <a:endParaRPr lang="pt-BR" sz="2400" dirty="0"/>
              </a:p>
              <a:p>
                <a:r>
                  <a:rPr lang="pt-BR" sz="1400" dirty="0"/>
                  <a:t> </a:t>
                </a:r>
              </a:p>
            </p:txBody>
          </p:sp>
        </mc:Choice>
        <mc:Fallback xmlns="">
          <p:sp>
            <p:nvSpPr>
              <p:cNvPr id="24" name="Retângulo de cantos arredondados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5961112"/>
                <a:ext cx="6023592" cy="3672409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o 32"/>
          <p:cNvGrpSpPr/>
          <p:nvPr/>
        </p:nvGrpSpPr>
        <p:grpSpPr>
          <a:xfrm>
            <a:off x="285728" y="1518382"/>
            <a:ext cx="6023592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640" y="2196000"/>
            <a:ext cx="6120680" cy="2819400"/>
          </a:xfrm>
          <a:prstGeom prst="rect">
            <a:avLst/>
          </a:prstGeom>
        </p:spPr>
      </p:pic>
      <p:sp>
        <p:nvSpPr>
          <p:cNvPr id="3" name="Multiplicar 2"/>
          <p:cNvSpPr/>
          <p:nvPr/>
        </p:nvSpPr>
        <p:spPr>
          <a:xfrm>
            <a:off x="2420888" y="7473280"/>
            <a:ext cx="648072" cy="360040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icar 20"/>
          <p:cNvSpPr/>
          <p:nvPr/>
        </p:nvSpPr>
        <p:spPr>
          <a:xfrm>
            <a:off x="2495335" y="7797316"/>
            <a:ext cx="648072" cy="360040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Combinação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587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4163980531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345068" y="1804022"/>
            <a:ext cx="6063113" cy="548692"/>
            <a:chOff x="348267" y="1928692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7" y="19286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Para início de conversa</a:t>
              </a: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5771" y="1977444"/>
              <a:ext cx="482949" cy="446489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345067" y="2451039"/>
            <a:ext cx="6063113" cy="548692"/>
            <a:chOff x="348266" y="2575709"/>
            <a:chExt cx="6063113" cy="54869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348266" y="25757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Orientação da disciplina</a:t>
              </a:r>
              <a:endParaRPr lang="pt-BR" dirty="0"/>
            </a:p>
          </p:txBody>
        </p:sp>
        <p:pic>
          <p:nvPicPr>
            <p:cNvPr id="22" name="Imagem 21"/>
            <p:cNvPicPr>
              <a:picLocks noChangeAspect="1"/>
            </p:cNvPicPr>
            <p:nvPr/>
          </p:nvPicPr>
          <p:blipFill rotWithShape="1">
            <a:blip r:embed="rId10"/>
            <a:srcRect l="6321" t="6321" r="6320" b="6320"/>
            <a:stretch/>
          </p:blipFill>
          <p:spPr>
            <a:xfrm>
              <a:off x="401489" y="2597505"/>
              <a:ext cx="579239" cy="505099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352291" y="3098822"/>
            <a:ext cx="6063113" cy="548692"/>
            <a:chOff x="355490" y="3223492"/>
            <a:chExt cx="6063113" cy="54869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55490" y="32234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Fique atento</a:t>
              </a:r>
              <a:endParaRPr lang="pt-BR" dirty="0"/>
            </a:p>
          </p:txBody>
        </p:sp>
        <p:pic>
          <p:nvPicPr>
            <p:cNvPr id="20" name="Imagem 19"/>
            <p:cNvPicPr>
              <a:picLocks noChangeAspect="1"/>
            </p:cNvPicPr>
            <p:nvPr/>
          </p:nvPicPr>
          <p:blipFill rotWithShape="1">
            <a:blip r:embed="rId11"/>
            <a:srcRect l="9375" t="7251" r="12500" b="8375"/>
            <a:stretch/>
          </p:blipFill>
          <p:spPr>
            <a:xfrm>
              <a:off x="395371" y="3242417"/>
              <a:ext cx="585357" cy="515040"/>
            </a:xfrm>
            <a:prstGeom prst="rect">
              <a:avLst/>
            </a:prstGeom>
          </p:spPr>
        </p:pic>
      </p:grpSp>
      <p:grpSp>
        <p:nvGrpSpPr>
          <p:cNvPr id="35" name="Grupo 34"/>
          <p:cNvGrpSpPr/>
          <p:nvPr/>
        </p:nvGrpSpPr>
        <p:grpSpPr>
          <a:xfrm>
            <a:off x="360026" y="3745839"/>
            <a:ext cx="6063113" cy="548692"/>
            <a:chOff x="363225" y="3870509"/>
            <a:chExt cx="6063113" cy="548692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63225" y="38705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Indicação de livro</a:t>
              </a:r>
              <a:endParaRPr lang="pt-BR" dirty="0"/>
            </a:p>
          </p:txBody>
        </p:sp>
        <p:pic>
          <p:nvPicPr>
            <p:cNvPr id="1030" name="Picture 6" descr="ícone Livros Livre de Ravenna 3D Icon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76" y="3919956"/>
              <a:ext cx="560452" cy="476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upo 35"/>
          <p:cNvGrpSpPr/>
          <p:nvPr/>
        </p:nvGrpSpPr>
        <p:grpSpPr>
          <a:xfrm>
            <a:off x="360026" y="4389010"/>
            <a:ext cx="6063113" cy="548692"/>
            <a:chOff x="363225" y="4513680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63225" y="4513680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Palavras do professor</a:t>
              </a:r>
              <a:endParaRPr lang="pt-BR" dirty="0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13"/>
            <a:srcRect t="17852" b="15482"/>
            <a:stretch/>
          </p:blipFill>
          <p:spPr>
            <a:xfrm>
              <a:off x="444154" y="4532664"/>
              <a:ext cx="608582" cy="510724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60027" y="5023908"/>
            <a:ext cx="6048154" cy="548692"/>
            <a:chOff x="363225" y="5148578"/>
            <a:chExt cx="6063113" cy="54869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63225" y="5148578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Veja o vídeo!</a:t>
              </a:r>
            </a:p>
          </p:txBody>
        </p:sp>
        <p:pic>
          <p:nvPicPr>
            <p:cNvPr id="1036" name="Picture 12" descr="Blue Video Play Icon PNG Transparent Background, Free Download #8030 -  FreeIcons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" t="5496" r="4274" b="2612"/>
            <a:stretch/>
          </p:blipFill>
          <p:spPr bwMode="auto">
            <a:xfrm>
              <a:off x="420276" y="5165512"/>
              <a:ext cx="632460" cy="53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upo 56"/>
          <p:cNvGrpSpPr/>
          <p:nvPr/>
        </p:nvGrpSpPr>
        <p:grpSpPr>
          <a:xfrm>
            <a:off x="371491" y="5659707"/>
            <a:ext cx="6036690" cy="548692"/>
            <a:chOff x="348266" y="5783476"/>
            <a:chExt cx="6063113" cy="548692"/>
          </a:xfrm>
        </p:grpSpPr>
        <p:sp>
          <p:nvSpPr>
            <p:cNvPr id="45" name="Retângulo de cantos arredondados 44"/>
            <p:cNvSpPr/>
            <p:nvPr/>
          </p:nvSpPr>
          <p:spPr>
            <a:xfrm>
              <a:off x="348266" y="578347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Subcategoria</a:t>
              </a:r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9966" y="5815842"/>
              <a:ext cx="657365" cy="504056"/>
            </a:xfrm>
            <a:prstGeom prst="rect">
              <a:avLst/>
            </a:prstGeom>
          </p:spPr>
        </p:pic>
      </p:grpSp>
      <p:pic>
        <p:nvPicPr>
          <p:cNvPr id="41" name="Imagem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69209" y="1063745"/>
            <a:ext cx="515975" cy="522741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371491" y="6277092"/>
            <a:ext cx="6036690" cy="548692"/>
            <a:chOff x="348266" y="6407663"/>
            <a:chExt cx="6063113" cy="548692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Assunto</a:t>
              </a:r>
              <a:endParaRPr lang="pt-BR" dirty="0"/>
            </a:p>
          </p:txBody>
        </p:sp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pic>
        <p:nvPicPr>
          <p:cNvPr id="51" name="Imagem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80883" y="1063745"/>
            <a:ext cx="524519" cy="522741"/>
          </a:xfrm>
          <a:prstGeom prst="rect">
            <a:avLst/>
          </a:prstGeom>
        </p:spPr>
      </p:pic>
      <p:grpSp>
        <p:nvGrpSpPr>
          <p:cNvPr id="73" name="Grupo 72"/>
          <p:cNvGrpSpPr/>
          <p:nvPr/>
        </p:nvGrpSpPr>
        <p:grpSpPr>
          <a:xfrm>
            <a:off x="389625" y="8197808"/>
            <a:ext cx="2808917" cy="380115"/>
            <a:chOff x="345069" y="7031145"/>
            <a:chExt cx="3011924" cy="560962"/>
          </a:xfrm>
        </p:grpSpPr>
        <p:sp>
          <p:nvSpPr>
            <p:cNvPr id="74" name="Retângulo de cantos arredondados 7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Retângulo de cantos arredondados 74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Categoria</a:t>
              </a:r>
            </a:p>
          </p:txBody>
        </p:sp>
        <p:pic>
          <p:nvPicPr>
            <p:cNvPr id="76" name="Imagem 7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3238461" y="8198600"/>
            <a:ext cx="3062325" cy="371010"/>
            <a:chOff x="294667" y="1095777"/>
            <a:chExt cx="3206342" cy="560962"/>
          </a:xfrm>
        </p:grpSpPr>
        <p:sp>
          <p:nvSpPr>
            <p:cNvPr id="78" name="Retângulo de cantos arredondados 77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de cantos arredondados 78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Subcategoria</a:t>
              </a:r>
              <a:endParaRPr lang="pt-BR" dirty="0"/>
            </a:p>
          </p:txBody>
        </p:sp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355739" y="6931573"/>
            <a:ext cx="6052441" cy="548692"/>
            <a:chOff x="345068" y="8108785"/>
            <a:chExt cx="6063113" cy="548692"/>
          </a:xfrm>
        </p:grpSpPr>
        <p:sp>
          <p:nvSpPr>
            <p:cNvPr id="58" name="Retângulo de cantos arredondados 57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378577" y="7574744"/>
            <a:ext cx="6029604" cy="548692"/>
            <a:chOff x="378577" y="7574744"/>
            <a:chExt cx="6029604" cy="548692"/>
          </a:xfrm>
        </p:grpSpPr>
        <p:sp>
          <p:nvSpPr>
            <p:cNvPr id="63" name="Retângulo de cantos arredondados 62"/>
            <p:cNvSpPr/>
            <p:nvPr/>
          </p:nvSpPr>
          <p:spPr>
            <a:xfrm>
              <a:off x="378577" y="7574744"/>
              <a:ext cx="602960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52700" y="7586053"/>
              <a:ext cx="806181" cy="525499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69109" y="8660609"/>
            <a:ext cx="6054030" cy="569643"/>
            <a:chOff x="285728" y="1518382"/>
            <a:chExt cx="6239616" cy="569643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54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Cruz 5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ruz 5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61" name="Retângulo 6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6790131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3" name="Grupo 32"/>
          <p:cNvGrpSpPr/>
          <p:nvPr/>
        </p:nvGrpSpPr>
        <p:grpSpPr>
          <a:xfrm>
            <a:off x="285728" y="1518382"/>
            <a:ext cx="6023592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Combinação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253" y="2190012"/>
            <a:ext cx="6085446" cy="2611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de cantos arredondados 23"/>
              <p:cNvSpPr/>
              <p:nvPr/>
            </p:nvSpPr>
            <p:spPr>
              <a:xfrm>
                <a:off x="285728" y="5010381"/>
                <a:ext cx="6023590" cy="455113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t-BR" sz="1400" dirty="0" smtClean="0"/>
                  <a:t>Resposta:  Letra C) -- Comissão: 2 mulheres e 1 homem.</a:t>
                </a:r>
              </a:p>
              <a:p>
                <a:endParaRPr lang="pt-BR" sz="1400" dirty="0"/>
              </a:p>
              <a:p>
                <a:r>
                  <a:rPr lang="pt-BR" sz="1400" dirty="0" smtClean="0"/>
                  <a:t>Todas as comissões de homens:</a:t>
                </a:r>
                <a:endParaRPr lang="pt-B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dirty="0" smtClean="0"/>
                  <a:t> </a:t>
                </a:r>
                <a:r>
                  <a:rPr lang="pt-BR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1!</m:t>
                        </m:r>
                      </m:den>
                    </m:f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1!</m:t>
                        </m:r>
                      </m:den>
                    </m:f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2.1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 smtClean="0">
                    <a:sym typeface="Wingdings" panose="05000000000000000000" pitchFamily="2" charset="2"/>
                  </a:rPr>
                  <a:t>=</a:t>
                </a:r>
              </a:p>
              <a:p>
                <a:endParaRPr lang="pt-BR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r>
                  <a:rPr lang="pt-BR" dirty="0" smtClean="0"/>
                  <a:t> =</a:t>
                </a:r>
                <a:r>
                  <a:rPr lang="pt-BR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pt-BR" dirty="0" smtClean="0"/>
                  <a:t> = 2</a:t>
                </a:r>
              </a:p>
              <a:p>
                <a:endParaRPr lang="pt-BR" dirty="0" smtClean="0"/>
              </a:p>
              <a:p>
                <a:r>
                  <a:rPr lang="pt-BR" sz="1400" dirty="0"/>
                  <a:t>Todas as comissões de </a:t>
                </a:r>
                <a:r>
                  <a:rPr lang="pt-BR" sz="1400" dirty="0" smtClean="0"/>
                  <a:t>mulheres:</a:t>
                </a:r>
                <a:endParaRPr lang="pt-B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=</a:t>
                </a:r>
              </a:p>
              <a:p>
                <a:endParaRPr lang="pt-B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4.3.2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4.3.2!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2! 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2!</m:t>
                        </m:r>
                      </m:den>
                    </m:f>
                  </m:oMath>
                </a14:m>
                <a:r>
                  <a:rPr lang="pt-BR" dirty="0"/>
                  <a:t>=</a:t>
                </a:r>
                <a:r>
                  <a:rPr lang="pt-B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/>
                  <a:t> = </a:t>
                </a:r>
                <a:r>
                  <a:rPr lang="pt-BR" dirty="0" smtClean="0"/>
                  <a:t>6</a:t>
                </a:r>
              </a:p>
              <a:p>
                <a:endParaRPr lang="pt-BR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=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2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x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6 = 12</a:t>
                </a:r>
                <a:endParaRPr lang="pt-BR" sz="1400" dirty="0" smtClean="0"/>
              </a:p>
              <a:p>
                <a:endParaRPr lang="pt-BR" sz="1400" dirty="0" smtClean="0"/>
              </a:p>
              <a:p>
                <a:endParaRPr lang="pt-BR" sz="1400" dirty="0" smtClean="0"/>
              </a:p>
              <a:p>
                <a:endParaRPr lang="pt-BR" sz="1400" dirty="0" smtClean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2400" dirty="0"/>
              </a:p>
              <a:p>
                <a:r>
                  <a:rPr lang="pt-BR" sz="1400" dirty="0"/>
                  <a:t> </a:t>
                </a:r>
              </a:p>
            </p:txBody>
          </p:sp>
        </mc:Choice>
        <mc:Fallback xmlns="">
          <p:sp>
            <p:nvSpPr>
              <p:cNvPr id="24" name="Retângulo de cantos arredondados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5010381"/>
                <a:ext cx="6023590" cy="4551131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Multiplicar 35"/>
          <p:cNvSpPr/>
          <p:nvPr/>
        </p:nvSpPr>
        <p:spPr>
          <a:xfrm>
            <a:off x="799827" y="6609184"/>
            <a:ext cx="206407" cy="269856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Multiplicar 36"/>
          <p:cNvSpPr/>
          <p:nvPr/>
        </p:nvSpPr>
        <p:spPr>
          <a:xfrm>
            <a:off x="556600" y="6845651"/>
            <a:ext cx="206407" cy="269856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Multiplicar 37"/>
          <p:cNvSpPr/>
          <p:nvPr/>
        </p:nvSpPr>
        <p:spPr>
          <a:xfrm>
            <a:off x="1468383" y="8193360"/>
            <a:ext cx="206407" cy="269856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Multiplicar 38"/>
          <p:cNvSpPr/>
          <p:nvPr/>
        </p:nvSpPr>
        <p:spPr>
          <a:xfrm>
            <a:off x="1196752" y="8409384"/>
            <a:ext cx="206407" cy="269856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7127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3" name="Grupo 32"/>
          <p:cNvGrpSpPr/>
          <p:nvPr/>
        </p:nvGrpSpPr>
        <p:grpSpPr>
          <a:xfrm>
            <a:off x="285728" y="1518382"/>
            <a:ext cx="6023592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Combinação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de cantos arredondados 23"/>
              <p:cNvSpPr/>
              <p:nvPr/>
            </p:nvSpPr>
            <p:spPr>
              <a:xfrm>
                <a:off x="285728" y="5872602"/>
                <a:ext cx="6023590" cy="368891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t-BR" sz="1400" dirty="0" smtClean="0"/>
                  <a:t>Resposta:  Letra D)</a:t>
                </a:r>
              </a:p>
              <a:p>
                <a:endParaRPr lang="pt-BR" sz="1400" dirty="0"/>
              </a:p>
              <a:p>
                <a:r>
                  <a:rPr lang="pt-BR" sz="1400" dirty="0" smtClean="0"/>
                  <a:t>Escolher Cobaias: 3, num grupo de 8:</a:t>
                </a:r>
              </a:p>
              <a:p>
                <a:endParaRPr lang="pt-BR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2400" dirty="0" smtClean="0"/>
                  <a:t> </a:t>
                </a:r>
                <a:r>
                  <a:rPr lang="pt-BR" sz="24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3!</m:t>
                        </m:r>
                      </m:den>
                    </m:f>
                  </m:oMath>
                </a14:m>
                <a:r>
                  <a:rPr lang="pt-BR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3!</m:t>
                        </m:r>
                      </m:den>
                    </m:f>
                  </m:oMath>
                </a14:m>
                <a:endParaRPr lang="pt-BR" sz="2400" dirty="0" smtClean="0"/>
              </a:p>
              <a:p>
                <a:endParaRPr lang="pt-BR" sz="2400" dirty="0"/>
              </a:p>
              <a:p>
                <a:r>
                  <a:rPr lang="pt-BR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8.7.6.5!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5! 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3!</m:t>
                        </m:r>
                      </m:den>
                    </m:f>
                  </m:oMath>
                </a14:m>
                <a:r>
                  <a:rPr lang="pt-BR" sz="2400" dirty="0"/>
                  <a:t> </a:t>
                </a:r>
                <a:r>
                  <a:rPr lang="pt-BR" sz="2400" dirty="0" smtClean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8.7.6.5!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5! 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3!</m:t>
                        </m:r>
                      </m:den>
                    </m:f>
                  </m:oMath>
                </a14:m>
                <a:r>
                  <a:rPr lang="pt-BR" sz="2400" dirty="0" smtClean="0"/>
                  <a:t>=</a:t>
                </a:r>
                <a:r>
                  <a:rPr lang="pt-BR" sz="24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336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pt-BR" sz="2400" dirty="0" smtClean="0"/>
                  <a:t> = 56</a:t>
                </a:r>
              </a:p>
              <a:p>
                <a:endParaRPr lang="pt-BR" dirty="0" smtClean="0"/>
              </a:p>
              <a:p>
                <a:endParaRPr lang="pt-BR" sz="1400" dirty="0" smtClean="0"/>
              </a:p>
              <a:p>
                <a:endParaRPr lang="pt-BR" sz="1400" dirty="0" smtClean="0"/>
              </a:p>
              <a:p>
                <a:endParaRPr lang="pt-BR" sz="1400" dirty="0" smtClean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2400" dirty="0"/>
              </a:p>
              <a:p>
                <a:r>
                  <a:rPr lang="pt-BR" sz="1400" dirty="0"/>
                  <a:t> </a:t>
                </a:r>
              </a:p>
            </p:txBody>
          </p:sp>
        </mc:Choice>
        <mc:Fallback xmlns="">
          <p:sp>
            <p:nvSpPr>
              <p:cNvPr id="24" name="Retângulo de cantos arredondados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5872602"/>
                <a:ext cx="6023590" cy="3688910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Multiplicar 35"/>
          <p:cNvSpPr/>
          <p:nvPr/>
        </p:nvSpPr>
        <p:spPr>
          <a:xfrm>
            <a:off x="2276872" y="7805483"/>
            <a:ext cx="230819" cy="358035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95" y="2158973"/>
            <a:ext cx="6039632" cy="2578003"/>
          </a:xfrm>
          <a:prstGeom prst="rect">
            <a:avLst/>
          </a:prstGeom>
        </p:spPr>
      </p:pic>
      <p:sp>
        <p:nvSpPr>
          <p:cNvPr id="41" name="Multiplicar 40"/>
          <p:cNvSpPr/>
          <p:nvPr/>
        </p:nvSpPr>
        <p:spPr>
          <a:xfrm>
            <a:off x="1788559" y="8163518"/>
            <a:ext cx="230819" cy="358035"/>
          </a:xfrm>
          <a:prstGeom prst="mathMultiply">
            <a:avLst>
              <a:gd name="adj1" fmla="val 121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7667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963527"/>
            <a:ext cx="6023590" cy="25922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Resposta: Letra C)</a:t>
            </a:r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48728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Ano: 2010 Banca: CESPE / CEBRASPE Órgão: EMBASA Provas: CESPE / CEBRASPE - 2010 - EMBASA - Agente de Manutenção I | CESPE / CEBRASPE - 2010 - EMBASA - Agente de Medição 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Um medidor de consumo de água, ou hidrômetro, de determinado fabricante possui 6 marcadores numéricos que representam as unidades, as dezenas, as centenas, as unidades de milhar, as dezenas de milhar e as centenas de milhar. Devido às condições tecnológicas, cada marcador pode apresentar dois tipos de defeito de fabricação: ficar travado em determinado marcador, impedindo a movimentação dos marcadores relativos às ordens superiores à do marcador defeituoso; ou saltar determinados dígitos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De acordo com as informações apresentadas nessa situação hipotética, julgue o próximo item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Se o marcador das unidades de milhar de um dos medidores travar, então esse medidor poderá exibir um total de 1.001 leituras distintas.</a:t>
            </a:r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20688" y="6249144"/>
            <a:ext cx="53200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a) 10.000 </a:t>
            </a:r>
            <a:r>
              <a:rPr lang="pt-BR" sz="1600" dirty="0" smtClean="0">
                <a:latin typeface="+mn-lt"/>
              </a:rPr>
              <a:t>     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1.001</a:t>
            </a:r>
            <a:r>
              <a:rPr lang="pt-BR" sz="1600" dirty="0" smtClean="0">
                <a:latin typeface="+mn-lt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1.000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  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999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pt-BR" dirty="0" smtClean="0"/>
                <a:t>Lógica Proposicional</a:t>
              </a:r>
              <a:endParaRPr lang="pt-BR" dirty="0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aphicFrame>
        <p:nvGraphicFramePr>
          <p:cNvPr id="51" name="Tabela 50"/>
          <p:cNvGraphicFramePr>
            <a:graphicFrameLocks noGrp="1"/>
          </p:cNvGraphicFramePr>
          <p:nvPr>
            <p:extLst/>
          </p:nvPr>
        </p:nvGraphicFramePr>
        <p:xfrm>
          <a:off x="998584" y="7395575"/>
          <a:ext cx="4572000" cy="8280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Marcadores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Retângulo 51"/>
          <p:cNvSpPr/>
          <p:nvPr/>
        </p:nvSpPr>
        <p:spPr>
          <a:xfrm>
            <a:off x="245604" y="8690012"/>
            <a:ext cx="15992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10 Possibilidades</a:t>
            </a:r>
            <a:endParaRPr lang="pt-BR" sz="1600" dirty="0"/>
          </a:p>
        </p:txBody>
      </p:sp>
      <p:sp>
        <p:nvSpPr>
          <p:cNvPr id="53" name="Retângulo 52"/>
          <p:cNvSpPr/>
          <p:nvPr/>
        </p:nvSpPr>
        <p:spPr>
          <a:xfrm>
            <a:off x="868920" y="9204551"/>
            <a:ext cx="15992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10 </a:t>
            </a:r>
            <a:r>
              <a:rPr lang="pt-BR" sz="1600" dirty="0" smtClean="0"/>
              <a:t>Possibilidades</a:t>
            </a:r>
            <a:endParaRPr lang="pt-BR" sz="1600" dirty="0"/>
          </a:p>
        </p:txBody>
      </p:sp>
      <p:sp>
        <p:nvSpPr>
          <p:cNvPr id="54" name="Retângulo 53"/>
          <p:cNvSpPr/>
          <p:nvPr/>
        </p:nvSpPr>
        <p:spPr>
          <a:xfrm>
            <a:off x="4836728" y="9019459"/>
            <a:ext cx="15190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10 Possibilidade</a:t>
            </a:r>
            <a:endParaRPr lang="pt-BR" sz="1600" dirty="0"/>
          </a:p>
        </p:txBody>
      </p:sp>
      <p:sp>
        <p:nvSpPr>
          <p:cNvPr id="55" name="Seta para baixo 54"/>
          <p:cNvSpPr/>
          <p:nvPr/>
        </p:nvSpPr>
        <p:spPr>
          <a:xfrm rot="1019036">
            <a:off x="987437" y="8277890"/>
            <a:ext cx="365937" cy="43410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Seta para baixo 55"/>
          <p:cNvSpPr/>
          <p:nvPr/>
        </p:nvSpPr>
        <p:spPr>
          <a:xfrm rot="20322790">
            <a:off x="5246226" y="8252675"/>
            <a:ext cx="399014" cy="82949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 para baixo 56"/>
          <p:cNvSpPr/>
          <p:nvPr/>
        </p:nvSpPr>
        <p:spPr>
          <a:xfrm rot="1120034">
            <a:off x="1745566" y="8269923"/>
            <a:ext cx="399014" cy="97124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3208322" y="9222958"/>
            <a:ext cx="15992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10 </a:t>
            </a:r>
            <a:r>
              <a:rPr lang="pt-BR" sz="1600" dirty="0" smtClean="0"/>
              <a:t>Possibilidades</a:t>
            </a:r>
            <a:endParaRPr lang="pt-BR" sz="1600" dirty="0"/>
          </a:p>
        </p:txBody>
      </p:sp>
      <p:sp>
        <p:nvSpPr>
          <p:cNvPr id="59" name="Seta para baixo 58"/>
          <p:cNvSpPr/>
          <p:nvPr/>
        </p:nvSpPr>
        <p:spPr>
          <a:xfrm rot="20506285">
            <a:off x="3561398" y="8268607"/>
            <a:ext cx="399014" cy="101286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Seta para baixo 59"/>
          <p:cNvSpPr/>
          <p:nvPr/>
        </p:nvSpPr>
        <p:spPr>
          <a:xfrm>
            <a:off x="2689638" y="8259671"/>
            <a:ext cx="365937" cy="43410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2073942" y="8677612"/>
            <a:ext cx="15992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10 Possibilidades</a:t>
            </a:r>
            <a:endParaRPr lang="pt-BR" sz="1600" dirty="0"/>
          </a:p>
        </p:txBody>
      </p:sp>
      <p:sp>
        <p:nvSpPr>
          <p:cNvPr id="62" name="Seta para baixo 61"/>
          <p:cNvSpPr/>
          <p:nvPr/>
        </p:nvSpPr>
        <p:spPr>
          <a:xfrm rot="20557849">
            <a:off x="4261751" y="8276826"/>
            <a:ext cx="365937" cy="43410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3844575" y="8635740"/>
            <a:ext cx="15992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10 Possibilidades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4004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Fim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3" y="72430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2" name="Cruz 1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Retângulo 1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2" name="Cruz 21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283136" y="6321152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Retângulo 24"/>
          <p:cNvSpPr/>
          <p:nvPr/>
        </p:nvSpPr>
        <p:spPr>
          <a:xfrm>
            <a:off x="4789317" y="6321152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6824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16590806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397445" y="1821992"/>
            <a:ext cx="6063113" cy="548692"/>
            <a:chOff x="348267" y="1928692"/>
            <a:chExt cx="6063113" cy="548692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348267" y="19286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Para início de conversa</a:t>
              </a: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5771" y="1977444"/>
              <a:ext cx="482949" cy="446489"/>
            </a:xfrm>
            <a:prstGeom prst="rect">
              <a:avLst/>
            </a:prstGeom>
          </p:spPr>
        </p:pic>
      </p:grpSp>
      <p:sp>
        <p:nvSpPr>
          <p:cNvPr id="21" name="Retângulo de cantos arredondados 20"/>
          <p:cNvSpPr/>
          <p:nvPr/>
        </p:nvSpPr>
        <p:spPr>
          <a:xfrm>
            <a:off x="384070" y="2373489"/>
            <a:ext cx="6063113" cy="14993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/>
              <a:t>Olá, prezado(a) estudante! Chegamos a nossa segunda unidade. Fico feliz por estarmos juntos em mais um encontro voltado para sua aprendizagem acadêmica. Vamos lá para mais orientações?</a:t>
            </a:r>
            <a:endParaRPr lang="pt-BR" sz="1400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377263" y="4576794"/>
            <a:ext cx="6063113" cy="49847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Na primeira unidade, estudamos a álgebra dos conjuntos trabalhando as principais operações entre conjuntos e observando a importância delas para o estudo da Lógica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Já na segunda unidade, vamos estudar uma ferramenta que é importante não só para a matemática, mas também para outras áreas do conhecimento científico uma vez que ela possui um grande campo de aplicação. Estamos falando de Análise Combinatória. Abordaremos na análise, assuntos como Arranjo, Combinação e Permutação. Mas não paramos por aqui. Veremos, ainda, a chamada Lógica Proposicional e, nela, abordaremos conceitos de Proposições e Conectivos, bem como operações lógicas que são realizadas com estes conectivos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Após acumularmos todo o conhecimento que nos dará base acerca da Lógica Proposicional, vamos para a terceira unidade, onde aprofundaremos algumas características das proposições e construiremos as chamadas tabelas verdade.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384069" y="4016896"/>
            <a:ext cx="6063113" cy="548692"/>
            <a:chOff x="348266" y="2575709"/>
            <a:chExt cx="6063113" cy="548692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348266" y="25757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Orientação da disciplina</a:t>
              </a:r>
              <a:endParaRPr lang="pt-BR" dirty="0"/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10"/>
            <a:srcRect l="6321" t="6321" r="6320" b="6320"/>
            <a:stretch/>
          </p:blipFill>
          <p:spPr>
            <a:xfrm>
              <a:off x="401489" y="2597505"/>
              <a:ext cx="579239" cy="505099"/>
            </a:xfrm>
            <a:prstGeom prst="rect">
              <a:avLst/>
            </a:prstGeom>
          </p:spPr>
        </p:pic>
      </p:grpSp>
      <p:sp>
        <p:nvSpPr>
          <p:cNvPr id="31" name="Cruz 30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ruz 31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4" name="Retângulo 33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24367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1622177441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Retângulo de cantos arredondados 20"/>
          <p:cNvSpPr/>
          <p:nvPr/>
        </p:nvSpPr>
        <p:spPr>
          <a:xfrm>
            <a:off x="384070" y="2373489"/>
            <a:ext cx="6063113" cy="17154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Não se esqueça que em cada unidade você encontrará um vídeo que deverá ser assistido no momento </a:t>
            </a:r>
            <a:r>
              <a:rPr lang="pt-BR" sz="1400" dirty="0" smtClean="0"/>
              <a:t>indicado. </a:t>
            </a:r>
            <a:r>
              <a:rPr lang="pt-BR" sz="1400" dirty="0"/>
              <a:t>Este vídeo irá complementar </a:t>
            </a:r>
            <a:r>
              <a:rPr lang="pt-BR" sz="1400" dirty="0" smtClean="0"/>
              <a:t>este conteúdo a </a:t>
            </a:r>
            <a:r>
              <a:rPr lang="pt-BR" sz="1400" dirty="0"/>
              <a:t>fim de ampliar, ainda mais, o seu conhecimento acerca do tema tratado em cada unidade. Ao final de cada unidade você deverá realizar as </a:t>
            </a:r>
            <a:r>
              <a:rPr lang="pt-BR" sz="1400" dirty="0" smtClean="0"/>
              <a:t>atividades.</a:t>
            </a:r>
            <a:endParaRPr lang="pt-BR" sz="1400" dirty="0"/>
          </a:p>
        </p:txBody>
      </p:sp>
      <p:grpSp>
        <p:nvGrpSpPr>
          <p:cNvPr id="20" name="Grupo 19"/>
          <p:cNvGrpSpPr/>
          <p:nvPr/>
        </p:nvGrpSpPr>
        <p:grpSpPr>
          <a:xfrm>
            <a:off x="377263" y="1824796"/>
            <a:ext cx="6063113" cy="548692"/>
            <a:chOff x="355490" y="3223492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55490" y="32234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Fique atento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 rotWithShape="1">
            <a:blip r:embed="rId9"/>
            <a:srcRect l="9375" t="7251" r="12500" b="8375"/>
            <a:stretch/>
          </p:blipFill>
          <p:spPr>
            <a:xfrm>
              <a:off x="395371" y="3242417"/>
              <a:ext cx="585357" cy="515040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384070" y="4880992"/>
            <a:ext cx="6063113" cy="46805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Uma pequena observação que quero deixar para você é: </a:t>
            </a:r>
            <a:endParaRPr lang="pt-BR" sz="1400" dirty="0" smtClean="0"/>
          </a:p>
          <a:p>
            <a:pPr algn="just"/>
            <a:r>
              <a:rPr lang="pt-BR" sz="1400" dirty="0" smtClean="0"/>
              <a:t>caso </a:t>
            </a:r>
            <a:r>
              <a:rPr lang="pt-BR" sz="1400" dirty="0"/>
              <a:t>não tenha visto por completo a Unidade I, é importante que você retorne e estude totalmente essa unidade. </a:t>
            </a:r>
          </a:p>
          <a:p>
            <a:pPr algn="just"/>
            <a:r>
              <a:rPr lang="pt-BR" sz="1400" dirty="0" smtClean="0"/>
              <a:t>A </a:t>
            </a:r>
            <a:r>
              <a:rPr lang="pt-BR" sz="1400" dirty="0"/>
              <a:t>nossa disciplina é construída em cima de uma sequência lógica de assuntos.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Todos </a:t>
            </a:r>
            <a:r>
              <a:rPr lang="pt-BR" sz="1400" dirty="0"/>
              <a:t>eles têm como objetivo desenvolver o seu raciocínio lógico. Isto significa que se você avançar de unidade sem concluí-la, pode ter seu desenvolvimento comprometido.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Inicialmente</a:t>
            </a:r>
            <a:r>
              <a:rPr lang="pt-BR" sz="1400" dirty="0"/>
              <a:t>, vamos começar entendendo o que seria o Princípio Fundamental da Contagem (PFC).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Uma </a:t>
            </a:r>
            <a:r>
              <a:rPr lang="pt-BR" sz="1400" dirty="0"/>
              <a:t>vez que a análise combinatória é voltada para a resolução de problemas de contagem, entender esse princípio será fundamental para o decorrer do assunto. Através da resolução de problemas simples, vamos ver a importância de se utilizar princípio e a utilidade do mesmo na resolução de problemas mais complexos. Então, vamos começar a nossa segunda unidade. Desejo a você um ótimo estudo e muita atenção nos temas tratados. </a:t>
            </a:r>
          </a:p>
        </p:txBody>
      </p:sp>
      <p:grpSp>
        <p:nvGrpSpPr>
          <p:cNvPr id="25" name="Grupo 24"/>
          <p:cNvGrpSpPr/>
          <p:nvPr/>
        </p:nvGrpSpPr>
        <p:grpSpPr>
          <a:xfrm>
            <a:off x="390227" y="4323295"/>
            <a:ext cx="6056956" cy="548692"/>
            <a:chOff x="378577" y="7574744"/>
            <a:chExt cx="6029604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78577" y="7574744"/>
              <a:ext cx="602960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2700" y="7586053"/>
              <a:ext cx="806181" cy="525499"/>
            </a:xfrm>
            <a:prstGeom prst="rect">
              <a:avLst/>
            </a:prstGeom>
          </p:spPr>
        </p:pic>
      </p:grpSp>
      <p:sp>
        <p:nvSpPr>
          <p:cNvPr id="28" name="Cruz 27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ruz 2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1" name="Retângulo 3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502941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20990</TotalTime>
  <Words>6111</Words>
  <Application>Microsoft Office PowerPoint</Application>
  <PresentationFormat>Papel A4 (210 x 297 mm)</PresentationFormat>
  <Paragraphs>1772</Paragraphs>
  <Slides>73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Cambria Math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Livro/Vídeo</vt:lpstr>
      <vt:lpstr>Lógica Matemática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Java</dc:title>
  <dc:creator>Estoque</dc:creator>
  <cp:lastModifiedBy>germany</cp:lastModifiedBy>
  <cp:revision>554</cp:revision>
  <dcterms:created xsi:type="dcterms:W3CDTF">2017-12-01T19:46:48Z</dcterms:created>
  <dcterms:modified xsi:type="dcterms:W3CDTF">2021-01-03T18:28:12Z</dcterms:modified>
</cp:coreProperties>
</file>