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32" r:id="rId3"/>
    <p:sldId id="265" r:id="rId4"/>
    <p:sldId id="260" r:id="rId5"/>
    <p:sldId id="261" r:id="rId6"/>
    <p:sldId id="262" r:id="rId7"/>
    <p:sldId id="334" r:id="rId8"/>
    <p:sldId id="335" r:id="rId9"/>
    <p:sldId id="337" r:id="rId10"/>
    <p:sldId id="341" r:id="rId11"/>
    <p:sldId id="333" r:id="rId1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2" autoAdjust="0"/>
    <p:restoredTop sz="95503" autoAdjust="0"/>
  </p:normalViewPr>
  <p:slideViewPr>
    <p:cSldViewPr>
      <p:cViewPr varScale="1">
        <p:scale>
          <a:sx n="71" d="100"/>
          <a:sy n="71" d="100"/>
        </p:scale>
        <p:origin x="1843" y="10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Lógica Proposicional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1AC6559-7341-4579-A70A-394ACDC5D24E}" type="presOf" srcId="{1BBA2A66-B48B-47F8-AC9A-FEDAC4AB3E0A}" destId="{3C0ED75A-A021-4542-B6B5-5DFD76A6914B}" srcOrd="0" destOrd="0" presId="urn:microsoft.com/office/officeart/2005/8/layout/vList2"/>
    <dgm:cxn modelId="{A1DD0648-3964-4B9D-8A4E-3449AFAC627B}" type="presOf" srcId="{5C25F760-6E7D-4397-8CC9-960701F6FE08}" destId="{4931F37B-104A-4A59-90FE-C5DA76E085D6}" srcOrd="0" destOrd="0" presId="urn:microsoft.com/office/officeart/2005/8/layout/vList2"/>
    <dgm:cxn modelId="{A06E4284-3E0D-4E86-BF42-2C4D63C177F5}" type="presOf" srcId="{E8410AD7-19DE-4F08-BB13-EA41E12790CF}" destId="{EB347714-FF18-405B-AE05-B4F9A4050DCA}" srcOrd="0" destOrd="0" presId="urn:microsoft.com/office/officeart/2005/8/layout/vList2"/>
    <dgm:cxn modelId="{6DEAC06E-8904-472B-8693-08902A123CA6}" type="presParOf" srcId="{3C0ED75A-A021-4542-B6B5-5DFD76A6914B}" destId="{EB347714-FF18-405B-AE05-B4F9A4050DCA}" srcOrd="0" destOrd="0" presId="urn:microsoft.com/office/officeart/2005/8/layout/vList2"/>
    <dgm:cxn modelId="{9ED249A3-40B7-46A4-AB36-7CE1820B5B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Lógica Proposicional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2BA717C6-20D4-472C-A22A-FB93E11ECFEF}" type="presOf" srcId="{E8410AD7-19DE-4F08-BB13-EA41E12790CF}" destId="{EB347714-FF18-405B-AE05-B4F9A4050DCA}" srcOrd="0" destOrd="0" presId="urn:microsoft.com/office/officeart/2005/8/layout/vList2"/>
    <dgm:cxn modelId="{56F1B35C-2E6C-4FCA-825D-364695D8AB4E}" type="presOf" srcId="{1BBA2A66-B48B-47F8-AC9A-FEDAC4AB3E0A}" destId="{3C0ED75A-A021-4542-B6B5-5DFD76A6914B}" srcOrd="0" destOrd="0" presId="urn:microsoft.com/office/officeart/2005/8/layout/vList2"/>
    <dgm:cxn modelId="{73BF1AE7-3B9F-43DA-9443-1103313AC730}" type="presOf" srcId="{5C25F760-6E7D-4397-8CC9-960701F6FE08}" destId="{4931F37B-104A-4A59-90FE-C5DA76E085D6}" srcOrd="0" destOrd="0" presId="urn:microsoft.com/office/officeart/2005/8/layout/vList2"/>
    <dgm:cxn modelId="{3DA7EE10-68C3-4D78-931F-10B61C1B73B5}" type="presParOf" srcId="{3C0ED75A-A021-4542-B6B5-5DFD76A6914B}" destId="{EB347714-FF18-405B-AE05-B4F9A4050DCA}" srcOrd="0" destOrd="0" presId="urn:microsoft.com/office/officeart/2005/8/layout/vList2"/>
    <dgm:cxn modelId="{CDF0BB28-604C-48B6-BFFB-9250F0C2263E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Símbolos utilizados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Neste conteúdo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Lógica Proposicional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Introdução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Lógica Proposicional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Introdução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8.png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9.png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Retângulo 1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r>
              <a:rPr kumimoji="0" lang="pt-BR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pt-BR" sz="7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pt-BR" sz="5400" b="1" dirty="0" smtClean="0"/>
              <a:t>Sem Banco de Dados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 smtClean="0"/>
                <a:t>Lógica Proposicional</a:t>
              </a:r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372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ruz 14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Retângulo 16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3" name="Cruz 2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ruz 2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r>
              <a:rPr kumimoji="0" lang="pt-BR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pt-BR" sz="7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pt-BR" sz="5400" b="1" dirty="0" smtClean="0"/>
              <a:t>Sem Banco de Dados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Cruz 1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9" name="Retângulo 1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Informações complementares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2432720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71608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7167858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7091678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2432720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532049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940219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723039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2001122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3119728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4346623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546021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540619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8323439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947023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9500"/>
              </p:ext>
            </p:extLst>
          </p:nvPr>
        </p:nvGraphicFramePr>
        <p:xfrm>
          <a:off x="404664" y="1208580"/>
          <a:ext cx="6048672" cy="735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Lógica Proposicional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solidFill>
                            <a:schemeClr val="tx1"/>
                          </a:solidFill>
                          <a:latin typeface="+mn-lt"/>
                          <a:hlinkClick r:id="rId4" action="ppaction://hlinksldjump"/>
                        </a:rPr>
                        <a:t>Princípio fundamental da contagem</a:t>
                      </a:r>
                      <a:r>
                        <a:rPr lang="pt-BR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.........</a:t>
                      </a:r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.......................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Exercícios: Princípio fundamental da contagem </a:t>
                      </a:r>
                      <a:r>
                        <a:rPr lang="pt-BR" dirty="0" smtClean="0"/>
                        <a:t>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Arranjo com Repetições</a:t>
                      </a:r>
                      <a:r>
                        <a:rPr lang="pt-BR" dirty="0" smtClean="0"/>
                        <a:t>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Arranjo Sem Repetições</a:t>
                      </a:r>
                      <a:r>
                        <a:rPr lang="pt-BR" dirty="0" smtClean="0"/>
                        <a:t>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Permutação</a:t>
                      </a:r>
                      <a:r>
                        <a:rPr lang="pt-BR" dirty="0" smtClean="0"/>
                        <a:t>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Combinação</a:t>
                      </a:r>
                      <a:r>
                        <a:rPr lang="pt-BR" dirty="0" smtClean="0"/>
                        <a:t>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Algoritmo da Análise</a:t>
                      </a:r>
                      <a:r>
                        <a:rPr lang="pt-BR" baseline="0" dirty="0" smtClean="0">
                          <a:hlinkClick r:id="" action="ppaction://noaction"/>
                        </a:rPr>
                        <a:t> Combinatória</a:t>
                      </a:r>
                      <a:r>
                        <a:rPr lang="pt-BR" dirty="0" smtClean="0"/>
                        <a:t>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Exercícios: Análise Combinação</a:t>
                      </a:r>
                      <a:r>
                        <a:rPr lang="pt-BR" dirty="0" smtClean="0"/>
                        <a:t>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78577" y="7574744"/>
            <a:ext cx="6029604" cy="548692"/>
            <a:chOff x="378577" y="7574744"/>
            <a:chExt cx="6029604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ruz 5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ruz 5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1" name="Retângulo 6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2135095574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397445" y="1821992"/>
            <a:ext cx="6063113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499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Olá, prezado(a) estudante! Chegamos a nossa </a:t>
            </a:r>
            <a:r>
              <a:rPr lang="pt-BR" sz="1400" dirty="0" smtClean="0"/>
              <a:t>terceira unidade</a:t>
            </a:r>
            <a:r>
              <a:rPr lang="pt-BR" sz="1400" dirty="0"/>
              <a:t>. Fico feliz por estarmos juntos em mais um encontro voltado para sua aprendizagem acadêmica. Vamos lá para mais orientações?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Na primeira unidade, estudamos a álgebra dos conjuntos trabalhando as principais operações entre conjuntos e observando a importância delas para o estudo da Lógica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Já na segunda unidade, vamos estudar uma ferramenta que é importante não só para a matemática, mas também para outras áreas do conhecimento científico uma vez que ela possui um grande campo de aplicação. Estamos falando de Análise Combinatória. Abordaremos na análise, assuntos como Arranjo, Combinação e Permutação. Mas não paramos por aqui. Veremos, ainda, a chamada Lógica Proposicional e, nela, abordaremos conceitos de Proposições e Conectivos, bem como operações lógicas que são realizadas com estes conectivos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Após acumularmos todo o conhecimento que nos dará base acerca da Lógica Proposicional, vamos para a terceira unidade, onde aprofundaremos algumas características das proposições e construiremos as chamadas tabelas verdade.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sp>
        <p:nvSpPr>
          <p:cNvPr id="31" name="Cruz 3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ruz 3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436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526687308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7154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Não se esqueça que em cada unidade você encontrará um vídeo que deverá ser assistido no momento </a:t>
            </a:r>
            <a:r>
              <a:rPr lang="pt-BR" sz="1400" dirty="0" smtClean="0"/>
              <a:t>indicado. </a:t>
            </a:r>
            <a:r>
              <a:rPr lang="pt-BR" sz="1400" dirty="0"/>
              <a:t>Este vídeo irá complementar </a:t>
            </a:r>
            <a:r>
              <a:rPr lang="pt-BR" sz="1400" dirty="0" smtClean="0"/>
              <a:t>este conteúdo a </a:t>
            </a:r>
            <a:r>
              <a:rPr lang="pt-BR" sz="1400" dirty="0"/>
              <a:t>fim de ampliar, ainda mais, o seu conhecimento acerca do tema tratado em cada unidade. Ao final de cada unidade você deverá realizar as </a:t>
            </a:r>
            <a:r>
              <a:rPr lang="pt-BR" sz="1400" dirty="0" smtClean="0"/>
              <a:t>atividades.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9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4880992"/>
            <a:ext cx="6063113" cy="4680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Uma pequena observação que quero deixar para você é: </a:t>
            </a:r>
            <a:endParaRPr lang="pt-BR" sz="1400" dirty="0" smtClean="0"/>
          </a:p>
          <a:p>
            <a:pPr algn="just"/>
            <a:r>
              <a:rPr lang="pt-BR" sz="1400" dirty="0" smtClean="0"/>
              <a:t>caso </a:t>
            </a:r>
            <a:r>
              <a:rPr lang="pt-BR" sz="1400" dirty="0"/>
              <a:t>não tenha visto por completo a Unidade </a:t>
            </a:r>
            <a:r>
              <a:rPr lang="pt-BR" sz="1400" dirty="0" smtClean="0"/>
              <a:t>II</a:t>
            </a:r>
            <a:r>
              <a:rPr lang="pt-BR" sz="1400" dirty="0"/>
              <a:t>, é importante que você retorne e estude totalmente essa unidade. </a:t>
            </a:r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nossa disciplina é construída em cima de uma sequência lógica de assuntos.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Todos </a:t>
            </a:r>
            <a:r>
              <a:rPr lang="pt-BR" sz="1400" dirty="0"/>
              <a:t>eles têm como objetivo desenvolver o seu raciocínio lógico. Isto significa que se você avançar de unidade sem concluí-la, pode ter seu desenvolvimento comprometido.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Inicialmente</a:t>
            </a:r>
            <a:r>
              <a:rPr lang="pt-BR" sz="1400" dirty="0"/>
              <a:t>, vamos começar entendendo o que seria </a:t>
            </a:r>
            <a:r>
              <a:rPr lang="pt-BR" sz="1400" dirty="0" smtClean="0"/>
              <a:t>a Lógica Proposicional.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</a:t>
            </a:r>
            <a:r>
              <a:rPr lang="pt-BR" sz="1400" dirty="0" smtClean="0"/>
              <a:t>ntender </a:t>
            </a:r>
            <a:r>
              <a:rPr lang="pt-BR" sz="1400" dirty="0"/>
              <a:t>esse princípio será fundamental para o decorrer do assunto. Através da resolução de problemas simples, vamos ver a importância de se utilizar </a:t>
            </a:r>
            <a:r>
              <a:rPr lang="pt-BR" sz="1400" dirty="0" smtClean="0"/>
              <a:t>o princípio </a:t>
            </a:r>
            <a:r>
              <a:rPr lang="pt-BR" sz="1400" dirty="0"/>
              <a:t>e a utilidade do mesmo na resolução de problemas mais complexos. Então, vamos começar a nossa </a:t>
            </a:r>
            <a:r>
              <a:rPr lang="pt-BR" sz="1400" dirty="0" smtClean="0"/>
              <a:t>terceira unidade</a:t>
            </a:r>
            <a:r>
              <a:rPr lang="pt-BR" sz="1400" dirty="0"/>
              <a:t>. Desejo a você um ótimo estudo e muita atenção nos temas tratados. 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390227" y="4323295"/>
            <a:ext cx="6056956" cy="548692"/>
            <a:chOff x="378577" y="7574744"/>
            <a:chExt cx="6029604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Web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02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20363</TotalTime>
  <Words>920</Words>
  <Application>Microsoft Office PowerPoint</Application>
  <PresentationFormat>Papel A4 (210 x 297 mm)</PresentationFormat>
  <Paragraphs>169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552</cp:revision>
  <dcterms:created xsi:type="dcterms:W3CDTF">2017-12-01T19:46:48Z</dcterms:created>
  <dcterms:modified xsi:type="dcterms:W3CDTF">2021-01-02T04:08:48Z</dcterms:modified>
</cp:coreProperties>
</file>