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291" r:id="rId2"/>
    <p:sldId id="290" r:id="rId3"/>
    <p:sldId id="296" r:id="rId4"/>
    <p:sldId id="302" r:id="rId5"/>
    <p:sldId id="303" r:id="rId6"/>
    <p:sldId id="304" r:id="rId7"/>
    <p:sldId id="305" r:id="rId8"/>
    <p:sldId id="298" r:id="rId9"/>
    <p:sldId id="301" r:id="rId10"/>
    <p:sldId id="299" r:id="rId11"/>
    <p:sldId id="306" r:id="rId12"/>
    <p:sldId id="307" r:id="rId13"/>
    <p:sldId id="309" r:id="rId14"/>
    <p:sldId id="311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00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295" r:id="rId40"/>
    <p:sldId id="297" r:id="rId41"/>
    <p:sldId id="294" r:id="rId42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0"/>
            <p14:sldId id="296"/>
            <p14:sldId id="298"/>
            <p14:sldId id="295"/>
            <p14:sldId id="297"/>
            <p14:sldId id="2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26" autoAdjust="0"/>
    <p:restoredTop sz="94291" autoAdjust="0"/>
  </p:normalViewPr>
  <p:slideViewPr>
    <p:cSldViewPr snapToGrid="0">
      <p:cViewPr>
        <p:scale>
          <a:sx n="77" d="100"/>
          <a:sy n="77" d="100"/>
        </p:scale>
        <p:origin x="-54" y="-264"/>
      </p:cViewPr>
      <p:guideLst>
        <p:guide orient="horz" pos="3710"/>
        <p:guide orient="horz" pos="1589"/>
        <p:guide pos="4858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3464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1030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28884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710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139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113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crs.br/edipucrs/online/historiadacomputacao.pdf" TargetMode="Externa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https://www.computerhistory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5675" y="1618734"/>
            <a:ext cx="12356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eventos</a:t>
            </a:r>
            <a:endParaRPr lang="en-US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101788" y="916598"/>
            <a:ext cx="562056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principais eventos se encontram dentro do período da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invenção do </a:t>
            </a:r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Ábaco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a.C.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até a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invenção do Colossus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1943 d.C.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 O Colossus foi uma das  primeiras máquinas capazes de realizar cálculos mais complexos do que as operações básicas. A partir de então, várias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290661" y="2722667"/>
            <a:ext cx="121283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Colossus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9A48E2-BE39-4DD3-9A0E-3FD925736C0F}"/>
              </a:ext>
            </a:extLst>
          </p:cNvPr>
          <p:cNvSpPr/>
          <p:nvPr/>
        </p:nvSpPr>
        <p:spPr>
          <a:xfrm>
            <a:off x="1805930" y="1452447"/>
            <a:ext cx="114999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Ábaco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5D2BCF-6A3C-4D3C-B85B-A600AF189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98707" l="3084" r="982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678" y="867820"/>
            <a:ext cx="1580714" cy="1615531"/>
          </a:xfrm>
          <a:prstGeom prst="rect">
            <a:avLst/>
          </a:prstGeom>
        </p:spPr>
      </p:pic>
      <p:pic>
        <p:nvPicPr>
          <p:cNvPr id="1028" name="Picture 4" descr="Imagem relacionada">
            <a:extLst>
              <a:ext uri="{FF2B5EF4-FFF2-40B4-BE49-F238E27FC236}">
                <a16:creationId xmlns="" xmlns:a16="http://schemas.microsoft.com/office/drawing/2014/main" id="{2B40B28F-5B43-48B5-A253-2253FCA4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4" y="3109444"/>
            <a:ext cx="4628710" cy="1663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1D2009-6EBA-49CA-B8D0-66F30B2957A2}"/>
              </a:ext>
            </a:extLst>
          </p:cNvPr>
          <p:cNvSpPr/>
          <p:nvPr/>
        </p:nvSpPr>
        <p:spPr>
          <a:xfrm>
            <a:off x="4962031" y="3051892"/>
            <a:ext cx="3760321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gerações de computadores foram surgindo até os dias atuais.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BCFACC-4F62-4B64-B6DA-AC3E7FFBE7C2}"/>
              </a:ext>
            </a:extLst>
          </p:cNvPr>
          <p:cNvSpPr/>
          <p:nvPr/>
        </p:nvSpPr>
        <p:spPr>
          <a:xfrm>
            <a:off x="2032254" y="693988"/>
            <a:ext cx="114999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ADF7DE8-D032-408A-837A-0D12CE80F818}"/>
              </a:ext>
            </a:extLst>
          </p:cNvPr>
          <p:cNvSpPr/>
          <p:nvPr/>
        </p:nvSpPr>
        <p:spPr>
          <a:xfrm>
            <a:off x="1919092" y="2280945"/>
            <a:ext cx="114999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="" xmlns:a16="http://schemas.microsoft.com/office/drawing/2014/main" id="{52622672-0A3B-45F1-8D8B-A60AFA0B40F7}"/>
              </a:ext>
            </a:extLst>
          </p:cNvPr>
          <p:cNvSpPr/>
          <p:nvPr/>
        </p:nvSpPr>
        <p:spPr>
          <a:xfrm rot="3652521">
            <a:off x="1623452" y="2672238"/>
            <a:ext cx="626682" cy="934805"/>
          </a:xfrm>
          <a:prstGeom prst="curvedLeftArrow">
            <a:avLst>
              <a:gd name="adj1" fmla="val 1627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="" xmlns:a16="http://schemas.microsoft.com/office/drawing/2014/main" id="{75DD00CA-C213-45E0-999F-CFD5C7DDBFF4}"/>
              </a:ext>
            </a:extLst>
          </p:cNvPr>
          <p:cNvSpPr/>
          <p:nvPr/>
        </p:nvSpPr>
        <p:spPr>
          <a:xfrm rot="20833959">
            <a:off x="2585123" y="855995"/>
            <a:ext cx="461836" cy="9073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24064" y="1063448"/>
            <a:ext cx="434379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Tudo começou com esta pequena invenção o Ábaco.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Ábaco foi a primeira "calculadora" a existir , esta máquina  foi concebida para facilitar a contagem de produtos e de gado.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1D2009-6EBA-49CA-B8D0-66F30B2957A2}"/>
              </a:ext>
            </a:extLst>
          </p:cNvPr>
          <p:cNvSpPr/>
          <p:nvPr/>
        </p:nvSpPr>
        <p:spPr>
          <a:xfrm>
            <a:off x="6065405" y="2986237"/>
            <a:ext cx="265229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456.789</a:t>
            </a:r>
          </a:p>
        </p:txBody>
      </p:sp>
      <p:pic>
        <p:nvPicPr>
          <p:cNvPr id="1026" name="Picture 2" descr="https://assets.sutori.com/user-uploads/image/46782abe-580d-45df-a160-d87d1bf4fc74/704c9563c93b518cd3eb46cf723f46c0.jpeg">
            <a:extLst>
              <a:ext uri="{FF2B5EF4-FFF2-40B4-BE49-F238E27FC236}">
                <a16:creationId xmlns="" xmlns:a16="http://schemas.microsoft.com/office/drawing/2014/main" id="{13AB3128-3AE9-4772-922E-81C52741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791" b="99605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72" y="799550"/>
            <a:ext cx="3810000" cy="240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713926" y="438517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Desconhecido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713926" y="4017625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Babilônia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713926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A.C.</a:t>
            </a:r>
          </a:p>
        </p:txBody>
      </p:sp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52199" y="1021245"/>
            <a:ext cx="434379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máquina de Anticítera é um computador analógico da Grécia antiga, usado para prever posições astronômicas e eclipses como função de calendário e astrologia.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424473" y="4061621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Desconhecido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424473" y="369406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Grécia antiga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4473" y="3250581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a.C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43010" name="Picture 2" descr="NAMA Machine d'AnticythÃ¨re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3520" y="811886"/>
            <a:ext cx="3292085" cy="2788447"/>
          </a:xfrm>
          <a:prstGeom prst="rect">
            <a:avLst/>
          </a:prstGeom>
          <a:noFill/>
        </p:spPr>
      </p:pic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584874" y="3621424"/>
            <a:ext cx="310896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de Anticítera</a:t>
            </a:r>
          </a:p>
        </p:txBody>
      </p:sp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52199" y="1021245"/>
            <a:ext cx="4343790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mecanismo original está exposto na coleção de bronze do Museu Arqueológico Nacional de Atenas, acompanhado de uma réplica.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2548695" y="4005350"/>
            <a:ext cx="33135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1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Desconhecido</a:t>
            </a:r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2562762" y="3243902"/>
            <a:ext cx="33135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1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Grécia antiga</a:t>
            </a:r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2576829" y="2504993"/>
            <a:ext cx="33135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1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a.C</a:t>
            </a:r>
            <a:r>
              <a:rPr lang="pt-BR" sz="21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7160455" y="920428"/>
            <a:ext cx="1589648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Réplica da </a:t>
            </a:r>
          </a:p>
          <a:p>
            <a:pPr algn="ctr"/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   de </a:t>
            </a:r>
          </a:p>
          <a:p>
            <a:pPr algn="ctr"/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Anticítera</a:t>
            </a:r>
          </a:p>
        </p:txBody>
      </p:sp>
      <p:pic>
        <p:nvPicPr>
          <p:cNvPr id="48130" name="Picture 2" descr="https://upload.wikimedia.org/wikipedia/commons/thumb/b/bd/NAMA_Machine_d%27Anticyth%C3%A8re_6.jpg/250px-NAMA_Machine_d%27Anticyth%C3%A8re_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4708" y="858972"/>
            <a:ext cx="2142929" cy="3899985"/>
          </a:xfrm>
          <a:prstGeom prst="rect">
            <a:avLst/>
          </a:prstGeom>
          <a:noFill/>
        </p:spPr>
      </p:pic>
      <p:pic>
        <p:nvPicPr>
          <p:cNvPr id="12" name="Picture 2" descr="NAMA Machine d'AnticythÃ¨re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896" y="2517635"/>
            <a:ext cx="2166424" cy="2179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488789" y="788735"/>
            <a:ext cx="1617784" cy="969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Prensa móvel </a:t>
            </a:r>
          </a:p>
          <a:p>
            <a:pPr algn="ctr"/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226" name="Picture 2" descr="http://3.bp.blogspot.com/-0zmySZUzOFg/VY8W6Qbz1mI/AAAAAAAABAM/Vd3mt-1L6nU/s320/Gutenberg-720x1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8099" y="773726"/>
            <a:ext cx="3616962" cy="3979616"/>
          </a:xfrm>
          <a:prstGeom prst="rect">
            <a:avLst/>
          </a:prstGeom>
          <a:noFill/>
        </p:spPr>
      </p:pic>
      <p:pic>
        <p:nvPicPr>
          <p:cNvPr id="54274" name="Picture 2" descr="http://4.bp.blogspot.com/-jDpdEd__nCI/VY8W7fxULiI/AAAAAAAABAQ/zTALcsj9CsQ/s320/gutenbe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67" y="915353"/>
            <a:ext cx="2525103" cy="3206481"/>
          </a:xfrm>
          <a:prstGeom prst="rect">
            <a:avLst/>
          </a:prstGeom>
          <a:noFill/>
        </p:spPr>
      </p:pic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60252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</a:p>
        </p:txBody>
      </p:sp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3724" y="866500"/>
            <a:ext cx="5921994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prensa de tipos móveis, ou somente prensa móvel, é um dispositivo que aplica pressão numa superfície com tinta, transferindo-a para uma superfície de impressão, geralmente papel ou tecido. Ela é normalmente utilizada para imprimir textos ("a reprodução técnica da escrita"), mas também foi adaptada para impressão em larga escala de imagens, mapas, diagramas e tabelas matemáticas. Da mesma maneira, a xilogravura, criada na Idade Média, e a litografia, do século XIX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6161649" y="3813288"/>
            <a:ext cx="2602523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1450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Alemanha</a:t>
            </a:r>
          </a:p>
          <a:p>
            <a:endParaRPr lang="pt-BR" sz="21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226" name="Picture 2" descr="http://3.bp.blogspot.com/-0zmySZUzOFg/VY8W6Qbz1mI/AAAAAAAABAM/Vd3mt-1L6nU/s320/Gutenberg-720x1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3175" y="773726"/>
            <a:ext cx="2561885" cy="3108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306427" y="4164790"/>
            <a:ext cx="315116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Bastões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Napier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60252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Napier</a:t>
            </a:r>
          </a:p>
        </p:txBody>
      </p:sp>
      <p:pic>
        <p:nvPicPr>
          <p:cNvPr id="56322" name="Picture 2" descr="https://upload.wikimedia.org/wikipedia/commons/thumb/e/e3/John_Napier.jpg/200px-John_Napi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928" y="1001418"/>
            <a:ext cx="2545423" cy="3190754"/>
          </a:xfrm>
          <a:prstGeom prst="rect">
            <a:avLst/>
          </a:prstGeom>
          <a:noFill/>
        </p:spPr>
      </p:pic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97" y="988541"/>
            <a:ext cx="4287360" cy="3161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3724" y="866500"/>
            <a:ext cx="5921994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Napier inventou um método diferente de fazer multiplicações e divisões, conhecido como Bastões de Napier, ou Ossos de Napier, que só foram documentados entre 1614 à 1617. Os bastões de Napier eram um conjunto de 9 bastões, um para cada dígito, que transformavam a multiplicação de dois números numa soma das tabuadas de cada dígito. Estes bastões  faziam operações matemáticas fundamentais.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6161649" y="3813288"/>
            <a:ext cx="2602523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séc. XVI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Napier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Escócia</a:t>
            </a:r>
          </a:p>
          <a:p>
            <a:endParaRPr lang="pt-BR" sz="21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914400"/>
            <a:ext cx="2515587" cy="28276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56998" y="4115364"/>
            <a:ext cx="4046741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Régua de cálculo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William Oughtred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60252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William Oughtred</a:t>
            </a: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0418" name="Picture 2" descr="https://upload.wikimedia.org/wikipedia/commons/thumb/b/be/Slide_rule_cursor.jpg/220px-Slide_rule_curs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940" y="852616"/>
            <a:ext cx="4302297" cy="3297908"/>
          </a:xfrm>
          <a:prstGeom prst="rect">
            <a:avLst/>
          </a:prstGeom>
          <a:noFill/>
        </p:spPr>
      </p:pic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3" y="858171"/>
            <a:ext cx="3306055" cy="3306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3724" y="866500"/>
            <a:ext cx="571459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Baseado nos logaritmos de Napier, William Oughtred, em 1622, na Inglaterra, inventou um dispositivo de cálculo que foi denominado círculos de proporção. Este dispositivo originou a régua de cálculo, sendo considerada como o segundo computador analógico da histórica, por representar logaritmos em traços na régua e sua divisão e produto são obtidos através da adição e subtração de comprimentos.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770605" y="3640293"/>
            <a:ext cx="318924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1622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William Oughtred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Inglaterra</a:t>
            </a:r>
          </a:p>
          <a:p>
            <a:endParaRPr lang="pt-BR" sz="21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2" descr="https://upload.wikimedia.org/wikipedia/commons/thumb/b/be/Slide_rule_cursor.jpg/220px-Slide_rule_curs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2389" y="858794"/>
            <a:ext cx="2804983" cy="2699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519503" y="242456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Computação – Principais eventos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13653" y="4140077"/>
            <a:ext cx="448550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Calculadora mecânica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Wilhelm Schickard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60252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Wilhelm Schickard</a:t>
            </a: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882885"/>
            <a:ext cx="2866700" cy="3306055"/>
          </a:xfrm>
          <a:prstGeom prst="rect">
            <a:avLst/>
          </a:prstGeom>
        </p:spPr>
      </p:pic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865" y="914400"/>
            <a:ext cx="4292772" cy="325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19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3724" y="866500"/>
            <a:ext cx="5714590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Bem antes de Blaise Pascal e Leibniz, Schickard é considerado como o primeiro a construir uma máquina de calcular mecânica  capaz de realizar as 4 operações básicas com números de seis dígitos e indicar um overflow através do toque de um sino. Foram encontradas algumas cartas suas enviadas a seu a amigo Kepler em 1624, acompanhadas de vários esboços, onde explica o desenho e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funcionamento de uma máquina que havia construído.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745892" y="3578509"/>
            <a:ext cx="295326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1622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Wilhelm Schickard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Alemanha</a:t>
            </a:r>
          </a:p>
          <a:p>
            <a:endParaRPr lang="pt-BR" sz="21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4746" y="827902"/>
            <a:ext cx="2859388" cy="280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13653" y="4140077"/>
            <a:ext cx="443607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Pascal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60252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Blaise Pascal</a:t>
            </a: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7" y="902043"/>
            <a:ext cx="2894523" cy="3295584"/>
          </a:xfrm>
          <a:prstGeom prst="rect">
            <a:avLst/>
          </a:prstGeom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830" y="1346886"/>
            <a:ext cx="4437588" cy="28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1021613"/>
            <a:ext cx="4787154" cy="38164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dos pontos de partida para o início da informática atual, foi em 1642 com a máquina La Pascaline do filósofo, matemático e físico francês Blaise Pascal, sendo a primeira calculadora mecânica capaz de realizar operações de adição e subtração. Foi construída com o objetivo de ajudar o pai de Pascal que era coletor de impostos, a realizar cálculos com mais rapidez e confiabilidade.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1D2009-6EBA-49CA-B8D0-66F30B2957A2}"/>
              </a:ext>
            </a:extLst>
          </p:cNvPr>
          <p:cNvSpPr/>
          <p:nvPr/>
        </p:nvSpPr>
        <p:spPr>
          <a:xfrm>
            <a:off x="5516765" y="2749569"/>
            <a:ext cx="265229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de Pascal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7" y="438517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Pascal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25437" y="4017625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França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1642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194" name="Picture 2" descr="https://assets.sutori.com/user-uploads/image/ea18fd31-2dc0-432e-8c3b-57ac43705b9f/ff88b531c12271f1ffc5785b4d3b168a.gif"/>
          <p:cNvPicPr>
            <a:picLocks noChangeAspect="1" noChangeArrowheads="1"/>
          </p:cNvPicPr>
          <p:nvPr/>
        </p:nvPicPr>
        <p:blipFill>
          <a:blip r:embed="rId3"/>
          <a:srcRect l="576" r="837"/>
          <a:stretch>
            <a:fillRect/>
          </a:stretch>
        </p:blipFill>
        <p:spPr bwMode="auto">
          <a:xfrm>
            <a:off x="4873214" y="871370"/>
            <a:ext cx="3668357" cy="1899454"/>
          </a:xfrm>
          <a:prstGeom prst="rect">
            <a:avLst/>
          </a:prstGeom>
          <a:noFill/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21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22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13653" y="4140077"/>
            <a:ext cx="443607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Calculadora de bolso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Leibniz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88679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Gottfried Wilhelm Leibniz</a:t>
            </a: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Imagem 1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1" y="1099752"/>
            <a:ext cx="2638599" cy="3115726"/>
          </a:xfrm>
          <a:prstGeom prst="rect">
            <a:avLst/>
          </a:prstGeom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2886" y="1705232"/>
            <a:ext cx="4979773" cy="244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1021613"/>
            <a:ext cx="4787154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primeira calculadora de bolso capaz de efetuar os quatro principais cálculos matemáticos, foi criada por Gottfried Wilhelm Leibniz.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Esse matemático alemão desenvolveu o primeiro sistema de numeração binário moderno que ficou conhecido com "Roda de Leibniz".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7" y="4385178"/>
            <a:ext cx="33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Leibniz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25437" y="3968198"/>
            <a:ext cx="33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Alemanha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1672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23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849" y="926756"/>
            <a:ext cx="3756452" cy="187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90984" y="2805547"/>
            <a:ext cx="3398109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Calculadora de bolso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Leibniz</a:t>
            </a:r>
          </a:p>
        </p:txBody>
      </p:sp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24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6598506" y="1075603"/>
            <a:ext cx="2113007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Artigo "Explication de l'Arithmétique Binaire" </a:t>
            </a: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Leibniz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61889" y="4170073"/>
            <a:ext cx="288679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Gottfried Wilhelm Leibniz</a:t>
            </a: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Imagem 1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1" y="1099752"/>
            <a:ext cx="2638599" cy="3115726"/>
          </a:xfrm>
          <a:prstGeom prst="rect">
            <a:avLst/>
          </a:prstGeom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05632" y="803189"/>
            <a:ext cx="1708192" cy="395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1021613"/>
            <a:ext cx="478715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Gottfried Wilhelm von Leibniz publica o artigo: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"Explication de l'Arithmétique Binaire“</a:t>
            </a: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organizando o conhecimento sobre o sistema numérico binário;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o artigo: </a:t>
            </a:r>
            <a:r>
              <a:rPr lang="pt-BR" sz="2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http://www.leibniz-translations.com/binary.htm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25437" y="3968198"/>
            <a:ext cx="33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Alemanha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1705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90984" y="3176250"/>
            <a:ext cx="3398109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 do artigo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Leibniz</a:t>
            </a:r>
          </a:p>
        </p:txBody>
      </p:sp>
      <p:pic>
        <p:nvPicPr>
          <p:cNvPr id="14" name="Imagem 1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24" y="764731"/>
            <a:ext cx="3389441" cy="2448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26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13653" y="4140077"/>
            <a:ext cx="443607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Tear de </a:t>
            </a:r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Jacquard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25965" y="4133003"/>
            <a:ext cx="3208068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Joseph Marie Charles - apelido Jacquard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706" name="AutoShape 2" descr="Resultado de imagem para Joseph Marie Charles Jacqu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" name="Imagem 16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04" y="846187"/>
            <a:ext cx="2987418" cy="3345608"/>
          </a:xfrm>
          <a:prstGeom prst="rect">
            <a:avLst/>
          </a:prstGeom>
        </p:spPr>
      </p:pic>
      <p:pic>
        <p:nvPicPr>
          <p:cNvPr id="19" name="Imagem 18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06" y="803189"/>
            <a:ext cx="3447536" cy="3404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8" y="1021613"/>
            <a:ext cx="493921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Joseph Marie Charles - apelido Jacquard, mecânico, construiu um tear automático com entrada de dados via cartões perfurados para controlar a confecção dos tecidos e seus desenhos;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 foi a primeira máquina mecânica programável 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1D2009-6EBA-49CA-B8D0-66F30B2957A2}"/>
              </a:ext>
            </a:extLst>
          </p:cNvPr>
          <p:cNvSpPr/>
          <p:nvPr/>
        </p:nvSpPr>
        <p:spPr>
          <a:xfrm>
            <a:off x="5541479" y="2984347"/>
            <a:ext cx="26522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Tear de </a:t>
            </a:r>
            <a:r>
              <a:rPr lang="fr-F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Jacquard</a:t>
            </a:r>
            <a:endParaRPr lang="pt-BR" sz="24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7" y="4385178"/>
            <a:ext cx="33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fr-FR" sz="20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Jacquard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13080" y="396819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França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1801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pic>
        <p:nvPicPr>
          <p:cNvPr id="12" name="Imagem 11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41" y="734777"/>
            <a:ext cx="3286897" cy="2879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5422314" y="4215990"/>
            <a:ext cx="3086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Principais     Eventos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434905" y="675250"/>
            <a:ext cx="6836897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9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ferramentas e a sobrevivência humana </a:t>
            </a:r>
            <a:endParaRPr lang="en-US" sz="29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6386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422" y="1237957"/>
            <a:ext cx="8398411" cy="3573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28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978875" y="4214218"/>
            <a:ext cx="465849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Analítica ou Diferencial de </a:t>
            </a:r>
            <a:r>
              <a:rPr lang="pt-B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Babbage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25965" y="4194787"/>
            <a:ext cx="320806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Charles Babbage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706" name="AutoShape 2" descr="Resultado de imagem para Joseph Marie Charles Jacqu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Imagem 19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9" y="902915"/>
            <a:ext cx="3291832" cy="3336117"/>
          </a:xfrm>
          <a:prstGeom prst="rect">
            <a:avLst/>
          </a:prstGeom>
        </p:spPr>
      </p:pic>
      <p:pic>
        <p:nvPicPr>
          <p:cNvPr id="21" name="Imagem 20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303" y="794098"/>
            <a:ext cx="4448431" cy="34615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1021613"/>
            <a:ext cx="4803292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Charles Babbage projetou a sua Máquina Analítica ou Diferencial, que possuía memória, programa, unidade de controle e periféricos;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máquina tinha a capacidade de receber dados, processá-los, armazená-los e exibi-los. Graças a ela Babbage ficou conhecido como o pai do computador.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6" y="4385178"/>
            <a:ext cx="3934413" cy="8156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fr-FR" sz="20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Charles Babbage</a:t>
            </a:r>
            <a:endParaRPr lang="pt-BR" sz="24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13080" y="396819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Inglaterra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1833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29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880919" y="3188607"/>
            <a:ext cx="391709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Analítica ou Diferencial de </a:t>
            </a:r>
            <a:r>
              <a:rPr lang="pt-BR" sz="16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Babbage</a:t>
            </a:r>
          </a:p>
        </p:txBody>
      </p:sp>
      <p:pic>
        <p:nvPicPr>
          <p:cNvPr id="14" name="Imagem 1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3" y="794098"/>
            <a:ext cx="3595815" cy="2431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30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818237" y="4090086"/>
            <a:ext cx="4658497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Primeiro algoritmo para ser processado por uma máquina de </a:t>
            </a:r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Lovelace   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25965" y="4392494"/>
            <a:ext cx="320806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Augusta Byron King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706" name="AutoShape 2" descr="Resultado de imagem para Joseph Marie Charles Jacqu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" name="Imagem 16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5" y="830941"/>
            <a:ext cx="2656703" cy="3605135"/>
          </a:xfrm>
          <a:prstGeom prst="rect">
            <a:avLst/>
          </a:prstGeom>
        </p:spPr>
      </p:pic>
      <p:pic>
        <p:nvPicPr>
          <p:cNvPr id="19" name="Imagem 18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78" y="889687"/>
            <a:ext cx="5171904" cy="3242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1021613"/>
            <a:ext cx="480329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Augusta Byron King, Condessa de Lovelace , conhecida como Ada Lovelace, fez os primeiros estudos sobre aritmética binária. </a:t>
            </a:r>
          </a:p>
          <a:p>
            <a:endParaRPr lang="pt-BR" sz="2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Escreveu o primeiro algoritmo para ser processado por uma máquina, a máquina analítica de Charles Babbage.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6" y="4385178"/>
            <a:ext cx="3934413" cy="8156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fr-FR" sz="20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Lovelace</a:t>
            </a:r>
            <a:endParaRPr lang="pt-BR" sz="24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13080" y="4029982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Inglaterra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648279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1842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31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893275" y="3188044"/>
            <a:ext cx="36699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Primeiro algoritmo para ser processado por uma máquina de </a:t>
            </a:r>
            <a:r>
              <a:rPr lang="fr-FR" sz="16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Lovelace   </a:t>
            </a:r>
            <a:endParaRPr lang="pt-BR" sz="16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m 1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790832"/>
            <a:ext cx="3558746" cy="2442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818237" y="4312508"/>
            <a:ext cx="465849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enigma de </a:t>
            </a:r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Arthur Scherbius 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25965" y="4392494"/>
            <a:ext cx="320806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Arthur Scherbius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706" name="AutoShape 2" descr="Resultado de imagem para Joseph Marie Charles Jacqu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" name="Imagem 20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34" y="936802"/>
            <a:ext cx="4263081" cy="3437490"/>
          </a:xfrm>
          <a:prstGeom prst="rect">
            <a:avLst/>
          </a:prstGeom>
        </p:spPr>
      </p:pic>
      <p:pic>
        <p:nvPicPr>
          <p:cNvPr id="22" name="Imagem 21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51" y="914400"/>
            <a:ext cx="2904661" cy="3529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877330"/>
            <a:ext cx="478715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Enigma foi patenteada por Arthur Scherbius em 1918. Os primeiros modelos (Enigma modelo A) foram exibidos nos congressos da União Postal Universal de 1923 e 1924. Tratava-se de um modelo semelhante a uma máquina de escrever, com as medidas de 65x45x35 cm e pesando cerca de 50 kg.</a:t>
            </a:r>
          </a:p>
          <a:p>
            <a:endParaRPr lang="pt-BR" sz="19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Três outras versões comerciais lhe sucedem, e a Enigma-D torna-se o modelo mais divulgado após suscitar o interesse da marinha alemã em 1926. A marinha alemã interessou-se pela Enigma e comprou alguns exemplares.</a:t>
            </a:r>
            <a:endParaRPr lang="pt-BR" sz="1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6" y="4385178"/>
            <a:ext cx="39344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Arthur Scherbius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25437" y="3968198"/>
            <a:ext cx="33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Alemanha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1918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33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90984" y="3188607"/>
            <a:ext cx="3558746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enigma de </a:t>
            </a:r>
            <a:r>
              <a:rPr lang="fr-FR" sz="17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Arthur Scherbius </a:t>
            </a:r>
            <a:endParaRPr lang="pt-BR" sz="17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Imagem 1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51" y="813234"/>
            <a:ext cx="3076831" cy="2381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25909" y="877330"/>
            <a:ext cx="4787154" cy="15542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1928 o exército alemão elaborou a sua própria versão - a Enigma G. A partir desse momento, o seu uso estende-se a toda a organização militar alemã e a uma grande parte da hierarquia nazista.</a:t>
            </a:r>
            <a:endParaRPr lang="pt-BR" sz="1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6" y="4385178"/>
            <a:ext cx="39344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Arthur Scherbius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25437" y="3968198"/>
            <a:ext cx="33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Alemanha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574138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1918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34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04486" y="3188607"/>
            <a:ext cx="3558746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enigma de </a:t>
            </a:r>
            <a:r>
              <a:rPr lang="fr-FR" sz="17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Arthur Scherbius </a:t>
            </a:r>
            <a:endParaRPr lang="pt-BR" sz="17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m 11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6" y="2545491"/>
            <a:ext cx="3102233" cy="1728294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238896" y="4292477"/>
            <a:ext cx="407361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 o filme o </a:t>
            </a:r>
            <a:r>
              <a:rPr lang="fr-FR" sz="2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jogo da imitação</a:t>
            </a:r>
            <a:endParaRPr lang="pt-BR" sz="22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Imagem 18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51" y="840259"/>
            <a:ext cx="3808540" cy="239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35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818237" y="4312508"/>
            <a:ext cx="4658497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Colossus (computador) de </a:t>
            </a:r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Tommy Flowers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25965" y="4392494"/>
            <a:ext cx="3208068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9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Tommy Flowers</a:t>
            </a:r>
            <a:endParaRPr lang="pt-BR" sz="19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324" name="AutoShape 4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6" name="AutoShape 6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328" name="AutoShape 8" descr="Resultado de imagem para tabua de logaritmos de n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0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422" name="AutoShape 6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6" name="AutoShape 2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468" name="AutoShape 4" descr="Resultado de imagem para Wilhelm Schick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634" name="AutoShape 2" descr="Resultado de imagem para Gottfried Wilhelm Leibn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706" name="AutoShape 2" descr="Resultado de imagem para Joseph Marie Charles Jacqu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Imagem 19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2" y="1003587"/>
            <a:ext cx="2518762" cy="3419252"/>
          </a:xfrm>
          <a:prstGeom prst="rect">
            <a:avLst/>
          </a:prstGeom>
        </p:spPr>
      </p:pic>
      <p:pic>
        <p:nvPicPr>
          <p:cNvPr id="17" name="Picture 4" descr="Imagem relacionada">
            <a:extLst>
              <a:ext uri="{FF2B5EF4-FFF2-40B4-BE49-F238E27FC236}">
                <a16:creationId xmlns="" xmlns:a16="http://schemas.microsoft.com/office/drawing/2014/main" id="{2B40B28F-5B43-48B5-A253-2253FCA4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827903"/>
            <a:ext cx="5226908" cy="3475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38265" y="860975"/>
            <a:ext cx="487743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Colossus foi um computador inglês projetado em Bletchley Park durante a Segunda Guerra Mundial por um grupo liderado por Tommy Flowers, para fazer a criptoanálise de códigos ultrassecretos utilizados pelos nazistas, criados com a máquina Lorenz SZ 40/42. Com duas versões em 1943 e 1944, quando a guerra se encerrou dez Colossus estavam em operação. Utilizando símbolos perfurados em fitas de papel, o equipamento processava a uma velocidade de 25 mil caracteres por segundo.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25436" y="4385178"/>
            <a:ext cx="393441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fr-F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Tommy Flowers</a:t>
            </a:r>
            <a:endParaRPr lang="pt-BR" sz="23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13080" y="4029982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Inglaterra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25437" y="3648279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1943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36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41557" y="3188044"/>
            <a:ext cx="371938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Colossus (computador) de </a:t>
            </a:r>
            <a:r>
              <a:rPr lang="fr-FR" sz="16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Tommy Flowers</a:t>
            </a:r>
            <a:endParaRPr lang="pt-BR" sz="1600" dirty="0" smtClean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4" descr="Imagem relacionada">
            <a:extLst>
              <a:ext uri="{FF2B5EF4-FFF2-40B4-BE49-F238E27FC236}">
                <a16:creationId xmlns="" xmlns:a16="http://schemas.microsoft.com/office/drawing/2014/main" id="{2B40B28F-5B43-48B5-A253-2253FCA4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84" y="827903"/>
            <a:ext cx="3546388" cy="2372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D670EF-B16A-4737-B00F-9328105F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77" y="1232632"/>
            <a:ext cx="2431914" cy="2990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/>
              <a:t>Fonseca Filho, Cléuzio 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http://www.pucrs.br/edipucrs/online/historiadacomputacao.pdf 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37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</p:spTree>
    <p:extLst>
      <p:ext uri="{BB962C8B-B14F-4D97-AF65-F5344CB8AC3E}">
        <p14:creationId xmlns=""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350499" y="675250"/>
            <a:ext cx="6921304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9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ferramentas e a sobrevivência humana </a:t>
            </a:r>
            <a:endParaRPr lang="en-US" sz="29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5842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174" y="1209822"/>
            <a:ext cx="6274191" cy="3570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104979" y="2754289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97130" y="1849429"/>
            <a:ext cx="3586292" cy="24160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https://www.computerhistory.org/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0E5E597-76A3-4691-B944-C875EAB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49" y="1319483"/>
            <a:ext cx="3795511" cy="321891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25083" y="182880"/>
            <a:ext cx="787791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38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62029" y="257675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</p:spTree>
    <p:extLst>
      <p:ext uri="{BB962C8B-B14F-4D97-AF65-F5344CB8AC3E}">
        <p14:creationId xmlns=""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=""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5543550" y="1163300"/>
            <a:ext cx="3302000" cy="30008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 instrumentos de pedra e osso, os povos domesticaram animais e plantas transformou os pequenos grupos nômades em vilarejos sedentários.</a:t>
            </a:r>
            <a:endParaRPr lang="pt-BR" sz="2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406330" y="675250"/>
            <a:ext cx="6836897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9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ferramentas e a sobrevivência humana </a:t>
            </a:r>
            <a:endParaRPr lang="en-US" sz="29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7890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66" y="1280159"/>
            <a:ext cx="5245215" cy="3488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4529798" y="1085848"/>
            <a:ext cx="423437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transição em grande escala de muitas culturas humanas do estilo de vida de </a:t>
            </a:r>
          </a:p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caçador-coletor e nômade para um agrícola e sedentário fixo, tornando possível uma população cada vez maior é conhecida como Revolução neolítica, às vezes chamada de Revolução Agrícola.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434905" y="590843"/>
            <a:ext cx="6836897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9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ferramentas e a sobrevivência humana </a:t>
            </a:r>
            <a:endParaRPr lang="en-US" sz="29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9938" name="Picture 2" descr="Resultado de imagem para RevoluÃ§Ã£o NeolÃ­t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422" y="1167618"/>
            <a:ext cx="4234375" cy="3587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322287" y="3603963"/>
            <a:ext cx="83574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Utilizando correspondência biunívoca é que pastores sabiam no final do dia se no seu rebanho estava faltando ou sobrando alguma ovelha.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2546252" y="534573"/>
            <a:ext cx="5711482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9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 número sem contagem</a:t>
            </a:r>
            <a:endParaRPr lang="en-US" sz="29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0962" name="Picture 2" descr="C:\000000\JARS - Perguntas_e_Respostas__JMary_Systems\Ciências_JMary_2\Perguntas_e_Respostas__JMary_Systems\00_Externo\02 - MATEMÁTICA\03 - ARITMÉTICA\ADIÇÃO\NUMERO_IMAGENS\correspondência_biunivo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211" y="1106730"/>
            <a:ext cx="5328407" cy="24242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271651" y="2180781"/>
            <a:ext cx="23237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Correspondência </a:t>
            </a:r>
          </a:p>
          <a:p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biunívoca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eta em curva para baixo 9"/>
          <p:cNvSpPr/>
          <p:nvPr/>
        </p:nvSpPr>
        <p:spPr>
          <a:xfrm>
            <a:off x="5753686" y="1111347"/>
            <a:ext cx="1885071" cy="1195753"/>
          </a:xfrm>
          <a:prstGeom prst="curvedDownArrow">
            <a:avLst>
              <a:gd name="adj1" fmla="val 25000"/>
              <a:gd name="adj2" fmla="val 56091"/>
              <a:gd name="adj3" fmla="val 6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24064" y="1063448"/>
            <a:ext cx="4343790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3500 a.C. no vale entre os rios Tigre e Eufrates na Babilônia surgiu o Ábaco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 máquina 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foi concebida para facilitar a contagem de produtos e de gado.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1D2009-6EBA-49CA-B8D0-66F30B2957A2}"/>
              </a:ext>
            </a:extLst>
          </p:cNvPr>
          <p:cNvSpPr/>
          <p:nvPr/>
        </p:nvSpPr>
        <p:spPr>
          <a:xfrm>
            <a:off x="6065405" y="2986237"/>
            <a:ext cx="265229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456.789</a:t>
            </a:r>
          </a:p>
        </p:txBody>
      </p:sp>
      <p:pic>
        <p:nvPicPr>
          <p:cNvPr id="1026" name="Picture 2" descr="https://assets.sutori.com/user-uploads/image/46782abe-580d-45df-a160-d87d1bf4fc74/704c9563c93b518cd3eb46cf723f46c0.jpeg">
            <a:extLst>
              <a:ext uri="{FF2B5EF4-FFF2-40B4-BE49-F238E27FC236}">
                <a16:creationId xmlns="" xmlns:a16="http://schemas.microsoft.com/office/drawing/2014/main" id="{13AB3128-3AE9-4772-922E-81C52741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791" b="99605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72" y="799550"/>
            <a:ext cx="3810000" cy="240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ADAFAE-22FC-43B5-B7A3-3618E1BF00CE}"/>
              </a:ext>
            </a:extLst>
          </p:cNvPr>
          <p:cNvSpPr/>
          <p:nvPr/>
        </p:nvSpPr>
        <p:spPr>
          <a:xfrm>
            <a:off x="5094948" y="4328907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Desconhecido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19E0B6-E0D8-4898-8068-DAE3A747ED18}"/>
              </a:ext>
            </a:extLst>
          </p:cNvPr>
          <p:cNvSpPr/>
          <p:nvPr/>
        </p:nvSpPr>
        <p:spPr>
          <a:xfrm>
            <a:off x="5094948" y="3961354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Babilônia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94948" y="3517867"/>
            <a:ext cx="33135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3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Principais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ventos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2946400" y="2963966"/>
            <a:ext cx="3086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Principais     Eventos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3500 a.C.</a:t>
            </a:r>
            <a:endParaRPr lang="pt-B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6121400" y="16383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196160" y="19987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1943 d.C.</a:t>
            </a:r>
            <a:endParaRPr lang="pt-B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2908300" y="757467"/>
            <a:ext cx="54711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Linha do Tempo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13473</TotalTime>
  <Words>1790</Words>
  <Application>Microsoft Office PowerPoint</Application>
  <PresentationFormat>Personalizar</PresentationFormat>
  <Paragraphs>285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Cencosud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476</cp:revision>
  <dcterms:created xsi:type="dcterms:W3CDTF">2015-12-20T14:42:40Z</dcterms:created>
  <dcterms:modified xsi:type="dcterms:W3CDTF">2019-05-12T06:00:17Z</dcterms:modified>
  <cp:category>DECER</cp:category>
</cp:coreProperties>
</file>