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357" r:id="rId2"/>
    <p:sldId id="365" r:id="rId3"/>
    <p:sldId id="291" r:id="rId4"/>
    <p:sldId id="290" r:id="rId5"/>
    <p:sldId id="301" r:id="rId6"/>
    <p:sldId id="304" r:id="rId7"/>
    <p:sldId id="366" r:id="rId8"/>
    <p:sldId id="367" r:id="rId9"/>
    <p:sldId id="370" r:id="rId10"/>
    <p:sldId id="349" r:id="rId11"/>
    <p:sldId id="368" r:id="rId12"/>
    <p:sldId id="369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295" r:id="rId22"/>
    <p:sldId id="297" r:id="rId23"/>
    <p:sldId id="294" r:id="rId24"/>
    <p:sldId id="364" r:id="rId25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365"/>
            <p14:sldId id="291"/>
            <p14:sldId id="290"/>
            <p14:sldId id="301"/>
            <p14:sldId id="304"/>
            <p14:sldId id="366"/>
            <p14:sldId id="367"/>
            <p14:sldId id="370"/>
            <p14:sldId id="349"/>
            <p14:sldId id="368"/>
            <p14:sldId id="369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295"/>
            <p14:sldId id="297"/>
            <p14:sldId id="294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6" autoAdjust="0"/>
    <p:restoredTop sz="94291" autoAdjust="0"/>
  </p:normalViewPr>
  <p:slideViewPr>
    <p:cSldViewPr snapToGrid="0">
      <p:cViewPr varScale="1">
        <p:scale>
          <a:sx n="94" d="100"/>
          <a:sy n="94" d="100"/>
        </p:scale>
        <p:origin x="1002" y="7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05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5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5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123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472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8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40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76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032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71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56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2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24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6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7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ucrs.br/edipucrs/online/historiadacomputacao.pdf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www.computerhistory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3ª Geração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395614" y="3612003"/>
            <a:ext cx="3876188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Circuito integrado (CI ou CHIP) - 1958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05678" y="4310814"/>
            <a:ext cx="3542422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 Kilby (1923-2005)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F41C1-7356-4EC7-9CCE-12DBD43EBB05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3074" name="Picture 2" descr="Medalha Nobel">
            <a:extLst>
              <a:ext uri="{FF2B5EF4-FFF2-40B4-BE49-F238E27FC236}">
                <a16:creationId xmlns:a16="http://schemas.microsoft.com/office/drawing/2014/main" id="{24640E4B-B96D-4E48-8A85-CF339F7D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15" y="4242710"/>
            <a:ext cx="417699" cy="4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6EDE4F-0082-4D09-813E-60A0E336C01D}"/>
              </a:ext>
            </a:extLst>
          </p:cNvPr>
          <p:cNvSpPr/>
          <p:nvPr/>
        </p:nvSpPr>
        <p:spPr>
          <a:xfrm>
            <a:off x="4395614" y="4259198"/>
            <a:ext cx="3876188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Nobel de Física(2000)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373DFC-5E7F-4595-8736-3F8ACBE81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473" y="1112993"/>
            <a:ext cx="4394748" cy="2483647"/>
          </a:xfrm>
          <a:prstGeom prst="rect">
            <a:avLst/>
          </a:prstGeom>
        </p:spPr>
      </p:pic>
      <p:pic>
        <p:nvPicPr>
          <p:cNvPr id="3" name="Picture 2" descr="Resultado de imagem para Jack Kilby">
            <a:extLst>
              <a:ext uri="{FF2B5EF4-FFF2-40B4-BE49-F238E27FC236}">
                <a16:creationId xmlns:a16="http://schemas.microsoft.com/office/drawing/2014/main" id="{4CDFC6A8-BB0F-440D-B8A0-A447C8CC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29" y="1112994"/>
            <a:ext cx="3119736" cy="32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8278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05678" y="4310814"/>
            <a:ext cx="3542422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Robert Norton Noyce(1927-1990)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F41C1-7356-4EC7-9CCE-12DBD43EBB05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373DFC-5E7F-4595-8736-3F8ACBE8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473" y="1112993"/>
            <a:ext cx="4394748" cy="24836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EAC0CF-6081-4DF9-8ACA-C39928D17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8" y="1112992"/>
            <a:ext cx="3201204" cy="32419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DCC12CE-AE5D-40C5-9A57-8FC5D6556493}"/>
              </a:ext>
            </a:extLst>
          </p:cNvPr>
          <p:cNvSpPr/>
          <p:nvPr/>
        </p:nvSpPr>
        <p:spPr>
          <a:xfrm>
            <a:off x="4395614" y="3612003"/>
            <a:ext cx="3876188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Circuito integrado (CI ou CHIP) - 1958</a:t>
            </a:r>
          </a:p>
        </p:txBody>
      </p:sp>
    </p:spTree>
    <p:extLst>
      <p:ext uri="{BB962C8B-B14F-4D97-AF65-F5344CB8AC3E}">
        <p14:creationId xmlns:p14="http://schemas.microsoft.com/office/powerpoint/2010/main" val="351499760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755F5-219F-48F1-9AC0-1EA650F80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69" y="1127362"/>
            <a:ext cx="2827835" cy="29588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82CDAE-C89B-4204-A561-F73D095E0B38}"/>
              </a:ext>
            </a:extLst>
          </p:cNvPr>
          <p:cNvSpPr/>
          <p:nvPr/>
        </p:nvSpPr>
        <p:spPr>
          <a:xfrm>
            <a:off x="6417243" y="4086229"/>
            <a:ext cx="186449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 ou CHIP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D5F6E-7D88-4F49-AE2D-FDE853246A69}"/>
              </a:ext>
            </a:extLst>
          </p:cNvPr>
          <p:cNvSpPr/>
          <p:nvPr/>
        </p:nvSpPr>
        <p:spPr>
          <a:xfrm>
            <a:off x="327746" y="2093376"/>
            <a:ext cx="549859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uso de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circuitos integrados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permitiu maior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compactação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confiabilidade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dos computadores com expressiva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redução de custos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39496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755F5-219F-48F1-9AC0-1EA650F80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69" y="1127362"/>
            <a:ext cx="2827835" cy="29588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82CDAE-C89B-4204-A561-F73D095E0B38}"/>
              </a:ext>
            </a:extLst>
          </p:cNvPr>
          <p:cNvSpPr/>
          <p:nvPr/>
        </p:nvSpPr>
        <p:spPr>
          <a:xfrm>
            <a:off x="6417243" y="4086229"/>
            <a:ext cx="186449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 ou CHIP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D5F6E-7D88-4F49-AE2D-FDE853246A69}"/>
              </a:ext>
            </a:extLst>
          </p:cNvPr>
          <p:cNvSpPr/>
          <p:nvPr/>
        </p:nvSpPr>
        <p:spPr>
          <a:xfrm>
            <a:off x="406286" y="1235283"/>
            <a:ext cx="5498591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Nesta geração 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tinha as maiores atenções no projeto de um computador, porém 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estava ganhando importância rapidamente. Foram criadas várias linguagens de programação, entre elas Algol, Lisp, C, Pascal, Prolog, Ada dentre outras.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processo de produção de programas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começou a ser visto como atividade de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engenharia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03090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82CDAE-C89B-4204-A561-F73D095E0B38}"/>
              </a:ext>
            </a:extLst>
          </p:cNvPr>
          <p:cNvSpPr/>
          <p:nvPr/>
        </p:nvSpPr>
        <p:spPr>
          <a:xfrm>
            <a:off x="5746683" y="4270760"/>
            <a:ext cx="186449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Compilador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D5F6E-7D88-4F49-AE2D-FDE853246A69}"/>
              </a:ext>
            </a:extLst>
          </p:cNvPr>
          <p:cNvSpPr/>
          <p:nvPr/>
        </p:nvSpPr>
        <p:spPr>
          <a:xfrm>
            <a:off x="406286" y="1235283"/>
            <a:ext cx="407363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terceira geração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houve importante melhoria nos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compiladores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que passaram a produzir códigos tão eficientes quanto um bom programador de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linguagem assembly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E8FCC-EF7B-4750-ABE1-E4A7F47C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5" y="1542848"/>
            <a:ext cx="4222294" cy="27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3579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55171" y="53909"/>
            <a:ext cx="1243584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1157325" y="165584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1139705" y="581070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D5F6E-7D88-4F49-AE2D-FDE853246A69}"/>
              </a:ext>
            </a:extLst>
          </p:cNvPr>
          <p:cNvSpPr/>
          <p:nvPr/>
        </p:nvSpPr>
        <p:spPr>
          <a:xfrm>
            <a:off x="1536026" y="4367987"/>
            <a:ext cx="253198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PDP-8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Resultado de imagem para pdp-8">
            <a:extLst>
              <a:ext uri="{FF2B5EF4-FFF2-40B4-BE49-F238E27FC236}">
                <a16:creationId xmlns:a16="http://schemas.microsoft.com/office/drawing/2014/main" id="{1E05C623-2A3B-4B21-88F7-AE8351BCC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3" y="1297189"/>
            <a:ext cx="3699069" cy="31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3C4D4-5C84-4298-A201-A536C372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472" y="1894319"/>
            <a:ext cx="4433435" cy="19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486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55171" y="53909"/>
            <a:ext cx="1243584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1157325" y="165584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1139705" y="581070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D5F6E-7D88-4F49-AE2D-FDE853246A69}"/>
              </a:ext>
            </a:extLst>
          </p:cNvPr>
          <p:cNvSpPr/>
          <p:nvPr/>
        </p:nvSpPr>
        <p:spPr>
          <a:xfrm>
            <a:off x="481891" y="2520156"/>
            <a:ext cx="2531986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Burroughs:</a:t>
            </a: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B2500,</a:t>
            </a: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B3500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F30CF-2178-44DF-966F-60A745FA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72" y="1119679"/>
            <a:ext cx="6606095" cy="36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8548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55171" y="53909"/>
            <a:ext cx="1243584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1157325" y="165584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1139705" y="581070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DCAAF-2553-4E3A-BFE1-FE714E8D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4" y="1169024"/>
            <a:ext cx="8146582" cy="35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228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55171" y="53909"/>
            <a:ext cx="1243584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1157325" y="165584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1139705" y="581070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255D1-E0A8-442D-B965-24E822F8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1932082"/>
            <a:ext cx="8291449" cy="13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1926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55171" y="53909"/>
            <a:ext cx="1243584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1157325" y="165584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1139705" y="581070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9E5E0-403E-4ED3-8192-FFFC3519FF56}"/>
              </a:ext>
            </a:extLst>
          </p:cNvPr>
          <p:cNvSpPr/>
          <p:nvPr/>
        </p:nvSpPr>
        <p:spPr>
          <a:xfrm>
            <a:off x="611584" y="1655444"/>
            <a:ext cx="773668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Resumo da Terceira Geração de Computadores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09EF1-B0DE-47B2-8602-4E4707C21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4" y="2209442"/>
            <a:ext cx="7736681" cy="19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8854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:a16="http://schemas.microsoft.com/office/drawing/2014/main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2710114" y="1536192"/>
            <a:ext cx="3605342" cy="19380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0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3ª Geração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  <a:p>
            <a:pPr algn="ctr"/>
            <a:endParaRPr lang="en-US" sz="15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55171" y="53909"/>
            <a:ext cx="1243584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1157325" y="165584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1139705" y="581070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6047A2-BE33-498C-BE71-85C24033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3" y="1831518"/>
            <a:ext cx="4624324" cy="28052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59E5E0-403E-4ED3-8192-FFFC3519FF56}"/>
              </a:ext>
            </a:extLst>
          </p:cNvPr>
          <p:cNvSpPr/>
          <p:nvPr/>
        </p:nvSpPr>
        <p:spPr>
          <a:xfrm>
            <a:off x="434263" y="1277520"/>
            <a:ext cx="79688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Resumo até agora das gerações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35182749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670EF-B16A-4737-B00F-9328105F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77" y="1232632"/>
            <a:ext cx="2431914" cy="2990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/>
              <a:t>Fonseca Filho, Cléuzio 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http://www.pucrs.br/edipucrs/online/historiadacomputacao.pdf 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DA COMPUTAÇÃO: O CAMINHO DO PENSAMENTO E DA TECNOLOGIA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94778-9F0F-412C-997F-8D883FA16AE8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A023A-3D86-4F2C-BC40-DD2165A20DE5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104979" y="2754289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97130" y="1849429"/>
            <a:ext cx="3586292" cy="241604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https://www.computerhistory.org/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5E597-76A3-4691-B944-C875EAB9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49" y="1319483"/>
            <a:ext cx="3795511" cy="3218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5C8885-2C99-4671-B11A-0E0A93725FF2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32BD4-F1F4-4F9F-9789-E5FF4833C414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  <a:endParaRPr lang="en-US" sz="45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39796" y="1912120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194488" y="1743244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471616" y="1588955"/>
            <a:ext cx="27555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3ª Geração </a:t>
            </a: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457200" y="242456"/>
            <a:ext cx="820584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Computação – 3ª Geração de Computadores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3064476" y="2967823"/>
            <a:ext cx="30569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Terceira        Geração</a:t>
            </a:r>
          </a:p>
        </p:txBody>
      </p:sp>
      <p:cxnSp>
        <p:nvCxnSpPr>
          <p:cNvPr id="22" name="Forma 21"/>
          <p:cNvCxnSpPr/>
          <p:nvPr/>
        </p:nvCxnSpPr>
        <p:spPr>
          <a:xfrm flipV="1">
            <a:off x="1803400" y="2628900"/>
            <a:ext cx="4673600" cy="1536700"/>
          </a:xfrm>
          <a:prstGeom prst="bentConnector3">
            <a:avLst>
              <a:gd name="adj1" fmla="val 50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485900" y="31877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1560660" y="35481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1962 d.C.</a:t>
            </a:r>
          </a:p>
        </p:txBody>
      </p:sp>
      <p:sp>
        <p:nvSpPr>
          <p:cNvPr id="25" name="Elipse 24"/>
          <p:cNvSpPr/>
          <p:nvPr/>
        </p:nvSpPr>
        <p:spPr>
          <a:xfrm>
            <a:off x="6121400" y="16383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6196160" y="19987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1975 d.C.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C67F868-7EE3-489C-9341-4564E5B85C89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50001" y="2321027"/>
            <a:ext cx="404638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terceira geração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o transistor continuou a ser o dispositivo de construção elementar.</a:t>
            </a:r>
          </a:p>
        </p:txBody>
      </p:sp>
      <p:pic>
        <p:nvPicPr>
          <p:cNvPr id="1026" name="Picture 2" descr="Resultado de imagem para primeiro circuito integrado">
            <a:extLst>
              <a:ext uri="{FF2B5EF4-FFF2-40B4-BE49-F238E27FC236}">
                <a16:creationId xmlns:a16="http://schemas.microsoft.com/office/drawing/2014/main" id="{121AB1AA-CA27-4016-93BB-93D1CBC8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1173528"/>
            <a:ext cx="4152011" cy="35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1D61B2B-F731-43B7-881F-4438ABF44693}"/>
              </a:ext>
            </a:extLst>
          </p:cNvPr>
          <p:cNvSpPr/>
          <p:nvPr/>
        </p:nvSpPr>
        <p:spPr>
          <a:xfrm>
            <a:off x="3218688" y="4400983"/>
            <a:ext cx="55219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Primeiro protótipo de Circuito Integrado da Texas Instruments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5678" y="1349461"/>
            <a:ext cx="2998354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Mesmo o transistor ainda sendo o principal dispositivo na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terceira geração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o que marcou esta geração foi a utilização do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circuito integrado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(CI ou CHIP) em pequena e média escala.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A5A29-8A94-47E1-A08D-8A403846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32" y="1127362"/>
            <a:ext cx="5418320" cy="2785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3C15EF-5495-4D81-9D15-A04AA529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688" y="1127361"/>
            <a:ext cx="5325756" cy="33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69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EA2BB1-75A1-4EA4-AC3D-57F5841D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13" y="1173528"/>
            <a:ext cx="5419508" cy="3496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755F5-219F-48F1-9AC0-1EA650F80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7" y="1342806"/>
            <a:ext cx="2827835" cy="29588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82CDAE-C89B-4204-A561-F73D095E0B38}"/>
              </a:ext>
            </a:extLst>
          </p:cNvPr>
          <p:cNvSpPr/>
          <p:nvPr/>
        </p:nvSpPr>
        <p:spPr>
          <a:xfrm>
            <a:off x="918651" y="4301673"/>
            <a:ext cx="186449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 ou CHIP</a:t>
            </a:r>
          </a:p>
        </p:txBody>
      </p:sp>
    </p:spTree>
    <p:extLst>
      <p:ext uri="{BB962C8B-B14F-4D97-AF65-F5344CB8AC3E}">
        <p14:creationId xmlns:p14="http://schemas.microsoft.com/office/powerpoint/2010/main" val="24548474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Terceira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82CDAE-C89B-4204-A561-F73D095E0B38}"/>
              </a:ext>
            </a:extLst>
          </p:cNvPr>
          <p:cNvSpPr/>
          <p:nvPr/>
        </p:nvSpPr>
        <p:spPr>
          <a:xfrm>
            <a:off x="7095352" y="3724567"/>
            <a:ext cx="186449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 ou CHIP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D5F6E-7D88-4F49-AE2D-FDE853246A69}"/>
              </a:ext>
            </a:extLst>
          </p:cNvPr>
          <p:cNvSpPr/>
          <p:nvPr/>
        </p:nvSpPr>
        <p:spPr>
          <a:xfrm>
            <a:off x="327746" y="1866001"/>
            <a:ext cx="6548543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Circuito integrado (ou simplesmente C.I.) é um circuito eletrônico que incorpora miniaturas de diversos componentes (principalmente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transistores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resistores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capacitores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"gravados" em uma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pequena lâmina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de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silício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O chip é montado e selado em um bloco (de plástico ou cerâmica) com terminais que são conectados aos seus componentes por pequenos fios condutores.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C1391-A029-4FA8-918D-8A09A2630AAA}"/>
              </a:ext>
            </a:extLst>
          </p:cNvPr>
          <p:cNvSpPr/>
          <p:nvPr/>
        </p:nvSpPr>
        <p:spPr>
          <a:xfrm>
            <a:off x="327746" y="1204294"/>
            <a:ext cx="7802525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O que </a:t>
            </a:r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é um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Circuito Integrado?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755F5-219F-48F1-9AC0-1EA650F80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4" y="1204294"/>
            <a:ext cx="2481888" cy="25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112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17339</TotalTime>
  <Words>568</Words>
  <Application>Microsoft Office PowerPoint</Application>
  <PresentationFormat>Custom</PresentationFormat>
  <Paragraphs>129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691</cp:revision>
  <dcterms:created xsi:type="dcterms:W3CDTF">2015-12-20T14:42:40Z</dcterms:created>
  <dcterms:modified xsi:type="dcterms:W3CDTF">2019-08-20T00:40:24Z</dcterms:modified>
  <cp:category>DECER</cp:category>
</cp:coreProperties>
</file>