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8"/>
  </p:notesMasterIdLst>
  <p:sldIdLst>
    <p:sldId id="357" r:id="rId2"/>
    <p:sldId id="388" r:id="rId3"/>
    <p:sldId id="365" r:id="rId4"/>
    <p:sldId id="290" r:id="rId5"/>
    <p:sldId id="443" r:id="rId6"/>
    <p:sldId id="444" r:id="rId7"/>
    <p:sldId id="448" r:id="rId8"/>
    <p:sldId id="449" r:id="rId9"/>
    <p:sldId id="451" r:id="rId10"/>
    <p:sldId id="450" r:id="rId11"/>
    <p:sldId id="452" r:id="rId12"/>
    <p:sldId id="447" r:id="rId13"/>
    <p:sldId id="295" r:id="rId14"/>
    <p:sldId id="439" r:id="rId15"/>
    <p:sldId id="297" r:id="rId16"/>
    <p:sldId id="364" r:id="rId17"/>
  </p:sldIdLst>
  <p:sldSz cx="895985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54ED537-08B6-4BEC-A565-915FCA464A2D}">
          <p14:sldIdLst/>
        </p14:section>
        <p14:section name="Seção sem Título" id="{9F0E8D2D-0646-4FFA-B968-EA068A8B201F}">
          <p14:sldIdLst>
            <p14:sldId id="357"/>
            <p14:sldId id="388"/>
            <p14:sldId id="365"/>
            <p14:sldId id="290"/>
            <p14:sldId id="443"/>
            <p14:sldId id="444"/>
            <p14:sldId id="448"/>
            <p14:sldId id="449"/>
            <p14:sldId id="451"/>
            <p14:sldId id="450"/>
            <p14:sldId id="452"/>
            <p14:sldId id="447"/>
            <p14:sldId id="295"/>
            <p14:sldId id="439"/>
            <p14:sldId id="297"/>
            <p14:sldId id="3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10" userDrawn="1">
          <p15:clr>
            <a:srgbClr val="A4A3A4"/>
          </p15:clr>
        </p15:guide>
        <p15:guide id="2" pos="4858" userDrawn="1">
          <p15:clr>
            <a:srgbClr val="A4A3A4"/>
          </p15:clr>
        </p15:guide>
        <p15:guide id="3" orient="horz" pos="1589" userDrawn="1">
          <p15:clr>
            <a:srgbClr val="A4A3A4"/>
          </p15:clr>
        </p15:guide>
        <p15:guide id="4" pos="28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26" autoAdjust="0"/>
    <p:restoredTop sz="94291" autoAdjust="0"/>
  </p:normalViewPr>
  <p:slideViewPr>
    <p:cSldViewPr snapToGrid="0">
      <p:cViewPr varScale="1">
        <p:scale>
          <a:sx n="69" d="100"/>
          <a:sy n="69" d="100"/>
        </p:scale>
        <p:origin x="66" y="468"/>
      </p:cViewPr>
      <p:guideLst>
        <p:guide orient="horz" pos="3710"/>
        <p:guide pos="4858"/>
        <p:guide orient="horz" pos="1589"/>
        <p:guide pos="2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BBD4-8911-4A0F-AA6A-6D6D8349903B}" type="datetimeFigureOut">
              <a:rPr lang="pt-BR" smtClean="0"/>
              <a:pPr/>
              <a:t>16/11/2019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DF02-B96A-49DA-B87B-E5BEC32AF44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345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28195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056392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584586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112783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64098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169177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697371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225568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132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844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824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156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302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955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8840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98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132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497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642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718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608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951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465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832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</p:spPr>
        <p:txBody>
          <a:bodyPr anchor="b"/>
          <a:lstStyle>
            <a:lvl1pPr algn="ctr"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5996" indent="0" algn="ctr">
              <a:buNone/>
              <a:defRPr sz="1470"/>
            </a:lvl2pPr>
            <a:lvl3pPr marL="671993" indent="0" algn="ctr">
              <a:buNone/>
              <a:defRPr sz="1323"/>
            </a:lvl3pPr>
            <a:lvl4pPr marL="1007989" indent="0" algn="ctr">
              <a:buNone/>
              <a:defRPr sz="1176"/>
            </a:lvl4pPr>
            <a:lvl5pPr marL="1343985" indent="0" algn="ctr">
              <a:buNone/>
              <a:defRPr sz="1176"/>
            </a:lvl5pPr>
            <a:lvl6pPr marL="1679981" indent="0" algn="ctr">
              <a:buNone/>
              <a:defRPr sz="1176"/>
            </a:lvl6pPr>
            <a:lvl7pPr marL="2015978" indent="0" algn="ctr">
              <a:buNone/>
              <a:defRPr sz="1176"/>
            </a:lvl7pPr>
            <a:lvl8pPr marL="2351974" indent="0" algn="ctr">
              <a:buNone/>
              <a:defRPr sz="1176"/>
            </a:lvl8pPr>
            <a:lvl9pPr marL="2687970" indent="0" algn="ctr">
              <a:buNone/>
              <a:defRPr sz="11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6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05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892" y="268350"/>
            <a:ext cx="1931968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990" y="268350"/>
            <a:ext cx="5683905" cy="42714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0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75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</p:spPr>
        <p:txBody>
          <a:bodyPr anchor="b"/>
          <a:lstStyle>
            <a:lvl1pPr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599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9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7989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3985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79981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597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197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797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19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990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924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16/11/2019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78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57" y="1841114"/>
            <a:ext cx="3790436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5924" y="1235577"/>
            <a:ext cx="3809103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5924" y="1841114"/>
            <a:ext cx="3809103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16/11/2019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93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16/11/2019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04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16/11/2019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15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103" y="725712"/>
            <a:ext cx="4535924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16/11/2019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13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09103" y="725712"/>
            <a:ext cx="4535924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5996" indent="0">
              <a:buNone/>
              <a:defRPr sz="2058"/>
            </a:lvl2pPr>
            <a:lvl3pPr marL="671993" indent="0">
              <a:buNone/>
              <a:defRPr sz="1764"/>
            </a:lvl3pPr>
            <a:lvl4pPr marL="1007989" indent="0">
              <a:buNone/>
              <a:defRPr sz="1470"/>
            </a:lvl4pPr>
            <a:lvl5pPr marL="1343985" indent="0">
              <a:buNone/>
              <a:defRPr sz="1470"/>
            </a:lvl5pPr>
            <a:lvl6pPr marL="1679981" indent="0">
              <a:buNone/>
              <a:defRPr sz="1470"/>
            </a:lvl6pPr>
            <a:lvl7pPr marL="2015978" indent="0">
              <a:buNone/>
              <a:defRPr sz="1470"/>
            </a:lvl7pPr>
            <a:lvl8pPr marL="2351974" indent="0">
              <a:buNone/>
              <a:defRPr sz="1470"/>
            </a:lvl8pPr>
            <a:lvl9pPr marL="2687970" indent="0">
              <a:buNone/>
              <a:defRPr sz="14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16/11/2019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35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B6AA-63F8-4F31-8EA3-CB6FE8D9515C}" type="datetimeFigureOut">
              <a:rPr lang="pt-BR" smtClean="0"/>
              <a:pPr/>
              <a:t>16/11/2019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41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spd="slow">
    <p:wipe/>
  </p:transition>
  <p:txStyles>
    <p:titleStyle>
      <a:lvl1pPr algn="l" defTabSz="671993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998" indent="-167998" algn="l" defTabSz="671993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3994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39991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5987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1983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7980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3976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19972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5968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5996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1993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7989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3985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79981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5978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1974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797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html.as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hyperlink" Target="https://www.pdfdrive.com/cria%C3%A7%C3%A3o-de-web-sites-i-e41463499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hn.asp" TargetMode="External"/><Relationship Id="rId3" Type="http://schemas.openxmlformats.org/officeDocument/2006/relationships/hyperlink" Target="https://www.w3schools.com/tags/tag_doctype.asp" TargetMode="External"/><Relationship Id="rId7" Type="http://schemas.openxmlformats.org/officeDocument/2006/relationships/hyperlink" Target="https://www.w3schools.com/tags/tag_body.asp" TargetMode="External"/><Relationship Id="rId12" Type="http://schemas.openxmlformats.org/officeDocument/2006/relationships/hyperlink" Target="https://www.w3schools.com/tags/tag_comment.as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tag_title.asp" TargetMode="External"/><Relationship Id="rId11" Type="http://schemas.openxmlformats.org/officeDocument/2006/relationships/hyperlink" Target="https://www.w3schools.com/tags/tag_hr.asp" TargetMode="External"/><Relationship Id="rId5" Type="http://schemas.openxmlformats.org/officeDocument/2006/relationships/hyperlink" Target="https://www.w3schools.com/tags/tag_head.asp" TargetMode="External"/><Relationship Id="rId10" Type="http://schemas.openxmlformats.org/officeDocument/2006/relationships/hyperlink" Target="https://www.w3schools.com/tags/tag_br.asp" TargetMode="External"/><Relationship Id="rId4" Type="http://schemas.openxmlformats.org/officeDocument/2006/relationships/hyperlink" Target="https://www.w3schools.com/tags/tag_html.asp" TargetMode="External"/><Relationship Id="rId9" Type="http://schemas.openxmlformats.org/officeDocument/2006/relationships/hyperlink" Target="https://www.w3schools.com/tags/tag_p.as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html.as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="" xmlns:a16="http://schemas.microsoft.com/office/drawing/2014/main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Computadores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54CAC3A-F537-4CF8-BA7D-56F2B0343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07" y="194519"/>
            <a:ext cx="8373706" cy="460333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3088918" y="1940950"/>
            <a:ext cx="2597727" cy="1523494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63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100" dirty="0" smtClean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             a TAG     &lt;html&gt;</a:t>
            </a:r>
            <a:endParaRPr lang="en-US" sz="1400" cap="none" spc="0" dirty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150187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1">
            <a:extLst>
              <a:ext uri="{FF2B5EF4-FFF2-40B4-BE49-F238E27FC236}">
                <a16:creationId xmlns=""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a TAG &lt;html&gt;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6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294565" y="1496209"/>
            <a:ext cx="4295981" cy="32224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320578" y="1440404"/>
            <a:ext cx="415465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&lt;!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DOCTYPE html&gt;</a:t>
            </a:r>
            <a:endParaRPr lang="pt-BR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525268" y="1891728"/>
            <a:ext cx="3949960" cy="278425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451902" y="4224419"/>
            <a:ext cx="36446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&lt;/html&gt;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464152" y="1821672"/>
            <a:ext cx="36446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&lt;html&gt;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883506" y="2381654"/>
            <a:ext cx="3456001" cy="9090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888707" y="2322998"/>
            <a:ext cx="2414589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&lt;head&gt;</a:t>
            </a:r>
          </a:p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&lt;/head</a:t>
            </a:r>
            <a:r>
              <a:rPr lang="pt-BR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883506" y="3397062"/>
            <a:ext cx="3456001" cy="8263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883506" y="3290691"/>
            <a:ext cx="2555441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&lt;body&gt;</a:t>
            </a:r>
          </a:p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&lt;/body&gt; 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22727" y="850000"/>
            <a:ext cx="7600996" cy="55026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37496" y="770304"/>
            <a:ext cx="6583857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Verificar a utilidade </a:t>
            </a:r>
            <a:r>
              <a:rPr lang="pt-BR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 </a:t>
            </a:r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Tag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25011" y="1496209"/>
            <a:ext cx="3945171" cy="32778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tag &lt;html&gt; informa ao navegador que este é um documento HTML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tag &lt;html&gt; representa a raiz de um documento HTML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tag &lt;html&gt; é o contêiner para todos os outros elementos HTML (exceto a tag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&lt;!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DOCTYPE&gt; ).</a:t>
            </a:r>
          </a:p>
        </p:txBody>
      </p:sp>
    </p:spTree>
    <p:extLst>
      <p:ext uri="{BB962C8B-B14F-4D97-AF65-F5344CB8AC3E}">
        <p14:creationId xmlns:p14="http://schemas.microsoft.com/office/powerpoint/2010/main" val="11164830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1">
            <a:extLst>
              <a:ext uri="{FF2B5EF4-FFF2-40B4-BE49-F238E27FC236}">
                <a16:creationId xmlns=""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a TAG &lt;html&gt;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7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322727" y="842238"/>
            <a:ext cx="7600996" cy="5502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37496" y="762542"/>
            <a:ext cx="6583857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Exemplos</a:t>
            </a:r>
          </a:p>
        </p:txBody>
      </p:sp>
      <p:sp>
        <p:nvSpPr>
          <p:cNvPr id="31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281705" y="1854267"/>
            <a:ext cx="3945171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Tag de abertura e de fechamento:</a:t>
            </a:r>
          </a:p>
          <a:p>
            <a:endParaRPr lang="pt-BR" sz="23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Todo documento html é iniciado com a tag &lt;htm&gt;</a:t>
            </a:r>
          </a:p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finalizado com a tag &lt;/html&gt;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4226876" y="1509296"/>
            <a:ext cx="4295981" cy="32224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252889" y="1401974"/>
            <a:ext cx="415465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&lt;!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DOCTYPE html&gt;</a:t>
            </a:r>
            <a:endParaRPr lang="pt-BR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457579" y="1904815"/>
            <a:ext cx="3949960" cy="278425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384213" y="4185989"/>
            <a:ext cx="36446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&lt;/html&gt;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396463" y="1783242"/>
            <a:ext cx="36446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&lt;html&gt;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4815817" y="2394741"/>
            <a:ext cx="3456001" cy="17912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958887" y="2230563"/>
            <a:ext cx="3069978" cy="20005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pt-BR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pt-BR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Restante do Código</a:t>
            </a:r>
          </a:p>
          <a:p>
            <a:pPr algn="ctr"/>
            <a:r>
              <a:rPr lang="pt-BR" sz="1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pt-BR" sz="1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pt-BR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289177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228600" y="754052"/>
            <a:ext cx="8478750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Conhecendo a Tag </a:t>
            </a:r>
            <a:r>
              <a:rPr lang="pt-BR" sz="2300" b="1" dirty="0" smtClean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&lt;html&gt;</a:t>
            </a:r>
            <a:endParaRPr lang="pt-BR" sz="2300" b="1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11">
            <a:extLst>
              <a:ext uri="{FF2B5EF4-FFF2-40B4-BE49-F238E27FC236}">
                <a16:creationId xmlns=""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a TAG &lt;html&gt;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228600" y="43696"/>
            <a:ext cx="832305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10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4322616" y="892551"/>
            <a:ext cx="4274523" cy="384789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322618" y="917315"/>
            <a:ext cx="413389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&lt;!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DOCTYPE html&gt;</a:t>
            </a:r>
            <a:endParaRPr lang="pt-BR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526286" y="1447443"/>
            <a:ext cx="3930230" cy="31526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466514" y="4062392"/>
            <a:ext cx="3626447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&lt;/html&gt; </a:t>
            </a:r>
            <a:endParaRPr lang="pt-BR" sz="3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476699" y="1310517"/>
            <a:ext cx="3626447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&lt;html&gt; </a:t>
            </a:r>
            <a:endParaRPr lang="pt-BR" sz="3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4902409" y="1898850"/>
            <a:ext cx="3438739" cy="10293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902409" y="1823806"/>
            <a:ext cx="2402528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&lt;head&gt;</a:t>
            </a:r>
          </a:p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&lt;/head</a:t>
            </a:r>
            <a:r>
              <a:rPr lang="pt-BR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</a:t>
            </a:r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sz="3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4902409" y="3116195"/>
            <a:ext cx="3438739" cy="10293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894606" y="3051278"/>
            <a:ext cx="2542677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&lt;body&gt;</a:t>
            </a:r>
          </a:p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&lt;/body&gt;  </a:t>
            </a:r>
            <a:endParaRPr lang="pt-BR" sz="3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7194025" y="418859"/>
            <a:ext cx="173149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Exemplo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pt-BR" sz="2300" b="1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256554" y="2112008"/>
            <a:ext cx="4226530" cy="24622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tag &lt;html&gt; informa ao navegador que este é um documento HTML</a:t>
            </a:r>
            <a:r>
              <a:rPr lang="pt-BR" sz="2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pt-BR" sz="2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tag &lt;html&gt; representa a raiz de um documento HTML</a:t>
            </a:r>
            <a:r>
              <a:rPr lang="pt-BR" sz="2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pt-BR" sz="2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tag &lt;html&gt; é o contêiner para todos os outros elementos HTML (exceto a tag </a:t>
            </a:r>
            <a:r>
              <a:rPr lang="pt-BR" sz="2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&lt;! </a:t>
            </a:r>
            <a:r>
              <a:rPr lang="pt-BR" sz="2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DOCTYPE&gt; ).</a:t>
            </a:r>
          </a:p>
        </p:txBody>
      </p:sp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226088"/>
              </p:ext>
            </p:extLst>
          </p:nvPr>
        </p:nvGraphicFramePr>
        <p:xfrm>
          <a:off x="322727" y="1200328"/>
          <a:ext cx="3900356" cy="738056"/>
        </p:xfrm>
        <a:graphic>
          <a:graphicData uri="http://schemas.openxmlformats.org/drawingml/2006/table">
            <a:tbl>
              <a:tblPr/>
              <a:tblGrid>
                <a:gridCol w="1325598"/>
                <a:gridCol w="2574758"/>
              </a:tblGrid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>
                          <a:effectLst/>
                        </a:rPr>
                        <a:t>Tag</a:t>
                      </a: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Descrição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marL="0" marR="0" indent="0" algn="l" defTabSz="671993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effectLst/>
                          <a:hlinkClick r:id="rId3"/>
                        </a:rPr>
                        <a:t>&lt;</a:t>
                      </a:r>
                      <a:r>
                        <a:rPr lang="pt-BR" sz="1600" u="none" dirty="0" smtClean="0">
                          <a:effectLst/>
                          <a:hlinkClick r:id="rId3"/>
                        </a:rPr>
                        <a:t>html</a:t>
                      </a:r>
                      <a:r>
                        <a:rPr lang="pt-BR" sz="1600" dirty="0" smtClean="0">
                          <a:effectLst/>
                          <a:hlinkClick r:id="rId3"/>
                        </a:rPr>
                        <a:t>&gt;</a:t>
                      </a:r>
                      <a:r>
                        <a:rPr lang="pt-BR" sz="1600" dirty="0">
                          <a:effectLst/>
                        </a:rPr>
                        <a:t> </a:t>
                      </a: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um documento HTML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08109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matrix">
            <a:extLst>
              <a:ext uri="{FF2B5EF4-FFF2-40B4-BE49-F238E27FC236}">
                <a16:creationId xmlns="" xmlns:a16="http://schemas.microsoft.com/office/drawing/2014/main" id="{C43632EC-2672-4F6D-9DA0-17A5FFE25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3" y="200430"/>
            <a:ext cx="8404964" cy="451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="" xmlns:a16="http://schemas.microsoft.com/office/drawing/2014/main" id="{796CEA44-310B-44B9-9452-370144CD966E}"/>
              </a:ext>
            </a:extLst>
          </p:cNvPr>
          <p:cNvSpPr/>
          <p:nvPr/>
        </p:nvSpPr>
        <p:spPr>
          <a:xfrm rot="10800000">
            <a:off x="4479925" y="2764364"/>
            <a:ext cx="1102414" cy="60632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2399C4C-7987-4F4F-BF13-12019EEF5EBF}"/>
              </a:ext>
            </a:extLst>
          </p:cNvPr>
          <p:cNvSpPr/>
          <p:nvPr/>
        </p:nvSpPr>
        <p:spPr>
          <a:xfrm>
            <a:off x="380932" y="1368426"/>
            <a:ext cx="3894023" cy="27546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Destaca-se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fonte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consulta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para aprofundamento dos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temas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aqui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citados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Tipo: </a:t>
            </a:r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Livro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Autor: </a:t>
            </a:r>
            <a:r>
              <a:rPr lang="pt-BR" dirty="0" smtClean="0"/>
              <a:t>Alfredo Limonge</a:t>
            </a:r>
            <a:endParaRPr lang="pt-BR" dirty="0"/>
          </a:p>
          <a:p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://www.pdfdrive.com/html-a-partir-do-zero-e196386751.html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65AE4A4-3D2B-4335-A164-ADCAADEDC3D3}"/>
              </a:ext>
            </a:extLst>
          </p:cNvPr>
          <p:cNvSpPr/>
          <p:nvPr/>
        </p:nvSpPr>
        <p:spPr>
          <a:xfrm>
            <a:off x="380931" y="4269422"/>
            <a:ext cx="7743565" cy="44627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Nome: </a:t>
            </a:r>
            <a:r>
              <a:rPr lang="pt-BR" sz="16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GUIA COMPLETO PARA INICIANTES</a:t>
            </a:r>
            <a:endParaRPr lang="pt-BR" sz="16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2" descr="HTML a partir do zer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478" y="1146283"/>
            <a:ext cx="22098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1">
            <a:extLst>
              <a:ext uri="{FF2B5EF4-FFF2-40B4-BE49-F238E27FC236}">
                <a16:creationId xmlns=""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289820" y="169277"/>
            <a:ext cx="8384623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Destaca-se </a:t>
            </a:r>
            <a:r>
              <a:rPr lang="pt-BR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como fonte de consulta</a:t>
            </a:r>
            <a:endParaRPr lang="en-US" sz="4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8877199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matrix">
            <a:extLst>
              <a:ext uri="{FF2B5EF4-FFF2-40B4-BE49-F238E27FC236}">
                <a16:creationId xmlns="" xmlns:a16="http://schemas.microsoft.com/office/drawing/2014/main" id="{C43632EC-2672-4F6D-9DA0-17A5FFE25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3" y="200430"/>
            <a:ext cx="8404964" cy="451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="" xmlns:a16="http://schemas.microsoft.com/office/drawing/2014/main" id="{796CEA44-310B-44B9-9452-370144CD966E}"/>
              </a:ext>
            </a:extLst>
          </p:cNvPr>
          <p:cNvSpPr/>
          <p:nvPr/>
        </p:nvSpPr>
        <p:spPr>
          <a:xfrm rot="10800000">
            <a:off x="4479925" y="2764364"/>
            <a:ext cx="1102414" cy="60632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2399C4C-7987-4F4F-BF13-12019EEF5EBF}"/>
              </a:ext>
            </a:extLst>
          </p:cNvPr>
          <p:cNvSpPr/>
          <p:nvPr/>
        </p:nvSpPr>
        <p:spPr>
          <a:xfrm>
            <a:off x="380932" y="1368426"/>
            <a:ext cx="3894023" cy="269304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Destaca-se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fonte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consulta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para aprofundamento dos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temas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aqui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citados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Tipo: </a:t>
            </a:r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Livro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Autor: </a:t>
            </a:r>
            <a:r>
              <a:rPr lang="pt-BR" dirty="0" smtClean="0"/>
              <a:t>Helder da Rocha</a:t>
            </a:r>
            <a:endParaRPr lang="pt-BR" dirty="0"/>
          </a:p>
          <a:p>
            <a:r>
              <a:rPr lang="pt-BR" dirty="0">
                <a:hlinkClick r:id="rId4"/>
              </a:rPr>
              <a:t>https://www.pdfdrive.com/cria%C3%A7%C3%A3o-de-web-sites-i-e41463499.html</a:t>
            </a:r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65AE4A4-3D2B-4335-A164-ADCAADEDC3D3}"/>
              </a:ext>
            </a:extLst>
          </p:cNvPr>
          <p:cNvSpPr/>
          <p:nvPr/>
        </p:nvSpPr>
        <p:spPr>
          <a:xfrm>
            <a:off x="380931" y="4269422"/>
            <a:ext cx="7743565" cy="44627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Nome: </a:t>
            </a:r>
            <a:r>
              <a:rPr lang="pt-BR" sz="16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HISTÓRIA </a:t>
            </a:r>
            <a:r>
              <a:rPr lang="pt-BR" sz="16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CRIAÇÃO DE WEB SITES</a:t>
            </a:r>
            <a:endParaRPr lang="pt-BR" sz="16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 descr="Criação de Web Sites 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792" y="1085114"/>
            <a:ext cx="22098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1">
            <a:extLst>
              <a:ext uri="{FF2B5EF4-FFF2-40B4-BE49-F238E27FC236}">
                <a16:creationId xmlns=""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289820" y="169277"/>
            <a:ext cx="8384623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Destaca-se </a:t>
            </a:r>
            <a:r>
              <a:rPr lang="pt-BR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como fonte de consulta</a:t>
            </a:r>
            <a:endParaRPr lang="en-US" sz="4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778453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matrix">
            <a:extLst>
              <a:ext uri="{FF2B5EF4-FFF2-40B4-BE49-F238E27FC236}">
                <a16:creationId xmlns="" xmlns:a16="http://schemas.microsoft.com/office/drawing/2014/main" id="{C43632EC-2672-4F6D-9DA0-17A5FFE25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3" y="200430"/>
            <a:ext cx="8404964" cy="451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="" xmlns:a16="http://schemas.microsoft.com/office/drawing/2014/main" id="{796CEA44-310B-44B9-9452-370144CD966E}"/>
              </a:ext>
            </a:extLst>
          </p:cNvPr>
          <p:cNvSpPr/>
          <p:nvPr/>
        </p:nvSpPr>
        <p:spPr>
          <a:xfrm rot="10800000">
            <a:off x="6588202" y="2866438"/>
            <a:ext cx="620113" cy="60632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2399C4C-7987-4F4F-BF13-12019EEF5EBF}"/>
              </a:ext>
            </a:extLst>
          </p:cNvPr>
          <p:cNvSpPr/>
          <p:nvPr/>
        </p:nvSpPr>
        <p:spPr>
          <a:xfrm>
            <a:off x="4766908" y="1048274"/>
            <a:ext cx="3913630" cy="178510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Destaca-se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fonte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consulta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para aprofundamento dos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temas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aqui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citados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Tipo: </a:t>
            </a:r>
            <a:r>
              <a:rPr lang="pt-BR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Site</a:t>
            </a:r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</a:t>
            </a:r>
            <a:r>
              <a:rPr lang="pt-BR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www.w3schools.com/html</a:t>
            </a:r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73" y="1287334"/>
            <a:ext cx="4491334" cy="3431143"/>
          </a:xfrm>
          <a:prstGeom prst="rect">
            <a:avLst/>
          </a:prstGeom>
        </p:spPr>
      </p:pic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289820" y="169277"/>
            <a:ext cx="8384623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Destaca-se </a:t>
            </a:r>
            <a:r>
              <a:rPr lang="pt-BR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como fonte de consulta</a:t>
            </a:r>
            <a:endParaRPr lang="en-US" sz="4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735282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="" xmlns:a16="http://schemas.microsoft.com/office/drawing/2014/main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Computadores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54CAC3A-F537-4CF8-BA7D-56F2B0343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07" y="194519"/>
            <a:ext cx="8373706" cy="460333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3088918" y="1940950"/>
            <a:ext cx="2597727" cy="1569660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635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FIM</a:t>
            </a:r>
            <a:endParaRPr lang="en-US" sz="9600" cap="none" spc="0" dirty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90175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="" xmlns:a16="http://schemas.microsoft.com/office/drawing/2014/main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Computadores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54CAC3A-F537-4CF8-BA7D-56F2B0343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07" y="194519"/>
            <a:ext cx="8373706" cy="4603338"/>
          </a:xfrm>
          <a:prstGeom prst="rect">
            <a:avLst/>
          </a:prstGeom>
        </p:spPr>
      </p:pic>
      <p:pic>
        <p:nvPicPr>
          <p:cNvPr id="1030" name="Picture 6" descr="Imagem relacionada">
            <a:extLst>
              <a:ext uri="{FF2B5EF4-FFF2-40B4-BE49-F238E27FC236}">
                <a16:creationId xmlns="" xmlns:a16="http://schemas.microsoft.com/office/drawing/2014/main" id="{BC4389ED-A3BE-492E-9701-545073D01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984" y="2002536"/>
            <a:ext cx="2148424" cy="199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30969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IS7">
            <a:extLst>
              <a:ext uri="{FF2B5EF4-FFF2-40B4-BE49-F238E27FC236}">
                <a16:creationId xmlns="" xmlns:a16="http://schemas.microsoft.com/office/drawing/2014/main" id="{C0797339-387E-42C4-B4EA-FB19F48ED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21" y="228600"/>
            <a:ext cx="8349916" cy="454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2863517" y="1502294"/>
            <a:ext cx="3573378" cy="200054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10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</a:t>
            </a:r>
            <a:r>
              <a:rPr lang="en-US" sz="3100" dirty="0" smtClean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               a                             TAG                   &lt;</a:t>
            </a:r>
            <a:r>
              <a:rPr lang="en-US" sz="310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html&gt;</a:t>
            </a:r>
            <a:endParaRPr lang="en-US" sz="1400" cap="none" spc="0" dirty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188528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Resultado de imagem para LÃ³gica de ProgramaÃ§Ã£o">
            <a:extLst>
              <a:ext uri="{FF2B5EF4-FFF2-40B4-BE49-F238E27FC236}">
                <a16:creationId xmlns="" xmlns:a16="http://schemas.microsoft.com/office/drawing/2014/main" id="{7A7A8532-259D-44BB-8B10-8C9AA0170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6" y="168427"/>
            <a:ext cx="8366235" cy="462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C717E5-DA8F-4736-8CE0-4D32DD6985B3}"/>
              </a:ext>
            </a:extLst>
          </p:cNvPr>
          <p:cNvSpPr/>
          <p:nvPr/>
        </p:nvSpPr>
        <p:spPr>
          <a:xfrm>
            <a:off x="296806" y="168427"/>
            <a:ext cx="836623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a TAG </a:t>
            </a:r>
            <a:r>
              <a:rPr lang="pt-BR" sz="54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&lt;</a:t>
            </a:r>
            <a:r>
              <a:rPr lang="pt-BR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html&gt;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026" name="Picture 2" descr="https://upload.wikimedia.org/wikipedia/commons/thumb/a/a0/Programming_language_textbooks.jpg/800px-Programming_language_textbooks.jpg">
            <a:extLst>
              <a:ext uri="{FF2B5EF4-FFF2-40B4-BE49-F238E27FC236}">
                <a16:creationId xmlns="" xmlns:a16="http://schemas.microsoft.com/office/drawing/2014/main" id="{BB2D1B76-FC15-44DB-9D8F-2B5C162FF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8" y="3757015"/>
            <a:ext cx="1374337" cy="104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52521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75940" y="1365143"/>
            <a:ext cx="7986007" cy="550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90710" y="1285447"/>
            <a:ext cx="6884647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Conhecer </a:t>
            </a:r>
            <a:r>
              <a:rPr lang="pt-BR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TAG &lt;html&gt;</a:t>
            </a:r>
            <a:endParaRPr lang="pt-BR" sz="3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75941" y="2009263"/>
            <a:ext cx="7986006" cy="550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90710" y="1929567"/>
            <a:ext cx="7871236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Testar na Prática a aplicação </a:t>
            </a:r>
            <a:r>
              <a:rPr lang="pt-BR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 </a:t>
            </a:r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Tag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228600" y="799323"/>
            <a:ext cx="8478750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que iremos ver nesta Aula: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11">
            <a:extLst>
              <a:ext uri="{FF2B5EF4-FFF2-40B4-BE49-F238E27FC236}">
                <a16:creationId xmlns=""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a TAG &lt;html&gt;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375939" y="2653383"/>
            <a:ext cx="7986007" cy="55026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90709" y="2573687"/>
            <a:ext cx="688464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Verificar a utilidade da Tag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375940" y="3283340"/>
            <a:ext cx="7986006" cy="5502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90709" y="3203644"/>
            <a:ext cx="688464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Exemplos</a:t>
            </a:r>
          </a:p>
        </p:txBody>
      </p:sp>
    </p:spTree>
    <p:extLst>
      <p:ext uri="{BB962C8B-B14F-4D97-AF65-F5344CB8AC3E}">
        <p14:creationId xmlns:p14="http://schemas.microsoft.com/office/powerpoint/2010/main" val="344454111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22727" y="923329"/>
            <a:ext cx="1814992" cy="173893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Conhecendo as TAGS básicas do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no </a:t>
            </a:r>
            <a:endParaRPr lang="pt-BR" sz="2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www.w3schools.com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247423"/>
              </p:ext>
            </p:extLst>
          </p:nvPr>
        </p:nvGraphicFramePr>
        <p:xfrm>
          <a:off x="2096486" y="704708"/>
          <a:ext cx="6506093" cy="4059308"/>
        </p:xfrm>
        <a:graphic>
          <a:graphicData uri="http://schemas.openxmlformats.org/drawingml/2006/table">
            <a:tbl>
              <a:tblPr/>
              <a:tblGrid>
                <a:gridCol w="1297825"/>
                <a:gridCol w="5208268"/>
              </a:tblGrid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>
                          <a:effectLst/>
                        </a:rPr>
                        <a:t>Tag</a:t>
                      </a: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Descrição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>
                          <a:effectLst/>
                          <a:hlinkClick r:id="rId3"/>
                        </a:rPr>
                        <a:t>&lt;!DOCTYPE&gt;</a:t>
                      </a:r>
                      <a:r>
                        <a:rPr lang="pt-BR" sz="1600" dirty="0">
                          <a:effectLst/>
                        </a:rPr>
                        <a:t> </a:t>
                      </a: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o tipo de documento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>
                          <a:effectLst/>
                          <a:hlinkClick r:id="rId4"/>
                        </a:rPr>
                        <a:t>&lt;html&gt;</a:t>
                      </a:r>
                      <a:endParaRPr lang="pt-BR" sz="1600" dirty="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um documento HTML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  <a:hlinkClick r:id="rId5"/>
                        </a:rPr>
                        <a:t>&lt;head&gt;</a:t>
                      </a:r>
                      <a:endParaRPr lang="pt-BR" sz="160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informações sobre o documento</a:t>
                      </a:r>
                      <a:endParaRPr lang="en-US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  <a:hlinkClick r:id="rId6"/>
                        </a:rPr>
                        <a:t>&lt;title&gt;</a:t>
                      </a:r>
                      <a:endParaRPr lang="pt-BR" sz="160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um título para o documento</a:t>
                      </a:r>
                      <a:endParaRPr lang="en-US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  <a:hlinkClick r:id="rId7"/>
                        </a:rPr>
                        <a:t>&lt;body&gt;</a:t>
                      </a:r>
                      <a:endParaRPr lang="pt-BR" sz="160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o corpo do documento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  <a:hlinkClick r:id="rId8"/>
                        </a:rPr>
                        <a:t>&lt;h1&gt; to &lt;h6&gt;</a:t>
                      </a:r>
                      <a:endParaRPr lang="pt-BR" sz="160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os cabeçalhos HTML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  <a:hlinkClick r:id="rId9"/>
                        </a:rPr>
                        <a:t>&lt;p&gt;</a:t>
                      </a:r>
                      <a:endParaRPr lang="pt-BR" sz="160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um parágrafo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  <a:hlinkClick r:id="rId10"/>
                        </a:rPr>
                        <a:t>&lt;br&gt;</a:t>
                      </a:r>
                      <a:endParaRPr lang="pt-BR" sz="160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Insere uma única quebra de linha</a:t>
                      </a:r>
                      <a:endParaRPr lang="en-US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  <a:hlinkClick r:id="rId11"/>
                        </a:rPr>
                        <a:t>&lt;hr&gt;</a:t>
                      </a:r>
                      <a:endParaRPr lang="pt-BR" sz="160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uma mudança temática no conteúdo</a:t>
                      </a:r>
                      <a:endParaRPr lang="en-US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  <a:hlinkClick r:id="rId12"/>
                        </a:rPr>
                        <a:t>&lt;!--...--&gt;</a:t>
                      </a:r>
                      <a:endParaRPr lang="pt-BR" sz="160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um comentário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1">
            <a:extLst>
              <a:ext uri="{FF2B5EF4-FFF2-40B4-BE49-F238E27FC236}">
                <a16:creationId xmlns=""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a TAG &lt;html&gt;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746730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75940" y="907235"/>
            <a:ext cx="7600997" cy="550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90711" y="827539"/>
            <a:ext cx="7486226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Conhecer </a:t>
            </a:r>
            <a:r>
              <a:rPr lang="pt-BR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Tag &lt;html&gt;</a:t>
            </a:r>
          </a:p>
        </p:txBody>
      </p:sp>
      <p:sp>
        <p:nvSpPr>
          <p:cNvPr id="29" name="Rectangle 11">
            <a:extLst>
              <a:ext uri="{FF2B5EF4-FFF2-40B4-BE49-F238E27FC236}">
                <a16:creationId xmlns=""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a TAG &lt;html&gt;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968833"/>
              </p:ext>
            </p:extLst>
          </p:nvPr>
        </p:nvGraphicFramePr>
        <p:xfrm>
          <a:off x="375940" y="1895304"/>
          <a:ext cx="3900356" cy="738056"/>
        </p:xfrm>
        <a:graphic>
          <a:graphicData uri="http://schemas.openxmlformats.org/drawingml/2006/table">
            <a:tbl>
              <a:tblPr/>
              <a:tblGrid>
                <a:gridCol w="1325598"/>
                <a:gridCol w="2574758"/>
              </a:tblGrid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>
                          <a:effectLst/>
                        </a:rPr>
                        <a:t>Tag</a:t>
                      </a: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Descrição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marL="0" marR="0" indent="0" algn="l" defTabSz="671993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effectLst/>
                          <a:hlinkClick r:id="rId3"/>
                        </a:rPr>
                        <a:t>&lt;</a:t>
                      </a:r>
                      <a:r>
                        <a:rPr lang="pt-BR" sz="1600" u="none" dirty="0" smtClean="0">
                          <a:effectLst/>
                          <a:hlinkClick r:id="rId3"/>
                        </a:rPr>
                        <a:t>html</a:t>
                      </a:r>
                      <a:r>
                        <a:rPr lang="pt-BR" sz="1600" dirty="0" smtClean="0">
                          <a:effectLst/>
                          <a:hlinkClick r:id="rId3"/>
                        </a:rPr>
                        <a:t>&gt;</a:t>
                      </a:r>
                      <a:r>
                        <a:rPr lang="pt-BR" sz="1600" dirty="0">
                          <a:effectLst/>
                        </a:rPr>
                        <a:t> </a:t>
                      </a: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um documento HTML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5427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1">
            <a:extLst>
              <a:ext uri="{FF2B5EF4-FFF2-40B4-BE49-F238E27FC236}">
                <a16:creationId xmlns=""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a TAG &lt;html&gt;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22727" y="861374"/>
            <a:ext cx="8291884" cy="550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37496" y="781678"/>
            <a:ext cx="8008672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Testar na Prática a aplicação </a:t>
            </a:r>
            <a:r>
              <a:rPr lang="pt-BR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 </a:t>
            </a:r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Tag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320678" y="1491331"/>
            <a:ext cx="4295981" cy="32224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2346691" y="1384009"/>
            <a:ext cx="415465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&lt;!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DOCTYPE html&gt;</a:t>
            </a:r>
            <a:endParaRPr lang="pt-BR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2551381" y="1886850"/>
            <a:ext cx="3949960" cy="278425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2478015" y="4168024"/>
            <a:ext cx="36446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&lt;/html&gt;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2490265" y="1765277"/>
            <a:ext cx="36446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&lt;html&gt;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2909619" y="2376776"/>
            <a:ext cx="3456001" cy="17912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052689" y="2212598"/>
            <a:ext cx="3069978" cy="20005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pt-BR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pt-BR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Restante do Código</a:t>
            </a:r>
          </a:p>
          <a:p>
            <a:pPr algn="ctr"/>
            <a:r>
              <a:rPr lang="pt-BR" sz="1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pt-BR" sz="1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pt-BR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554536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1">
            <a:extLst>
              <a:ext uri="{FF2B5EF4-FFF2-40B4-BE49-F238E27FC236}">
                <a16:creationId xmlns=""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a TAG &lt;html&gt;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22727" y="861374"/>
            <a:ext cx="8207662" cy="550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37496" y="781678"/>
            <a:ext cx="7960546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Testar na Prática a aplicação </a:t>
            </a:r>
            <a:r>
              <a:rPr lang="pt-BR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 Declaração</a:t>
            </a:r>
            <a:endParaRPr lang="pt-BR" sz="3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309355" y="1518957"/>
            <a:ext cx="4295981" cy="32224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2335368" y="1411635"/>
            <a:ext cx="415465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&lt;!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DOCTYPE html&gt;</a:t>
            </a:r>
            <a:endParaRPr lang="pt-BR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2540058" y="1914476"/>
            <a:ext cx="3949960" cy="278425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2466692" y="4195650"/>
            <a:ext cx="36446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&lt;/html&gt;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2478942" y="1792903"/>
            <a:ext cx="36446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&lt;html&gt;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2898296" y="2404402"/>
            <a:ext cx="3456001" cy="9090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2903497" y="2294229"/>
            <a:ext cx="2414589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&lt;head&gt;</a:t>
            </a:r>
          </a:p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&lt;/head</a:t>
            </a:r>
            <a:r>
              <a:rPr lang="pt-BR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2898296" y="3368293"/>
            <a:ext cx="3456001" cy="8263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2898296" y="3261922"/>
            <a:ext cx="2555441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&lt;body&gt;</a:t>
            </a:r>
          </a:p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&lt;/body&gt; 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104661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21821</TotalTime>
  <Words>604</Words>
  <Application>Microsoft Office PowerPoint</Application>
  <PresentationFormat>Personalizar</PresentationFormat>
  <Paragraphs>154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Cencosud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desempenho de estoque</dc:title>
  <dc:creator>Vagner Campos Fontes, Carlson</dc:creator>
  <cp:keywords>Supply Clain</cp:keywords>
  <dc:description>Desempenho da nova gestão de estoque da regional DECER</dc:description>
  <cp:lastModifiedBy>JMarySystems</cp:lastModifiedBy>
  <cp:revision>952</cp:revision>
  <dcterms:created xsi:type="dcterms:W3CDTF">2015-12-20T14:42:40Z</dcterms:created>
  <dcterms:modified xsi:type="dcterms:W3CDTF">2019-11-16T23:48:39Z</dcterms:modified>
  <cp:category>DECER</cp:category>
</cp:coreProperties>
</file>