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357" r:id="rId2"/>
    <p:sldId id="365" r:id="rId3"/>
    <p:sldId id="291" r:id="rId4"/>
    <p:sldId id="290" r:id="rId5"/>
    <p:sldId id="301" r:id="rId6"/>
    <p:sldId id="304" r:id="rId7"/>
    <p:sldId id="380" r:id="rId8"/>
    <p:sldId id="366" r:id="rId9"/>
    <p:sldId id="367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78" r:id="rId18"/>
    <p:sldId id="377" r:id="rId19"/>
    <p:sldId id="295" r:id="rId20"/>
    <p:sldId id="297" r:id="rId21"/>
    <p:sldId id="294" r:id="rId22"/>
    <p:sldId id="364" r:id="rId23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357"/>
            <p14:sldId id="365"/>
            <p14:sldId id="291"/>
            <p14:sldId id="290"/>
            <p14:sldId id="301"/>
            <p14:sldId id="304"/>
            <p14:sldId id="380"/>
            <p14:sldId id="366"/>
            <p14:sldId id="367"/>
            <p14:sldId id="381"/>
            <p14:sldId id="382"/>
            <p14:sldId id="383"/>
            <p14:sldId id="384"/>
            <p14:sldId id="385"/>
            <p14:sldId id="386"/>
            <p14:sldId id="387"/>
            <p14:sldId id="378"/>
            <p14:sldId id="377"/>
            <p14:sldId id="295"/>
            <p14:sldId id="297"/>
            <p14:sldId id="294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6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168" y="8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1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0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39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1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18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3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83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82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56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715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0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497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8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02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8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13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9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24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6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13/09/2019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crs.br/edipucrs/online/historiadacomputacao.pdf" TargetMode="Externa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www.computerhistory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23494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4ª Geração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  <a:endParaRPr lang="en-US" sz="14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50187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258009" y="1123163"/>
            <a:ext cx="4324382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dia 15 de novembro de 1971 a Intel anunciava, em uma revista dos Estados Unidos, um produto que mudaria o mundo: o 4004, primeiro microprocessador comercial da história.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Eles desenvolveram o 4004 para a empresa japonesa Busicom, que produzia calculadoras.</a:t>
            </a:r>
          </a:p>
        </p:txBody>
      </p:sp>
      <p:pic>
        <p:nvPicPr>
          <p:cNvPr id="1026" name="Picture 2" descr="Resultado de imagem para calculadora 4004">
            <a:extLst>
              <a:ext uri="{FF2B5EF4-FFF2-40B4-BE49-F238E27FC236}">
                <a16:creationId xmlns:a16="http://schemas.microsoft.com/office/drawing/2014/main" id="{63DC6FA7-17CE-4ABA-A046-B10C32491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329"/>
          <a:stretch/>
        </p:blipFill>
        <p:spPr bwMode="auto">
          <a:xfrm>
            <a:off x="6287568" y="2049826"/>
            <a:ext cx="2366682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F75E1AED-37D9-4D2C-96BF-5B2817E76BA5}"/>
              </a:ext>
            </a:extLst>
          </p:cNvPr>
          <p:cNvSpPr/>
          <p:nvPr/>
        </p:nvSpPr>
        <p:spPr>
          <a:xfrm>
            <a:off x="4395564" y="2872091"/>
            <a:ext cx="338203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Microprocessador 4004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449E4A-D541-4433-BFCB-D8A6423A68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3" t="4201" r="6970" b="4824"/>
          <a:stretch/>
        </p:blipFill>
        <p:spPr>
          <a:xfrm>
            <a:off x="4479186" y="1172067"/>
            <a:ext cx="2287374" cy="1673457"/>
          </a:xfrm>
          <a:prstGeom prst="rect">
            <a:avLst/>
          </a:prstGeom>
        </p:spPr>
      </p:pic>
      <p:sp>
        <p:nvSpPr>
          <p:cNvPr id="16" name="Rectangle 17">
            <a:extLst>
              <a:ext uri="{FF2B5EF4-FFF2-40B4-BE49-F238E27FC236}">
                <a16:creationId xmlns:a16="http://schemas.microsoft.com/office/drawing/2014/main" id="{3C524B15-54B9-4C01-8BE6-3C64BDE55F1A}"/>
              </a:ext>
            </a:extLst>
          </p:cNvPr>
          <p:cNvSpPr/>
          <p:nvPr/>
        </p:nvSpPr>
        <p:spPr>
          <a:xfrm>
            <a:off x="6794268" y="1562417"/>
            <a:ext cx="200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1ª Calculadora com o Microprocessador 4004</a:t>
            </a:r>
          </a:p>
        </p:txBody>
      </p:sp>
    </p:spTree>
    <p:extLst>
      <p:ext uri="{BB962C8B-B14F-4D97-AF65-F5344CB8AC3E}">
        <p14:creationId xmlns:p14="http://schemas.microsoft.com/office/powerpoint/2010/main" val="7147541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866756" y="140868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861328" y="556354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5678" y="899026"/>
            <a:ext cx="4324382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1972 a Intel lançou o 8008, primeiro microprocessador de 8 bits, com barramento externo de 14 bits, capaz de endereçar 16 KB de memória e com clock de 0,8 MHz. Em 1974 saiu um novo</a:t>
            </a:r>
          </a:p>
        </p:txBody>
      </p:sp>
      <p:pic>
        <p:nvPicPr>
          <p:cNvPr id="1026" name="Picture 2" descr="Resultado de imagem para calculadora 4004">
            <a:extLst>
              <a:ext uri="{FF2B5EF4-FFF2-40B4-BE49-F238E27FC236}">
                <a16:creationId xmlns:a16="http://schemas.microsoft.com/office/drawing/2014/main" id="{63DC6FA7-17CE-4ABA-A046-B10C32491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329"/>
          <a:stretch/>
        </p:blipFill>
        <p:spPr bwMode="auto">
          <a:xfrm>
            <a:off x="4466785" y="1018251"/>
            <a:ext cx="2005942" cy="168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F75E1AED-37D9-4D2C-96BF-5B2817E76BA5}"/>
              </a:ext>
            </a:extLst>
          </p:cNvPr>
          <p:cNvSpPr/>
          <p:nvPr/>
        </p:nvSpPr>
        <p:spPr>
          <a:xfrm>
            <a:off x="6644946" y="4234896"/>
            <a:ext cx="250674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Lançamento de Míssel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C524B15-54B9-4C01-8BE6-3C64BDE55F1A}"/>
              </a:ext>
            </a:extLst>
          </p:cNvPr>
          <p:cNvSpPr/>
          <p:nvPr/>
        </p:nvSpPr>
        <p:spPr>
          <a:xfrm>
            <a:off x="6430248" y="862456"/>
            <a:ext cx="20093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1ª Calculadora com o Microprocessador 4004</a:t>
            </a:r>
          </a:p>
        </p:txBody>
      </p:sp>
      <p:pic>
        <p:nvPicPr>
          <p:cNvPr id="2050" name="Picture 2" descr="Resultado de imagem para mÃ­sseis">
            <a:extLst>
              <a:ext uri="{FF2B5EF4-FFF2-40B4-BE49-F238E27FC236}">
                <a16:creationId xmlns:a16="http://schemas.microsoft.com/office/drawing/2014/main" id="{441EB2A2-20AC-4912-8F0E-F57B1AD59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/>
          <a:stretch/>
        </p:blipFill>
        <p:spPr bwMode="auto">
          <a:xfrm>
            <a:off x="6430248" y="2556228"/>
            <a:ext cx="2239033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6EE2A-0CAB-4CB7-9FEC-114543E04C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13" t="4201" r="6970" b="4824"/>
          <a:stretch/>
        </p:blipFill>
        <p:spPr>
          <a:xfrm>
            <a:off x="7104685" y="1502773"/>
            <a:ext cx="1084253" cy="793246"/>
          </a:xfrm>
          <a:prstGeom prst="rect">
            <a:avLst/>
          </a:prstGeom>
        </p:spPr>
      </p:pic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2D318305-1DF6-470A-BF9D-AA2A4F6459F9}"/>
              </a:ext>
            </a:extLst>
          </p:cNvPr>
          <p:cNvSpPr/>
          <p:nvPr/>
        </p:nvSpPr>
        <p:spPr>
          <a:xfrm>
            <a:off x="7898318" y="2089357"/>
            <a:ext cx="698418" cy="12552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FF06C833-E46A-450F-9BDA-11AD1098C274}"/>
              </a:ext>
            </a:extLst>
          </p:cNvPr>
          <p:cNvSpPr/>
          <p:nvPr/>
        </p:nvSpPr>
        <p:spPr>
          <a:xfrm rot="6353110">
            <a:off x="6279313" y="1849253"/>
            <a:ext cx="500405" cy="11397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272F9-B5DD-4F54-BEB3-8224134E0832}"/>
              </a:ext>
            </a:extLst>
          </p:cNvPr>
          <p:cNvSpPr/>
          <p:nvPr/>
        </p:nvSpPr>
        <p:spPr>
          <a:xfrm>
            <a:off x="310286" y="3004998"/>
            <a:ext cx="6119962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ainda era de 8 bits, mas conseguia executar, com limitações, operações de 16 bits. Seu clock era de 2MHz e endereçava centenas de milhares de operações por segundo, até 64KB de memória. Seu objetivo inicial era controlar mísseis.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820DB-2586-464A-BA81-CB603C37E29B}"/>
              </a:ext>
            </a:extLst>
          </p:cNvPr>
          <p:cNvSpPr/>
          <p:nvPr/>
        </p:nvSpPr>
        <p:spPr>
          <a:xfrm>
            <a:off x="3750748" y="2668741"/>
            <a:ext cx="432438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modelo, o 8080, </a:t>
            </a:r>
          </a:p>
        </p:txBody>
      </p:sp>
    </p:spTree>
    <p:extLst>
      <p:ext uri="{BB962C8B-B14F-4D97-AF65-F5344CB8AC3E}">
        <p14:creationId xmlns:p14="http://schemas.microsoft.com/office/powerpoint/2010/main" val="36129244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866756" y="140868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861328" y="556354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5678" y="1164439"/>
            <a:ext cx="5056031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 1972 surge 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primeira versão do C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criada por Dennis Ritchie nos laboratórios Bell para ser incluído nos softwares a serem distribuídos juntamente com 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operacional Unix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computador PDP-11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na equipe certificada por Ken Thompson. Por muitos anos, a sintaxe utilizada como padrão da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linguagem C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foi a fornecida com o UNIX versão 5.0 do Bell Labs.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75E1AED-37D9-4D2C-96BF-5B2817E76BA5}"/>
              </a:ext>
            </a:extLst>
          </p:cNvPr>
          <p:cNvSpPr/>
          <p:nvPr/>
        </p:nvSpPr>
        <p:spPr>
          <a:xfrm>
            <a:off x="6546273" y="4483959"/>
            <a:ext cx="24135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Linguagem C</a:t>
            </a:r>
          </a:p>
        </p:txBody>
      </p:sp>
      <p:pic>
        <p:nvPicPr>
          <p:cNvPr id="3074" name="Picture 2" descr="Resultado de imagem para linguagem c matrix">
            <a:extLst>
              <a:ext uri="{FF2B5EF4-FFF2-40B4-BE49-F238E27FC236}">
                <a16:creationId xmlns:a16="http://schemas.microsoft.com/office/drawing/2014/main" id="{95F0D213-CA18-4A20-B0B4-8B78BC31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45" y="1094963"/>
            <a:ext cx="3448327" cy="12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linguagem c">
            <a:extLst>
              <a:ext uri="{FF2B5EF4-FFF2-40B4-BE49-F238E27FC236}">
                <a16:creationId xmlns:a16="http://schemas.microsoft.com/office/drawing/2014/main" id="{8D20A46D-490C-41FF-B2CC-BC913B6E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81" y="2359038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175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866756" y="140868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861328" y="556354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5678" y="1164439"/>
            <a:ext cx="50560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Altair 8800 é um computador pessoal projetado em 1975, baseado na CPU Intel 8080.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Vendido originalmente como um kit através da revista norte-americana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75E1AED-37D9-4D2C-96BF-5B2817E76BA5}"/>
              </a:ext>
            </a:extLst>
          </p:cNvPr>
          <p:cNvSpPr/>
          <p:nvPr/>
        </p:nvSpPr>
        <p:spPr>
          <a:xfrm>
            <a:off x="6240595" y="1225982"/>
            <a:ext cx="24135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ALTAIR - 8800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4D46F2-5B72-427E-9843-09FBCFD8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97" y="1533759"/>
            <a:ext cx="4122016" cy="17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7E0978E-C85B-49A6-9599-D2EE532F2001}"/>
              </a:ext>
            </a:extLst>
          </p:cNvPr>
          <p:cNvSpPr/>
          <p:nvPr/>
        </p:nvSpPr>
        <p:spPr>
          <a:xfrm>
            <a:off x="305677" y="3375532"/>
            <a:ext cx="8363604" cy="11541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Popular Electronics, os projetistas pretendiam vender apenas algumas centenas de unidades, tendo ficado surpresos quando venderam 10 vezes mais que o previsto para o primeiro mês. </a:t>
            </a:r>
          </a:p>
        </p:txBody>
      </p:sp>
    </p:spTree>
    <p:extLst>
      <p:ext uri="{BB962C8B-B14F-4D97-AF65-F5344CB8AC3E}">
        <p14:creationId xmlns:p14="http://schemas.microsoft.com/office/powerpoint/2010/main" val="413042255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866756" y="140868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861328" y="556354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75E1AED-37D9-4D2C-96BF-5B2817E76BA5}"/>
              </a:ext>
            </a:extLst>
          </p:cNvPr>
          <p:cNvSpPr/>
          <p:nvPr/>
        </p:nvSpPr>
        <p:spPr>
          <a:xfrm>
            <a:off x="6546273" y="756414"/>
            <a:ext cx="241357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ALTAIR - 8800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E0978E-C85B-49A6-9599-D2EE532F2001}"/>
              </a:ext>
            </a:extLst>
          </p:cNvPr>
          <p:cNvSpPr/>
          <p:nvPr/>
        </p:nvSpPr>
        <p:spPr>
          <a:xfrm>
            <a:off x="305678" y="1094963"/>
            <a:ext cx="4671567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Hoje o Altair é reconhecido como a fagulha que levou à revolução do computador pessoal nos anos seguintes: os barramentos de computador desenhados para o Altair se tornariam um padrão de fato na forma de barramento S-100 e a primeira linguagem de programação para a máquina foi o Altair BASIC, que conduziu à fundação da Microsoft.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DB5E547-322D-4B99-9D43-AACAD4BA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1064191"/>
            <a:ext cx="330430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Altair 8800">
            <a:extLst>
              <a:ext uri="{FF2B5EF4-FFF2-40B4-BE49-F238E27FC236}">
                <a16:creationId xmlns:a16="http://schemas.microsoft.com/office/drawing/2014/main" id="{A559320A-85D3-40D5-9A1E-E05A856E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3025931"/>
            <a:ext cx="3417154" cy="170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929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179247" y="33951"/>
            <a:ext cx="810457" cy="784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861328" y="133979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861328" y="556354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pic>
        <p:nvPicPr>
          <p:cNvPr id="7174" name="Picture 6" descr="Resultado de imagem para Microsoft">
            <a:extLst>
              <a:ext uri="{FF2B5EF4-FFF2-40B4-BE49-F238E27FC236}">
                <a16:creationId xmlns:a16="http://schemas.microsoft.com/office/drawing/2014/main" id="{AF17A245-E8FC-4006-B902-1F48B99A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895" y="1094963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C16392-CF75-4000-BABB-46AE97BF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57" y="2732809"/>
            <a:ext cx="1466850" cy="1962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331E7-BD76-442E-A8F0-C354B1F82C39}"/>
              </a:ext>
            </a:extLst>
          </p:cNvPr>
          <p:cNvSpPr/>
          <p:nvPr/>
        </p:nvSpPr>
        <p:spPr>
          <a:xfrm>
            <a:off x="305678" y="1164439"/>
            <a:ext cx="5056031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Microsoft foi fundada em 1975 por Bill Gates e Paul Allen. </a:t>
            </a:r>
          </a:p>
          <a:p>
            <a:endParaRPr lang="pt-BR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primeiro produto desenvolvido pela empresa foi uma versão do interpretador BASIC, para o computador Altair 8800 da MITS. </a:t>
            </a:r>
          </a:p>
        </p:txBody>
      </p:sp>
    </p:spTree>
    <p:extLst>
      <p:ext uri="{BB962C8B-B14F-4D97-AF65-F5344CB8AC3E}">
        <p14:creationId xmlns:p14="http://schemas.microsoft.com/office/powerpoint/2010/main" val="216897154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866756" y="140868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861328" y="556354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331E7-BD76-442E-A8F0-C354B1F82C39}"/>
              </a:ext>
            </a:extLst>
          </p:cNvPr>
          <p:cNvSpPr/>
          <p:nvPr/>
        </p:nvSpPr>
        <p:spPr>
          <a:xfrm>
            <a:off x="305678" y="1164439"/>
            <a:ext cx="5056031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Apple foi fundada por Steve Wozniak, Steve Jobs e Ronald Wayne com o nome de Apple Computers INC., em 1976, na Califórnia.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9C09A-D395-4EBA-8EA7-2D493936C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45" y="2672544"/>
            <a:ext cx="2835309" cy="2038350"/>
          </a:xfrm>
          <a:prstGeom prst="rect">
            <a:avLst/>
          </a:prstGeom>
        </p:spPr>
      </p:pic>
      <p:pic>
        <p:nvPicPr>
          <p:cNvPr id="1028" name="Picture 4" descr="Resultado de imagem para apple">
            <a:extLst>
              <a:ext uri="{FF2B5EF4-FFF2-40B4-BE49-F238E27FC236}">
                <a16:creationId xmlns:a16="http://schemas.microsoft.com/office/drawing/2014/main" id="{BC65AAB8-E316-4C97-BA7D-DF0F5F53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70" y="958044"/>
            <a:ext cx="1562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teve jobs">
            <a:extLst>
              <a:ext uri="{FF2B5EF4-FFF2-40B4-BE49-F238E27FC236}">
                <a16:creationId xmlns:a16="http://schemas.microsoft.com/office/drawing/2014/main" id="{A1FFEB1C-AFC1-4081-806D-98250DBB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107" y="2705797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EBC302-F88B-4A56-98B0-8B6409E19434}"/>
              </a:ext>
            </a:extLst>
          </p:cNvPr>
          <p:cNvSpPr/>
          <p:nvPr/>
        </p:nvSpPr>
        <p:spPr>
          <a:xfrm>
            <a:off x="179247" y="33951"/>
            <a:ext cx="810457" cy="784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59543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9E5E0-403E-4ED3-8192-FFFC3519FF56}"/>
              </a:ext>
            </a:extLst>
          </p:cNvPr>
          <p:cNvSpPr/>
          <p:nvPr/>
        </p:nvSpPr>
        <p:spPr>
          <a:xfrm>
            <a:off x="434263" y="1277520"/>
            <a:ext cx="79688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Resumo das gerações de computadores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2" y="1831518"/>
            <a:ext cx="7968827" cy="29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2749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55171" y="53909"/>
            <a:ext cx="1243584" cy="938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1157325" y="165584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1139705" y="581070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9E5E0-403E-4ED3-8192-FFFC3519FF56}"/>
              </a:ext>
            </a:extLst>
          </p:cNvPr>
          <p:cNvSpPr/>
          <p:nvPr/>
        </p:nvSpPr>
        <p:spPr>
          <a:xfrm>
            <a:off x="611584" y="1655444"/>
            <a:ext cx="773668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Resumo da Quarta Geração de Computadores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4" y="2209442"/>
            <a:ext cx="7736681" cy="21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8854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479925" y="2764364"/>
            <a:ext cx="1102414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670EF-B16A-4737-B00F-9328105F7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77" y="1232632"/>
            <a:ext cx="2431914" cy="2990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80932" y="1368426"/>
            <a:ext cx="3894023" cy="2754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Livro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Autor: </a:t>
            </a:r>
            <a:r>
              <a:rPr lang="pt-BR" dirty="0"/>
              <a:t>Fonseca Filho, Cléuzio 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http://www.pucrs.br/edipucrs/online/historiadacomputacao.pdf 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5AE4A4-3D2B-4335-A164-ADCAADEDC3D3}"/>
              </a:ext>
            </a:extLst>
          </p:cNvPr>
          <p:cNvSpPr/>
          <p:nvPr/>
        </p:nvSpPr>
        <p:spPr>
          <a:xfrm>
            <a:off x="380931" y="4269422"/>
            <a:ext cx="7743565" cy="4462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Nome: </a:t>
            </a:r>
            <a:r>
              <a:rPr lang="pt-BR" sz="16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HISTÓRIA DA COMPUTAÇÃO: O CAMINHO DO PENSAMENTO E DA TECNOLOGIA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94778-9F0F-412C-997F-8D883FA16AE8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A023A-3D86-4F2C-BC40-DD2165A20DE5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688771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IS7">
            <a:extLst>
              <a:ext uri="{FF2B5EF4-FFF2-40B4-BE49-F238E27FC236}">
                <a16:creationId xmlns:a16="http://schemas.microsoft.com/office/drawing/2014/main" id="{C0797339-387E-42C4-B4EA-FB19F48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21" y="228600"/>
            <a:ext cx="8349916" cy="45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2710114" y="1536192"/>
            <a:ext cx="3605342" cy="19380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10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4ª Geração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</a:t>
            </a:r>
          </a:p>
          <a:p>
            <a:pPr algn="ctr"/>
            <a:r>
              <a:rPr lang="en-US" sz="31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  <a:p>
            <a:pPr algn="ctr"/>
            <a:endParaRPr lang="en-US" sz="150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88528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trix">
            <a:extLst>
              <a:ext uri="{FF2B5EF4-FFF2-40B4-BE49-F238E27FC236}">
                <a16:creationId xmlns:a16="http://schemas.microsoft.com/office/drawing/2014/main" id="{C43632EC-2672-4F6D-9DA0-17A5FFE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200430"/>
            <a:ext cx="8404964" cy="45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10800000">
            <a:off x="4104979" y="2754289"/>
            <a:ext cx="620113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99C4C-7987-4F4F-BF13-12019EEF5EBF}"/>
              </a:ext>
            </a:extLst>
          </p:cNvPr>
          <p:cNvSpPr/>
          <p:nvPr/>
        </p:nvSpPr>
        <p:spPr>
          <a:xfrm>
            <a:off x="397130" y="1849429"/>
            <a:ext cx="3586292" cy="24160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Destaca-se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fonte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aprofundamento dos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aqui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citados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Tipo: </a:t>
            </a:r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https://www.computerhistory.org/</a:t>
            </a:r>
            <a:endParaRPr lang="pt-B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5E597-76A3-4691-B944-C875EAB9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49" y="1319483"/>
            <a:ext cx="3795511" cy="3218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5C8885-2C99-4671-B11A-0E0A93725FF2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32BD4-F1F4-4F9F-9789-E5FF4833C414}"/>
              </a:ext>
            </a:extLst>
          </p:cNvPr>
          <p:cNvSpPr/>
          <p:nvPr/>
        </p:nvSpPr>
        <p:spPr>
          <a:xfrm>
            <a:off x="174759" y="84184"/>
            <a:ext cx="789636" cy="815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  <a:endParaRPr lang="en-US" sz="4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35282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912432" y="1574832"/>
            <a:ext cx="19075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0662890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CAC3A-F537-4CF8-BA7D-56F2B034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07" y="194519"/>
            <a:ext cx="8373706" cy="4603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9600" cap="none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175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m relacionada">
            <a:extLst>
              <a:ext uri="{FF2B5EF4-FFF2-40B4-BE49-F238E27FC236}">
                <a16:creationId xmlns:a16="http://schemas.microsoft.com/office/drawing/2014/main" id="{3C29C103-24B7-4F7D-97AB-FB0424DA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94518"/>
            <a:ext cx="8366236" cy="46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239796" y="1912120"/>
            <a:ext cx="1285103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Computadores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1194488" y="1743244"/>
            <a:ext cx="128510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DA02-30C1-44D6-A849-7DE78F8D1028}"/>
              </a:ext>
            </a:extLst>
          </p:cNvPr>
          <p:cNvSpPr/>
          <p:nvPr/>
        </p:nvSpPr>
        <p:spPr>
          <a:xfrm>
            <a:off x="471616" y="1588955"/>
            <a:ext cx="2755557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4ª Geração </a:t>
            </a: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Resultado de imagem para LÃ³gica de ProgramaÃ§Ã£o">
            <a:extLst>
              <a:ext uri="{FF2B5EF4-FFF2-40B4-BE49-F238E27FC236}">
                <a16:creationId xmlns:a16="http://schemas.microsoft.com/office/drawing/2014/main" id="{7A7A8532-259D-44BB-8B10-8C9AA017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7" y="168428"/>
            <a:ext cx="8366235" cy="462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C717E5-DA8F-4736-8CE0-4D32DD6985B3}"/>
              </a:ext>
            </a:extLst>
          </p:cNvPr>
          <p:cNvSpPr/>
          <p:nvPr/>
        </p:nvSpPr>
        <p:spPr>
          <a:xfrm>
            <a:off x="457200" y="242456"/>
            <a:ext cx="820584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Computação – 4ª Geração de Computadores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a/a0/Programming_language_textbooks.jpg/800px-Programming_language_textbooks.jpg">
            <a:extLst>
              <a:ext uri="{FF2B5EF4-FFF2-40B4-BE49-F238E27FC236}">
                <a16:creationId xmlns:a16="http://schemas.microsoft.com/office/drawing/2014/main" id="{BB2D1B76-FC15-44DB-9D8F-2B5C162F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" y="3757015"/>
            <a:ext cx="1374337" cy="1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3064476" y="2967823"/>
            <a:ext cx="30569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Quarta        Geração</a:t>
            </a:r>
          </a:p>
        </p:txBody>
      </p:sp>
      <p:cxnSp>
        <p:nvCxnSpPr>
          <p:cNvPr id="22" name="Forma 21"/>
          <p:cNvCxnSpPr/>
          <p:nvPr/>
        </p:nvCxnSpPr>
        <p:spPr>
          <a:xfrm flipV="1">
            <a:off x="1803400" y="2628900"/>
            <a:ext cx="4673600" cy="1536700"/>
          </a:xfrm>
          <a:prstGeom prst="bentConnector3">
            <a:avLst>
              <a:gd name="adj1" fmla="val 50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485900" y="3187700"/>
            <a:ext cx="105410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1560660" y="3548165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1972 d.C.</a:t>
            </a:r>
          </a:p>
        </p:txBody>
      </p:sp>
      <p:sp>
        <p:nvSpPr>
          <p:cNvPr id="25" name="Elipse 24"/>
          <p:cNvSpPr/>
          <p:nvPr/>
        </p:nvSpPr>
        <p:spPr>
          <a:xfrm>
            <a:off x="6197600" y="1638300"/>
            <a:ext cx="1198880" cy="10541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2942AB-D4E9-41BE-A1F5-EE76D128E67C}"/>
              </a:ext>
            </a:extLst>
          </p:cNvPr>
          <p:cNvSpPr/>
          <p:nvPr/>
        </p:nvSpPr>
        <p:spPr>
          <a:xfrm>
            <a:off x="6121400" y="1994851"/>
            <a:ext cx="176674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1980 d.C.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45A66-D4A8-4EB2-93A8-FC3C8B14C89C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67F868-7EE3-489C-9341-4564E5B85C89}"/>
              </a:ext>
            </a:extLst>
          </p:cNvPr>
          <p:cNvSpPr/>
          <p:nvPr/>
        </p:nvSpPr>
        <p:spPr>
          <a:xfrm>
            <a:off x="914399" y="588753"/>
            <a:ext cx="735740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433541" y="2300245"/>
            <a:ext cx="4046384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quarta geração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o transistor continuou a ser o dispositivo de construção elementar e o elemento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signficativo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 indústria da computação.</a:t>
            </a:r>
          </a:p>
        </p:txBody>
      </p:sp>
      <p:pic>
        <p:nvPicPr>
          <p:cNvPr id="1026" name="Picture 2" descr="Resultado de imagem para primeiro circuito integrado">
            <a:extLst>
              <a:ext uri="{FF2B5EF4-FFF2-40B4-BE49-F238E27FC236}">
                <a16:creationId xmlns:a16="http://schemas.microsoft.com/office/drawing/2014/main" id="{121AB1AA-CA27-4016-93BB-93D1CBC8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1173528"/>
            <a:ext cx="4152011" cy="35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500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05678" y="1881626"/>
            <a:ext cx="3755499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o microprocessador </a:t>
            </a:r>
          </a:p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4004 é considerado o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segundo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elemento mais signficativo da indústria da computação, atrás apenas dos </a:t>
            </a:r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transitores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 tornaram sua existência possível.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D0D22-A46B-4F32-8290-2CDF57D39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3" t="4201" r="6970" b="4824"/>
          <a:stretch/>
        </p:blipFill>
        <p:spPr>
          <a:xfrm>
            <a:off x="3965564" y="1127362"/>
            <a:ext cx="4697330" cy="36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64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1D61B2B-F731-43B7-881F-4438ABF44693}"/>
              </a:ext>
            </a:extLst>
          </p:cNvPr>
          <p:cNvSpPr/>
          <p:nvPr/>
        </p:nvSpPr>
        <p:spPr>
          <a:xfrm>
            <a:off x="5855795" y="2681833"/>
            <a:ext cx="239685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Microprocessador 4004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23F0-7961-4859-8535-1E69193D5CD2}"/>
              </a:ext>
            </a:extLst>
          </p:cNvPr>
          <p:cNvSpPr/>
          <p:nvPr/>
        </p:nvSpPr>
        <p:spPr>
          <a:xfrm>
            <a:off x="326189" y="1542848"/>
            <a:ext cx="483035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aumento significativo na                    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quantidade de transistores por circuito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integrado (CI ou CHIP).</a:t>
            </a:r>
          </a:p>
          <a:p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do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microprocessador 4004.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D65CE-99D5-4EA0-838C-F697E617C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3" t="4201" r="6970" b="4824"/>
          <a:stretch/>
        </p:blipFill>
        <p:spPr>
          <a:xfrm>
            <a:off x="4894118" y="1122582"/>
            <a:ext cx="3828234" cy="16108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4DF133-ACEC-4948-9EA0-4B538E43BDB3}"/>
              </a:ext>
            </a:extLst>
          </p:cNvPr>
          <p:cNvSpPr/>
          <p:nvPr/>
        </p:nvSpPr>
        <p:spPr>
          <a:xfrm>
            <a:off x="326188" y="2864512"/>
            <a:ext cx="5529607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criação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 linguagem C em 1972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Surgimento dos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computadores pessoais:</a:t>
            </a:r>
          </a:p>
          <a:p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criação do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Altair 8800 em 1975.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</a:p>
          <a:p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Fundação da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em 1975</a:t>
            </a:r>
          </a:p>
          <a:p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Fundação da </a:t>
            </a:r>
            <a:r>
              <a:rPr lang="pt-BR" sz="2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Apple Computers INC em 1976</a:t>
            </a:r>
            <a:endParaRPr lang="pt-BR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E82B6-4009-4C44-850A-0A8911A028B5}"/>
              </a:ext>
            </a:extLst>
          </p:cNvPr>
          <p:cNvSpPr/>
          <p:nvPr/>
        </p:nvSpPr>
        <p:spPr>
          <a:xfrm>
            <a:off x="326188" y="1065912"/>
            <a:ext cx="4830359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que marcou esta geração foi: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3E2E739-8561-42B5-9EC4-F6FC78318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02" y="4253711"/>
            <a:ext cx="781051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0497ACA-A505-4073-B856-0D5AB229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029" y="4250369"/>
            <a:ext cx="924686" cy="36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BFC1A8-CB05-440E-B11A-C786228D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56" y="3973428"/>
            <a:ext cx="1143000" cy="27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B1D8A93-CC0E-4243-9A76-5ACF9A58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35" y="3900359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699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99FEB3-A12D-4674-A245-73F88ADCF513}"/>
              </a:ext>
            </a:extLst>
          </p:cNvPr>
          <p:cNvSpPr/>
          <p:nvPr/>
        </p:nvSpPr>
        <p:spPr>
          <a:xfrm>
            <a:off x="305678" y="3989"/>
            <a:ext cx="4886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CB85A-69D9-4FF2-AA3E-DF5EEB41DD96}"/>
              </a:ext>
            </a:extLst>
          </p:cNvPr>
          <p:cNvSpPr/>
          <p:nvPr/>
        </p:nvSpPr>
        <p:spPr>
          <a:xfrm>
            <a:off x="919827" y="173267"/>
            <a:ext cx="78025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História da Computa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ção - Quarta Geração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36F24CC-36EC-4ECB-86FB-CD097E04C59B}"/>
              </a:ext>
            </a:extLst>
          </p:cNvPr>
          <p:cNvSpPr/>
          <p:nvPr/>
        </p:nvSpPr>
        <p:spPr>
          <a:xfrm>
            <a:off x="914399" y="588753"/>
            <a:ext cx="7357403" cy="5386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</a:t>
            </a:r>
            <a:r>
              <a:rPr lang="en-US" sz="29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 Computadores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82CDAE-C89B-4204-A561-F73D095E0B38}"/>
              </a:ext>
            </a:extLst>
          </p:cNvPr>
          <p:cNvSpPr/>
          <p:nvPr/>
        </p:nvSpPr>
        <p:spPr>
          <a:xfrm>
            <a:off x="2728601" y="3900748"/>
            <a:ext cx="1864498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 ou CHIP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1173528"/>
            <a:ext cx="8111266" cy="2534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755F5-219F-48F1-9AC0-1EA650F807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89" y="3300926"/>
            <a:ext cx="1744771" cy="17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74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19148</TotalTime>
  <Words>812</Words>
  <Application>Microsoft Office PowerPoint</Application>
  <PresentationFormat>Custom</PresentationFormat>
  <Paragraphs>135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723</cp:revision>
  <dcterms:created xsi:type="dcterms:W3CDTF">2015-12-20T14:42:40Z</dcterms:created>
  <dcterms:modified xsi:type="dcterms:W3CDTF">2019-09-13T21:43:53Z</dcterms:modified>
  <cp:category>DECER</cp:category>
</cp:coreProperties>
</file>