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357" r:id="rId2"/>
    <p:sldId id="388" r:id="rId3"/>
    <p:sldId id="365" r:id="rId4"/>
    <p:sldId id="290" r:id="rId5"/>
    <p:sldId id="443" r:id="rId6"/>
    <p:sldId id="444" r:id="rId7"/>
    <p:sldId id="448" r:id="rId8"/>
    <p:sldId id="449" r:id="rId9"/>
    <p:sldId id="451" r:id="rId10"/>
    <p:sldId id="450" r:id="rId11"/>
    <p:sldId id="452" r:id="rId12"/>
    <p:sldId id="454" r:id="rId13"/>
    <p:sldId id="453" r:id="rId14"/>
    <p:sldId id="447" r:id="rId15"/>
    <p:sldId id="295" r:id="rId16"/>
    <p:sldId id="439" r:id="rId17"/>
    <p:sldId id="297" r:id="rId18"/>
    <p:sldId id="364" r:id="rId19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357"/>
            <p14:sldId id="388"/>
            <p14:sldId id="365"/>
            <p14:sldId id="290"/>
            <p14:sldId id="443"/>
            <p14:sldId id="444"/>
            <p14:sldId id="448"/>
            <p14:sldId id="449"/>
            <p14:sldId id="451"/>
            <p14:sldId id="450"/>
            <p14:sldId id="452"/>
            <p14:sldId id="454"/>
            <p14:sldId id="453"/>
            <p14:sldId id="447"/>
            <p14:sldId id="295"/>
            <p14:sldId id="439"/>
            <p14:sldId id="297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6" autoAdjust="0"/>
    <p:restoredTop sz="94291" autoAdjust="0"/>
  </p:normalViewPr>
  <p:slideViewPr>
    <p:cSldViewPr snapToGrid="0">
      <p:cViewPr varScale="1">
        <p:scale>
          <a:sx n="79" d="100"/>
          <a:sy n="79" d="100"/>
        </p:scale>
        <p:origin x="72" y="300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844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824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715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205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156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55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8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8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9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71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60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95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46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3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octype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www.pdfdrive.com/cria%C3%A7%C3%A3o-de-web-sites-i-e41463499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n.asp" TargetMode="External"/><Relationship Id="rId3" Type="http://schemas.openxmlformats.org/officeDocument/2006/relationships/hyperlink" Target="https://www.w3schools.com/tags/tag_doctype.asp" TargetMode="External"/><Relationship Id="rId7" Type="http://schemas.openxmlformats.org/officeDocument/2006/relationships/hyperlink" Target="https://www.w3schools.com/tags/tag_body.asp" TargetMode="External"/><Relationship Id="rId12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title.asp" TargetMode="External"/><Relationship Id="rId11" Type="http://schemas.openxmlformats.org/officeDocument/2006/relationships/hyperlink" Target="https://www.w3schools.com/tags/tag_hr.asp" TargetMode="External"/><Relationship Id="rId5" Type="http://schemas.openxmlformats.org/officeDocument/2006/relationships/hyperlink" Target="https://www.w3schools.com/tags/tag_head.asp" TargetMode="External"/><Relationship Id="rId10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tml.asp" TargetMode="External"/><Relationship Id="rId9" Type="http://schemas.openxmlformats.org/officeDocument/2006/relationships/hyperlink" Target="https://www.w3schools.com/tags/tag_p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octype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23494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             a Declaração &lt;!DOCTYPE&gt;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50187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Declaração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&lt;!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DOCTYPE&gt;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294565" y="1496209"/>
            <a:ext cx="4295981" cy="3222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20578" y="1440404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525268" y="1891728"/>
            <a:ext cx="3949960" cy="27842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51902" y="4224419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64152" y="1821672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883506" y="2381654"/>
            <a:ext cx="3456001" cy="909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88707" y="2322998"/>
            <a:ext cx="241458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</a:t>
            </a:r>
          </a:p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883506" y="3397062"/>
            <a:ext cx="3456001" cy="826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83506" y="3290691"/>
            <a:ext cx="255544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22727" y="850000"/>
            <a:ext cx="7600996" cy="5502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7496" y="770304"/>
            <a:ext cx="658385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Declaração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71010" y="1941227"/>
            <a:ext cx="3945171" cy="2569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declaração &lt;! DOCTYPE&gt; não é uma tag HTML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 uma instrução para o navegador saber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 o tipo de arquivo e qual a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versão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arquivo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Essa instrução sempre tem vir primeiro, antes da tag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4830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Declaração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&lt;!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DOCTYPE&gt;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22727" y="842238"/>
            <a:ext cx="7600996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7496" y="762542"/>
            <a:ext cx="658385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102769" y="1528000"/>
            <a:ext cx="4509394" cy="322246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102769" y="1472195"/>
            <a:ext cx="4604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&lt;!DOCTYPE HTML PUBLIC "-//W3C//DTD </a:t>
            </a:r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4.01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</a:t>
            </a:r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EN“ "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http://www.w3.org/TR/html4/strict.dtd"&gt;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355432" y="2056970"/>
            <a:ext cx="4141412" cy="26508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79539" y="1933860"/>
            <a:ext cx="3916055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Restante do Código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81705" y="1854267"/>
            <a:ext cx="3945171" cy="2569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4.01 Strict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Declaração contém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todos os elementos HTML e atributos, mas não inclui elementos de apresentação ou obsoletas (como fonte). Framesets não são permitidos.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289177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Declaração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&lt;!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DOCTYPE&gt;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22727" y="842238"/>
            <a:ext cx="7600996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7496" y="762542"/>
            <a:ext cx="658385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946358" y="1528000"/>
            <a:ext cx="4665805" cy="322246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946357" y="1472195"/>
            <a:ext cx="476099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&lt;!DOCTYPE HTML PUBLIC "-//W3C//DTD HTML 4.01 </a:t>
            </a: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Transitional//EN" "http://www.w3.org/TR/html4/loose.dtd"&gt;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226876" y="2303192"/>
            <a:ext cx="4269968" cy="24045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79539" y="1933860"/>
            <a:ext cx="3916055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Restante do Código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81705" y="1854267"/>
            <a:ext cx="3945171" cy="2569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4.01 Transitional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 DTD contém todos os elementos e atributos HTML, incluindo elementos de apresentação e obsoletas (como fonte).Framesets não são permitidos.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877974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Declaração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&lt;!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DOCTYPE&gt;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22727" y="842238"/>
            <a:ext cx="7600996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7496" y="762542"/>
            <a:ext cx="658385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102769" y="1528000"/>
            <a:ext cx="4509394" cy="322246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4355432" y="2056970"/>
            <a:ext cx="4141412" cy="26508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79539" y="1933860"/>
            <a:ext cx="3916055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Restante do Código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83929" y="1527015"/>
            <a:ext cx="3945171" cy="3277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Declaração é referente ao Html 5.</a:t>
            </a: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declaração referente a versão 5 do Html é curta devido a mesma não ser baseada em SGML.</a:t>
            </a: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isso não faz referencia a um DTD específico.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123225" y="1536448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01798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28600" y="669412"/>
            <a:ext cx="8478750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Conhecendo a Tag </a:t>
            </a:r>
            <a:r>
              <a:rPr lang="pt-BR" sz="2300" b="1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&lt;!DOCTYPE&gt;</a:t>
            </a:r>
            <a:endParaRPr lang="pt-BR" sz="2300" b="1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Declaração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&lt;!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DOCTYPE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28600" y="43696"/>
            <a:ext cx="832305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00845"/>
              </p:ext>
            </p:extLst>
          </p:nvPr>
        </p:nvGraphicFramePr>
        <p:xfrm>
          <a:off x="322727" y="1115688"/>
          <a:ext cx="3900356" cy="738056"/>
        </p:xfrm>
        <a:graphic>
          <a:graphicData uri="http://schemas.openxmlformats.org/drawingml/2006/table">
            <a:tbl>
              <a:tblPr/>
              <a:tblGrid>
                <a:gridCol w="1325598"/>
                <a:gridCol w="2574758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3"/>
                        </a:rPr>
                        <a:t>&lt;!DOCTYPE&gt;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tipo de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27" name="Retângulo 26"/>
          <p:cNvSpPr/>
          <p:nvPr/>
        </p:nvSpPr>
        <p:spPr>
          <a:xfrm>
            <a:off x="4322616" y="892551"/>
            <a:ext cx="4274523" cy="3847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22618" y="917315"/>
            <a:ext cx="413389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6286" y="1447443"/>
            <a:ext cx="3930230" cy="3152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66514" y="4062392"/>
            <a:ext cx="362644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76699" y="1310517"/>
            <a:ext cx="362644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902409" y="1898850"/>
            <a:ext cx="3438739" cy="1029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2409" y="1823806"/>
            <a:ext cx="240252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4902409" y="3116195"/>
            <a:ext cx="3438739" cy="1029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94606" y="3051278"/>
            <a:ext cx="2542677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6" y="1855096"/>
            <a:ext cx="3945171" cy="30008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Utilidade: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declaração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&lt;!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DOCTYPE&gt; não é uma tag HTML; é uma instrução para o navegador saber qual o tipo de arquivo e qual a versão arquivo.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Essa instrução sempre tem vir primeiro, antes da tag &lt;html&gt;.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7194025" y="418859"/>
            <a:ext cx="17314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pt-BR" sz="2300" b="1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208109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Alfredo Limonge</a:t>
            </a:r>
            <a:endParaRPr lang="pt-BR" dirty="0"/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://www.pdfdrive.com/html-a-partir-do-zero-e196386751.html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GUIA COMPLETO PARA INICIANTES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HTML a partir do z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78" y="1146283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69304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Helder da Rocha</a:t>
            </a:r>
            <a:endParaRPr lang="pt-BR" dirty="0"/>
          </a:p>
          <a:p>
            <a:r>
              <a:rPr lang="pt-BR" dirty="0">
                <a:hlinkClick r:id="rId4"/>
              </a:rPr>
              <a:t>https://www.pdfdrive.com/cria%C3%A7%C3%A3o-de-web-sites-i-e41463499.html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HISTÓRIA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WEB SITES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Criação de Web Sites 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92" y="1085114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78453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www.w3schools.com/html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3" y="1287334"/>
            <a:ext cx="4491334" cy="3431143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5282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96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0175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pic>
        <p:nvPicPr>
          <p:cNvPr id="1030" name="Picture 6" descr="Imagem relacionada">
            <a:extLst>
              <a:ext uri="{FF2B5EF4-FFF2-40B4-BE49-F238E27FC236}">
                <a16:creationId xmlns="" xmlns:a16="http://schemas.microsoft.com/office/drawing/2014/main" id="{BC4389ED-A3BE-492E-9701-545073D0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84" y="2002536"/>
            <a:ext cx="2148424" cy="19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096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IS7">
            <a:extLst>
              <a:ext uri="{FF2B5EF4-FFF2-40B4-BE49-F238E27FC236}">
                <a16:creationId xmlns="" xmlns:a16="http://schemas.microsoft.com/office/drawing/2014/main" id="{C0797339-387E-42C4-B4EA-FB19F48E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" y="228600"/>
            <a:ext cx="8349916" cy="4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2863517" y="1502294"/>
            <a:ext cx="3573378" cy="200054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                        a </a:t>
            </a:r>
          </a:p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Declaração &lt;!DOCTYPE&gt;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8852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="" xmlns:a16="http://schemas.microsoft.com/office/drawing/2014/main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6" y="168427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C717E5-DA8F-4736-8CE0-4D32DD6985B3}"/>
              </a:ext>
            </a:extLst>
          </p:cNvPr>
          <p:cNvSpPr/>
          <p:nvPr/>
        </p:nvSpPr>
        <p:spPr>
          <a:xfrm>
            <a:off x="296806" y="168427"/>
            <a:ext cx="836623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pt-BR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Declaração </a:t>
            </a:r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&lt;!DOCTYPE&gt;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="" xmlns:a16="http://schemas.microsoft.com/office/drawing/2014/main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75940" y="1365143"/>
            <a:ext cx="7986007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10" y="1285447"/>
            <a:ext cx="688464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Conhecer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Declaração &lt;!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DOCTYPE&gt;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5941" y="2009263"/>
            <a:ext cx="7986006" cy="5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10" y="1929567"/>
            <a:ext cx="787123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Declaração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28600" y="799323"/>
            <a:ext cx="8478750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iremos ver nesta Aula: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Declaração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&lt;!DOCTYPE&gt;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75939" y="2653383"/>
            <a:ext cx="7986007" cy="5502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09" y="2573687"/>
            <a:ext cx="688464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da Declaração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75940" y="3283340"/>
            <a:ext cx="7986006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09" y="3203644"/>
            <a:ext cx="688464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454111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923329"/>
            <a:ext cx="1814992" cy="17389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Conhecendo as TAGS básicas 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no </a:t>
            </a:r>
            <a:endParaRPr lang="pt-BR" sz="2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47423"/>
              </p:ext>
            </p:extLst>
          </p:nvPr>
        </p:nvGraphicFramePr>
        <p:xfrm>
          <a:off x="2096486" y="704708"/>
          <a:ext cx="6506093" cy="4059308"/>
        </p:xfrm>
        <a:graphic>
          <a:graphicData uri="http://schemas.openxmlformats.org/drawingml/2006/table">
            <a:tbl>
              <a:tblPr/>
              <a:tblGrid>
                <a:gridCol w="1297825"/>
                <a:gridCol w="5208268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3"/>
                        </a:rPr>
                        <a:t>&lt;!DOCTYPE&gt;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tipo de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4"/>
                        </a:rPr>
                        <a:t>&lt;html&gt;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documento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5"/>
                        </a:rPr>
                        <a:t>&lt;head&gt;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informações sobre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6"/>
                        </a:rPr>
                        <a:t>&lt;title&gt;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título para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7"/>
                        </a:rPr>
                        <a:t>&lt;body&gt;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corpo do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8"/>
                        </a:rPr>
                        <a:t>&lt;h1&gt; to &lt;h6&gt;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os cabeçalhos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9"/>
                        </a:rPr>
                        <a:t>&lt;p&gt;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parágrafo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0"/>
                        </a:rPr>
                        <a:t>&lt;br&gt;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Insere uma única quebra de linha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1"/>
                        </a:rPr>
                        <a:t>&lt;hr&gt;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uma mudança temática no conteúdo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2"/>
                        </a:rPr>
                        <a:t>&lt;!--...--&gt;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comentário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Declaração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&lt;!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DOCTYPE&gt;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46730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75940" y="907235"/>
            <a:ext cx="7600997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11" y="827539"/>
            <a:ext cx="748622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Conhecer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Declaração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&lt;!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DOCTYPE&gt;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Declaração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&lt;!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DOCTYPE&gt;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75762"/>
              </p:ext>
            </p:extLst>
          </p:nvPr>
        </p:nvGraphicFramePr>
        <p:xfrm>
          <a:off x="375940" y="1895304"/>
          <a:ext cx="3900356" cy="738056"/>
        </p:xfrm>
        <a:graphic>
          <a:graphicData uri="http://schemas.openxmlformats.org/drawingml/2006/table">
            <a:tbl>
              <a:tblPr/>
              <a:tblGrid>
                <a:gridCol w="1325598"/>
                <a:gridCol w="2574758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3"/>
                        </a:rPr>
                        <a:t>&lt;!DOCTYPE&gt;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tipo de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42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Declaração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&lt;!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DOCTYPE&gt;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2727" y="861374"/>
            <a:ext cx="8291884" cy="5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7496" y="781678"/>
            <a:ext cx="8008672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Declaração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309355" y="1518957"/>
            <a:ext cx="4295981" cy="3222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335368" y="1463152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540058" y="1914476"/>
            <a:ext cx="3949960" cy="27842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658979" y="1924817"/>
            <a:ext cx="3729789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Restante do Código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554536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Declaração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&lt;!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DOCTYPE&gt;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2727" y="861374"/>
            <a:ext cx="8207662" cy="5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7496" y="781678"/>
            <a:ext cx="796054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Declaração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309355" y="1518957"/>
            <a:ext cx="4295981" cy="3222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335368" y="1463152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540058" y="1914476"/>
            <a:ext cx="3949960" cy="27842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466692" y="4247167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478942" y="1844420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898296" y="2404402"/>
            <a:ext cx="3456001" cy="909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903497" y="2345746"/>
            <a:ext cx="241458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</a:t>
            </a:r>
          </a:p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898296" y="3419810"/>
            <a:ext cx="3456001" cy="826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898296" y="3313439"/>
            <a:ext cx="255544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04661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21786</TotalTime>
  <Words>728</Words>
  <Application>Microsoft Office PowerPoint</Application>
  <PresentationFormat>Personalizar</PresentationFormat>
  <Paragraphs>178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941</cp:revision>
  <dcterms:created xsi:type="dcterms:W3CDTF">2015-12-20T14:42:40Z</dcterms:created>
  <dcterms:modified xsi:type="dcterms:W3CDTF">2019-11-16T22:25:05Z</dcterms:modified>
  <cp:category>DECER</cp:category>
</cp:coreProperties>
</file>