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91" r:id="rId2"/>
    <p:sldId id="274" r:id="rId3"/>
    <p:sldId id="292" r:id="rId4"/>
    <p:sldId id="293" r:id="rId5"/>
    <p:sldId id="294" r:id="rId6"/>
    <p:sldId id="295" r:id="rId7"/>
    <p:sldId id="290" r:id="rId8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74"/>
            <p14:sldId id="292"/>
            <p14:sldId id="293"/>
            <p14:sldId id="294"/>
            <p14:sldId id="295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78" y="534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9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8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43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56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580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516367" y="1550660"/>
            <a:ext cx="81435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Adição - Introdução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Introdução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89822" y="1017604"/>
            <a:ext cx="8455971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Adição é uma das operações básicas da Aritmética.</a:t>
            </a:r>
          </a:p>
          <a:p>
            <a:r>
              <a:rPr lang="pt-BR" sz="3000" dirty="0">
                <a:solidFill>
                  <a:schemeClr val="bg1"/>
                </a:solidFill>
              </a:rPr>
              <a:t>Para a criança, a adição serve de alicerce para todo o seu aprendizado em Aritmética</a:t>
            </a:r>
            <a:r>
              <a:rPr lang="pt-BR" sz="3000" dirty="0" smtClean="0">
                <a:solidFill>
                  <a:schemeClr val="bg1"/>
                </a:solidFill>
              </a:rPr>
              <a:t>.</a:t>
            </a:r>
          </a:p>
          <a:p>
            <a:endParaRPr lang="pt-BR" sz="3000" dirty="0">
              <a:solidFill>
                <a:schemeClr val="bg1"/>
              </a:solidFill>
            </a:endParaRPr>
          </a:p>
          <a:p>
            <a:r>
              <a:rPr lang="pt-BR" sz="3000" dirty="0">
                <a:solidFill>
                  <a:schemeClr val="bg1"/>
                </a:solidFill>
              </a:rPr>
              <a:t>Na sua forma mais simples, adição combina dois números (</a:t>
            </a:r>
            <a:r>
              <a:rPr lang="pt-BR" sz="3000" b="1" dirty="0">
                <a:solidFill>
                  <a:srgbClr val="FFFF00"/>
                </a:solidFill>
              </a:rPr>
              <a:t>termos</a:t>
            </a:r>
            <a:r>
              <a:rPr lang="pt-BR" sz="3000" dirty="0">
                <a:solidFill>
                  <a:schemeClr val="bg1"/>
                </a:solidFill>
              </a:rPr>
              <a:t>, </a:t>
            </a:r>
            <a:r>
              <a:rPr lang="pt-BR" sz="3000" b="1" dirty="0">
                <a:solidFill>
                  <a:srgbClr val="FFFF00"/>
                </a:solidFill>
              </a:rPr>
              <a:t>somandos</a:t>
            </a:r>
            <a:r>
              <a:rPr lang="pt-BR" sz="3000" dirty="0">
                <a:solidFill>
                  <a:schemeClr val="bg1"/>
                </a:solidFill>
              </a:rPr>
              <a:t> ou </a:t>
            </a:r>
            <a:r>
              <a:rPr lang="pt-BR" sz="3000" b="1" dirty="0">
                <a:solidFill>
                  <a:srgbClr val="FFFF00"/>
                </a:solidFill>
              </a:rPr>
              <a:t>parcelas</a:t>
            </a:r>
            <a:r>
              <a:rPr lang="pt-BR" sz="3000" dirty="0">
                <a:solidFill>
                  <a:schemeClr val="bg1"/>
                </a:solidFill>
              </a:rPr>
              <a:t>), em um único número, a </a:t>
            </a:r>
            <a:r>
              <a:rPr lang="pt-BR" sz="3000" b="1" dirty="0">
                <a:solidFill>
                  <a:srgbClr val="FFFF00"/>
                </a:solidFill>
              </a:rPr>
              <a:t>soma</a:t>
            </a:r>
            <a:r>
              <a:rPr lang="pt-BR" sz="3000" dirty="0">
                <a:solidFill>
                  <a:schemeClr val="bg1"/>
                </a:solidFill>
              </a:rPr>
              <a:t> ou </a:t>
            </a:r>
            <a:r>
              <a:rPr lang="pt-BR" sz="3000" b="1" dirty="0">
                <a:solidFill>
                  <a:srgbClr val="FFFF00"/>
                </a:solidFill>
              </a:rPr>
              <a:t>total</a:t>
            </a:r>
            <a:r>
              <a:rPr lang="pt-BR" sz="3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Introdução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97423" y="1102390"/>
            <a:ext cx="845597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Adicionar mais números corresponde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a </a:t>
            </a:r>
            <a:r>
              <a:rPr lang="pt-BR" sz="2400" dirty="0">
                <a:solidFill>
                  <a:schemeClr val="bg1"/>
                </a:solidFill>
              </a:rPr>
              <a:t>repetir a operação.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O sinal da adição é o </a:t>
            </a:r>
            <a:r>
              <a:rPr lang="pt-BR" sz="2400" dirty="0" smtClean="0">
                <a:solidFill>
                  <a:schemeClr val="bg1"/>
                </a:solidFill>
              </a:rPr>
              <a:t>"</a:t>
            </a:r>
            <a:r>
              <a:rPr lang="pt-BR" sz="2400" b="1" dirty="0" smtClean="0">
                <a:solidFill>
                  <a:srgbClr val="FFFF00"/>
                </a:solidFill>
              </a:rPr>
              <a:t>+</a:t>
            </a:r>
            <a:r>
              <a:rPr lang="pt-BR" sz="2400" dirty="0" smtClean="0">
                <a:solidFill>
                  <a:schemeClr val="bg1"/>
                </a:solidFill>
              </a:rPr>
              <a:t>".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As </a:t>
            </a:r>
            <a:r>
              <a:rPr lang="pt-BR" sz="2400" b="1" dirty="0">
                <a:solidFill>
                  <a:srgbClr val="FFFF00"/>
                </a:solidFill>
              </a:rPr>
              <a:t>parcelas</a:t>
            </a:r>
            <a:r>
              <a:rPr lang="pt-BR" sz="2400" dirty="0">
                <a:solidFill>
                  <a:schemeClr val="bg1"/>
                </a:solidFill>
              </a:rPr>
              <a:t> são os termos da adição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A </a:t>
            </a:r>
            <a:r>
              <a:rPr lang="pt-BR" sz="2400" b="1" dirty="0">
                <a:solidFill>
                  <a:srgbClr val="FFFF00"/>
                </a:solidFill>
              </a:rPr>
              <a:t>soma ou total </a:t>
            </a:r>
            <a:r>
              <a:rPr lang="pt-BR" sz="2400" dirty="0">
                <a:solidFill>
                  <a:schemeClr val="bg1"/>
                </a:solidFill>
              </a:rPr>
              <a:t>é o resultado da adição.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904" y="963890"/>
            <a:ext cx="28479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1233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Introdução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89822" y="1017604"/>
            <a:ext cx="8455971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A operação que chamamos hoje de adição, já foi denominada por um escritor do século XIII, por exemplo, usando a palavra "agregação" em seu lugar.</a:t>
            </a:r>
          </a:p>
          <a:p>
            <a:endParaRPr lang="pt-BR" sz="3000" dirty="0">
              <a:solidFill>
                <a:schemeClr val="bg1"/>
              </a:solidFill>
            </a:endParaRPr>
          </a:p>
          <a:p>
            <a:r>
              <a:rPr lang="pt-BR" sz="3000" dirty="0">
                <a:solidFill>
                  <a:schemeClr val="bg1"/>
                </a:solidFill>
              </a:rPr>
              <a:t>Escrevendo por volta de 1200, Fibonacci usou "composição" e "coleção", bem como "adição", para expressar a </a:t>
            </a:r>
            <a:r>
              <a:rPr lang="pt-BR" sz="3000" dirty="0" smtClean="0">
                <a:solidFill>
                  <a:schemeClr val="bg1"/>
                </a:solidFill>
              </a:rPr>
              <a:t>operação.</a:t>
            </a:r>
            <a:endParaRPr lang="pt-B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9353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Introdução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89822" y="1017604"/>
            <a:ext cx="845597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Nos primeiros livros impressos, a palavra soma também aparecia para substituir a palavra adição.</a:t>
            </a:r>
          </a:p>
          <a:p>
            <a:endParaRPr lang="pt-BR" sz="3000" dirty="0">
              <a:solidFill>
                <a:schemeClr val="bg1"/>
              </a:solidFill>
            </a:endParaRPr>
          </a:p>
          <a:p>
            <a:r>
              <a:rPr lang="pt-BR" sz="3000" dirty="0">
                <a:solidFill>
                  <a:schemeClr val="bg1"/>
                </a:solidFill>
              </a:rPr>
              <a:t>Além de ser uma operação bastante utilizada, provavelmente deu origem à expressão “fazer uma soma”, que significa resolver um problema.</a:t>
            </a:r>
          </a:p>
        </p:txBody>
      </p:sp>
    </p:spTree>
    <p:extLst>
      <p:ext uri="{BB962C8B-B14F-4D97-AF65-F5344CB8AC3E}">
        <p14:creationId xmlns:p14="http://schemas.microsoft.com/office/powerpoint/2010/main" val="20311550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Introdução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89822" y="1017604"/>
            <a:ext cx="845597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Os impressos aritméticos utilizados para uso popular não utilizavam a palavra “adendo”, o que também ocorria nos livros teóricos, geralmente escritos em latim com a denominação “numeri addendi”, significando “números a serem adicionados”. </a:t>
            </a:r>
            <a:endParaRPr lang="pt-BR" sz="3000" dirty="0" smtClean="0">
              <a:solidFill>
                <a:schemeClr val="bg1"/>
              </a:solidFill>
            </a:endParaRPr>
          </a:p>
          <a:p>
            <a:r>
              <a:rPr lang="pt-BR" sz="3000" dirty="0" smtClean="0">
                <a:solidFill>
                  <a:schemeClr val="bg1"/>
                </a:solidFill>
              </a:rPr>
              <a:t>(</a:t>
            </a:r>
            <a:r>
              <a:rPr lang="pt-BR" sz="3000" dirty="0">
                <a:solidFill>
                  <a:schemeClr val="bg1"/>
                </a:solidFill>
              </a:rPr>
              <a:t>SMITH, p.89, 1953).</a:t>
            </a:r>
          </a:p>
        </p:txBody>
      </p:sp>
    </p:spTree>
    <p:extLst>
      <p:ext uri="{BB962C8B-B14F-4D97-AF65-F5344CB8AC3E}">
        <p14:creationId xmlns:p14="http://schemas.microsoft.com/office/powerpoint/2010/main" val="11397897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11001</TotalTime>
  <Words>259</Words>
  <Application>Microsoft Office PowerPoint</Application>
  <PresentationFormat>Personalizar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330</cp:revision>
  <dcterms:created xsi:type="dcterms:W3CDTF">2015-12-20T14:42:40Z</dcterms:created>
  <dcterms:modified xsi:type="dcterms:W3CDTF">2019-11-24T16:54:16Z</dcterms:modified>
  <cp:category>DECER</cp:category>
</cp:coreProperties>
</file>