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6"/>
  </p:notesMasterIdLst>
  <p:sldIdLst>
    <p:sldId id="291" r:id="rId2"/>
    <p:sldId id="293" r:id="rId3"/>
    <p:sldId id="294" r:id="rId4"/>
    <p:sldId id="290" r:id="rId5"/>
  </p:sldIdLst>
  <p:sldSz cx="8959850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054ED537-08B6-4BEC-A565-915FCA464A2D}">
          <p14:sldIdLst/>
        </p14:section>
        <p14:section name="Seção sem Título" id="{9F0E8D2D-0646-4FFA-B968-EA068A8B201F}">
          <p14:sldIdLst>
            <p14:sldId id="291"/>
            <p14:sldId id="293"/>
            <p14:sldId id="294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710" userDrawn="1">
          <p15:clr>
            <a:srgbClr val="A4A3A4"/>
          </p15:clr>
        </p15:guide>
        <p15:guide id="2" pos="4858" userDrawn="1">
          <p15:clr>
            <a:srgbClr val="A4A3A4"/>
          </p15:clr>
        </p15:guide>
        <p15:guide id="3" orient="horz" pos="1589" userDrawn="1">
          <p15:clr>
            <a:srgbClr val="A4A3A4"/>
          </p15:clr>
        </p15:guide>
        <p15:guide id="4" pos="282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21" autoAdjust="0"/>
    <p:restoredTop sz="94291" autoAdjust="0"/>
  </p:normalViewPr>
  <p:slideViewPr>
    <p:cSldViewPr snapToGrid="0">
      <p:cViewPr varScale="1">
        <p:scale>
          <a:sx n="89" d="100"/>
          <a:sy n="89" d="100"/>
        </p:scale>
        <p:origin x="78" y="66"/>
      </p:cViewPr>
      <p:guideLst>
        <p:guide orient="horz" pos="3710"/>
        <p:guide pos="4858"/>
        <p:guide orient="horz" pos="1589"/>
        <p:guide pos="28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195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6BBD4-8911-4A0F-AA6A-6D6D8349903B}" type="datetimeFigureOut">
              <a:rPr lang="pt-BR" smtClean="0"/>
              <a:t>14/10/2019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BDF02-B96A-49DA-B87B-E5BEC32AF444}" type="slidenum">
              <a:rPr lang="pt-BR" smtClean="0"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28195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056392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584586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112783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640980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169177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3697371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225568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8066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9073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9999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4642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9981" y="824885"/>
            <a:ext cx="6719888" cy="1754776"/>
          </a:xfrm>
        </p:spPr>
        <p:txBody>
          <a:bodyPr anchor="b"/>
          <a:lstStyle>
            <a:lvl1pPr algn="ctr">
              <a:defRPr sz="44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9981" y="2647331"/>
            <a:ext cx="6719888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5996" indent="0" algn="ctr">
              <a:buNone/>
              <a:defRPr sz="1470"/>
            </a:lvl2pPr>
            <a:lvl3pPr marL="671993" indent="0" algn="ctr">
              <a:buNone/>
              <a:defRPr sz="1323"/>
            </a:lvl3pPr>
            <a:lvl4pPr marL="1007989" indent="0" algn="ctr">
              <a:buNone/>
              <a:defRPr sz="1176"/>
            </a:lvl4pPr>
            <a:lvl5pPr marL="1343985" indent="0" algn="ctr">
              <a:buNone/>
              <a:defRPr sz="1176"/>
            </a:lvl5pPr>
            <a:lvl6pPr marL="1679981" indent="0" algn="ctr">
              <a:buNone/>
              <a:defRPr sz="1176"/>
            </a:lvl6pPr>
            <a:lvl7pPr marL="2015978" indent="0" algn="ctr">
              <a:buNone/>
              <a:defRPr sz="1176"/>
            </a:lvl7pPr>
            <a:lvl8pPr marL="2351974" indent="0" algn="ctr">
              <a:buNone/>
              <a:defRPr sz="1176"/>
            </a:lvl8pPr>
            <a:lvl9pPr marL="2687970" indent="0" algn="ctr">
              <a:buNone/>
              <a:defRPr sz="117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14/10/2019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961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14/10/2019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7054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11892" y="268350"/>
            <a:ext cx="1931968" cy="42714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5990" y="268350"/>
            <a:ext cx="5683905" cy="427143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14/10/2019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008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14/10/2019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9758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323" y="1256579"/>
            <a:ext cx="7727871" cy="2096630"/>
          </a:xfrm>
        </p:spPr>
        <p:txBody>
          <a:bodyPr anchor="b"/>
          <a:lstStyle>
            <a:lvl1pPr>
              <a:defRPr sz="44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323" y="3373044"/>
            <a:ext cx="7727871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1pPr>
            <a:lvl2pPr marL="335996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199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7989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3985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79981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597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197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797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14/10/2019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2191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5990" y="1341750"/>
            <a:ext cx="3807936" cy="31980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5924" y="1341750"/>
            <a:ext cx="3807936" cy="31980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14/10/2019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8780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268350"/>
            <a:ext cx="7727871" cy="9742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157" y="1235577"/>
            <a:ext cx="379043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5996" indent="0">
              <a:buNone/>
              <a:defRPr sz="1470" b="1"/>
            </a:lvl2pPr>
            <a:lvl3pPr marL="671993" indent="0">
              <a:buNone/>
              <a:defRPr sz="1323" b="1"/>
            </a:lvl3pPr>
            <a:lvl4pPr marL="1007989" indent="0">
              <a:buNone/>
              <a:defRPr sz="1176" b="1"/>
            </a:lvl4pPr>
            <a:lvl5pPr marL="1343985" indent="0">
              <a:buNone/>
              <a:defRPr sz="1176" b="1"/>
            </a:lvl5pPr>
            <a:lvl6pPr marL="1679981" indent="0">
              <a:buNone/>
              <a:defRPr sz="1176" b="1"/>
            </a:lvl6pPr>
            <a:lvl7pPr marL="2015978" indent="0">
              <a:buNone/>
              <a:defRPr sz="1176" b="1"/>
            </a:lvl7pPr>
            <a:lvl8pPr marL="2351974" indent="0">
              <a:buNone/>
              <a:defRPr sz="1176" b="1"/>
            </a:lvl8pPr>
            <a:lvl9pPr marL="2687970" indent="0">
              <a:buNone/>
              <a:defRPr sz="11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157" y="1841114"/>
            <a:ext cx="3790436" cy="27080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35924" y="1235577"/>
            <a:ext cx="3809103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5996" indent="0">
              <a:buNone/>
              <a:defRPr sz="1470" b="1"/>
            </a:lvl2pPr>
            <a:lvl3pPr marL="671993" indent="0">
              <a:buNone/>
              <a:defRPr sz="1323" b="1"/>
            </a:lvl3pPr>
            <a:lvl4pPr marL="1007989" indent="0">
              <a:buNone/>
              <a:defRPr sz="1176" b="1"/>
            </a:lvl4pPr>
            <a:lvl5pPr marL="1343985" indent="0">
              <a:buNone/>
              <a:defRPr sz="1176" b="1"/>
            </a:lvl5pPr>
            <a:lvl6pPr marL="1679981" indent="0">
              <a:buNone/>
              <a:defRPr sz="1176" b="1"/>
            </a:lvl6pPr>
            <a:lvl7pPr marL="2015978" indent="0">
              <a:buNone/>
              <a:defRPr sz="1176" b="1"/>
            </a:lvl7pPr>
            <a:lvl8pPr marL="2351974" indent="0">
              <a:buNone/>
              <a:defRPr sz="1176" b="1"/>
            </a:lvl8pPr>
            <a:lvl9pPr marL="2687970" indent="0">
              <a:buNone/>
              <a:defRPr sz="11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35924" y="1841114"/>
            <a:ext cx="3809103" cy="27080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14/10/2019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9931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14/10/2019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0042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14/10/2019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1153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103" y="725712"/>
            <a:ext cx="4535924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157" y="1512094"/>
            <a:ext cx="2889785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5996" indent="0">
              <a:buNone/>
              <a:defRPr sz="1029"/>
            </a:lvl2pPr>
            <a:lvl3pPr marL="671993" indent="0">
              <a:buNone/>
              <a:defRPr sz="882"/>
            </a:lvl3pPr>
            <a:lvl4pPr marL="1007989" indent="0">
              <a:buNone/>
              <a:defRPr sz="735"/>
            </a:lvl4pPr>
            <a:lvl5pPr marL="1343985" indent="0">
              <a:buNone/>
              <a:defRPr sz="735"/>
            </a:lvl5pPr>
            <a:lvl6pPr marL="1679981" indent="0">
              <a:buNone/>
              <a:defRPr sz="735"/>
            </a:lvl6pPr>
            <a:lvl7pPr marL="2015978" indent="0">
              <a:buNone/>
              <a:defRPr sz="735"/>
            </a:lvl7pPr>
            <a:lvl8pPr marL="2351974" indent="0">
              <a:buNone/>
              <a:defRPr sz="735"/>
            </a:lvl8pPr>
            <a:lvl9pPr marL="2687970" indent="0">
              <a:buNone/>
              <a:defRPr sz="73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14/10/2019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4138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09103" y="725712"/>
            <a:ext cx="4535924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5996" indent="0">
              <a:buNone/>
              <a:defRPr sz="2058"/>
            </a:lvl2pPr>
            <a:lvl3pPr marL="671993" indent="0">
              <a:buNone/>
              <a:defRPr sz="1764"/>
            </a:lvl3pPr>
            <a:lvl4pPr marL="1007989" indent="0">
              <a:buNone/>
              <a:defRPr sz="1470"/>
            </a:lvl4pPr>
            <a:lvl5pPr marL="1343985" indent="0">
              <a:buNone/>
              <a:defRPr sz="1470"/>
            </a:lvl5pPr>
            <a:lvl6pPr marL="1679981" indent="0">
              <a:buNone/>
              <a:defRPr sz="1470"/>
            </a:lvl6pPr>
            <a:lvl7pPr marL="2015978" indent="0">
              <a:buNone/>
              <a:defRPr sz="1470"/>
            </a:lvl7pPr>
            <a:lvl8pPr marL="2351974" indent="0">
              <a:buNone/>
              <a:defRPr sz="1470"/>
            </a:lvl8pPr>
            <a:lvl9pPr marL="2687970" indent="0">
              <a:buNone/>
              <a:defRPr sz="147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157" y="1512094"/>
            <a:ext cx="2889785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5996" indent="0">
              <a:buNone/>
              <a:defRPr sz="1029"/>
            </a:lvl2pPr>
            <a:lvl3pPr marL="671993" indent="0">
              <a:buNone/>
              <a:defRPr sz="882"/>
            </a:lvl3pPr>
            <a:lvl4pPr marL="1007989" indent="0">
              <a:buNone/>
              <a:defRPr sz="735"/>
            </a:lvl4pPr>
            <a:lvl5pPr marL="1343985" indent="0">
              <a:buNone/>
              <a:defRPr sz="735"/>
            </a:lvl5pPr>
            <a:lvl6pPr marL="1679981" indent="0">
              <a:buNone/>
              <a:defRPr sz="735"/>
            </a:lvl6pPr>
            <a:lvl7pPr marL="2015978" indent="0">
              <a:buNone/>
              <a:defRPr sz="735"/>
            </a:lvl7pPr>
            <a:lvl8pPr marL="2351974" indent="0">
              <a:buNone/>
              <a:defRPr sz="735"/>
            </a:lvl8pPr>
            <a:lvl9pPr marL="2687970" indent="0">
              <a:buNone/>
              <a:defRPr sz="73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14/10/2019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5351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990" y="1341750"/>
            <a:ext cx="7727871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DB6AA-63F8-4F31-8EA3-CB6FE8D9515C}" type="datetimeFigureOut">
              <a:rPr lang="pt-BR" smtClean="0"/>
              <a:pPr/>
              <a:t>14/10/2019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841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ransition spd="slow">
    <p:wipe/>
  </p:transition>
  <p:txStyles>
    <p:titleStyle>
      <a:lvl1pPr algn="l" defTabSz="671993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998" indent="-167998" algn="l" defTabSz="671993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3994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39991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5987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1983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7980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3976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19972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5968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5996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1993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7989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3985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79981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5978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1974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7970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9F6CCA-CAE7-4F41-889D-5CCF9F0514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44" y="244549"/>
            <a:ext cx="8357192" cy="451553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2670CB7-6F96-4BDF-AF66-75B2EA21419B}"/>
              </a:ext>
            </a:extLst>
          </p:cNvPr>
          <p:cNvSpPr/>
          <p:nvPr/>
        </p:nvSpPr>
        <p:spPr>
          <a:xfrm>
            <a:off x="610173" y="168428"/>
            <a:ext cx="8143540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Matemática - Subtração – Algoritimo – Regra 3 – Definição do sinal do Resultado.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5758697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3D22E0-3304-47C3-A13D-F3314EEBFA56}"/>
              </a:ext>
            </a:extLst>
          </p:cNvPr>
          <p:cNvSpPr/>
          <p:nvPr/>
        </p:nvSpPr>
        <p:spPr>
          <a:xfrm>
            <a:off x="333851" y="152160"/>
            <a:ext cx="536741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DF3A1-7C0C-4F2B-AC19-D85A14774D75}"/>
              </a:ext>
            </a:extLst>
          </p:cNvPr>
          <p:cNvSpPr/>
          <p:nvPr/>
        </p:nvSpPr>
        <p:spPr>
          <a:xfrm>
            <a:off x="689185" y="183510"/>
            <a:ext cx="817191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Matemática – Subtração – Algoritimo </a:t>
            </a:r>
          </a:p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Regra 3 </a:t>
            </a:r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– </a:t>
            </a:r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Definição do sinal do Resultado 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96CEA44-310B-44B9-9452-370144CD966E}"/>
              </a:ext>
            </a:extLst>
          </p:cNvPr>
          <p:cNvSpPr/>
          <p:nvPr/>
        </p:nvSpPr>
        <p:spPr>
          <a:xfrm rot="5400000">
            <a:off x="425247" y="1121853"/>
            <a:ext cx="170874" cy="35366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403570-33C6-4D52-8ECF-EC0A6BFC6193}"/>
              </a:ext>
            </a:extLst>
          </p:cNvPr>
          <p:cNvSpPr/>
          <p:nvPr/>
        </p:nvSpPr>
        <p:spPr>
          <a:xfrm>
            <a:off x="370252" y="1415189"/>
            <a:ext cx="3896947" cy="1862048"/>
          </a:xfrm>
          <a:prstGeom prst="rect">
            <a:avLst/>
          </a:prstGeom>
          <a:solidFill>
            <a:srgbClr val="7030A0"/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Regra 3: </a:t>
            </a:r>
          </a:p>
          <a:p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Subtraímos 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maior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3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pelo </a:t>
            </a:r>
            <a:r>
              <a:rPr lang="pt-BR" sz="2300" b="1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menor</a:t>
            </a:r>
            <a:r>
              <a:rPr lang="pt-BR" sz="2300" b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3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damos 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ao 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resultado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sinal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maior</a:t>
            </a: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 seja o sinal do minuendo.</a:t>
            </a:r>
            <a:endParaRPr lang="pt-BR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267199" y="1532155"/>
            <a:ext cx="3068425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Exemplo: 10 – 2 = ? </a:t>
            </a:r>
            <a:endParaRPr lang="en-US" sz="23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3C33157-FA5E-498D-B93C-73F8CAEE1A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61302"/>
              </p:ext>
            </p:extLst>
          </p:nvPr>
        </p:nvGraphicFramePr>
        <p:xfrm>
          <a:off x="5273758" y="2158097"/>
          <a:ext cx="3336320" cy="2238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34080">
                  <a:extLst>
                    <a:ext uri="{9D8B030D-6E8A-4147-A177-3AD203B41FA5}">
                      <a16:colId xmlns:a16="http://schemas.microsoft.com/office/drawing/2014/main" val="2514592082"/>
                    </a:ext>
                  </a:extLst>
                </a:gridCol>
                <a:gridCol w="834080">
                  <a:extLst>
                    <a:ext uri="{9D8B030D-6E8A-4147-A177-3AD203B41FA5}">
                      <a16:colId xmlns:a16="http://schemas.microsoft.com/office/drawing/2014/main" val="1972351707"/>
                    </a:ext>
                  </a:extLst>
                </a:gridCol>
                <a:gridCol w="834080">
                  <a:extLst>
                    <a:ext uri="{9D8B030D-6E8A-4147-A177-3AD203B41FA5}">
                      <a16:colId xmlns:a16="http://schemas.microsoft.com/office/drawing/2014/main" val="130078612"/>
                    </a:ext>
                  </a:extLst>
                </a:gridCol>
                <a:gridCol w="834080">
                  <a:extLst>
                    <a:ext uri="{9D8B030D-6E8A-4147-A177-3AD203B41FA5}">
                      <a16:colId xmlns:a16="http://schemas.microsoft.com/office/drawing/2014/main" val="3594532491"/>
                    </a:ext>
                  </a:extLst>
                </a:gridCol>
              </a:tblGrid>
              <a:tr h="39670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Milhar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Centena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Dezena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Unidade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87848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001602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0068117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2611614"/>
                  </a:ext>
                </a:extLst>
              </a:tr>
            </a:tbl>
          </a:graphicData>
        </a:graphic>
      </p:graphicFrame>
      <p:sp>
        <p:nvSpPr>
          <p:cNvPr id="9" name="Minus Sign 8">
            <a:extLst>
              <a:ext uri="{FF2B5EF4-FFF2-40B4-BE49-F238E27FC236}">
                <a16:creationId xmlns:a16="http://schemas.microsoft.com/office/drawing/2014/main" id="{C294297A-702B-420D-8DAB-6D877733E6A7}"/>
              </a:ext>
            </a:extLst>
          </p:cNvPr>
          <p:cNvSpPr/>
          <p:nvPr/>
        </p:nvSpPr>
        <p:spPr>
          <a:xfrm>
            <a:off x="6607937" y="3277237"/>
            <a:ext cx="313839" cy="221642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7F70AD-0918-45E7-A456-37516150F95A}"/>
              </a:ext>
            </a:extLst>
          </p:cNvPr>
          <p:cNvSpPr/>
          <p:nvPr/>
        </p:nvSpPr>
        <p:spPr>
          <a:xfrm>
            <a:off x="383281" y="3277237"/>
            <a:ext cx="5854262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 é maior que </a:t>
            </a:r>
            <a:r>
              <a:rPr lang="pt-BR" sz="23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 então, 10 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2 = + 8</a:t>
            </a: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 sinal do resultado é positivo( + )</a:t>
            </a: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Por que 10 é positivo. Lembre-se que quando um número não tem sinal ele é positivo.</a:t>
            </a:r>
          </a:p>
          <a:p>
            <a:endParaRPr lang="en-US" sz="23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Plus Sign 2">
            <a:extLst>
              <a:ext uri="{FF2B5EF4-FFF2-40B4-BE49-F238E27FC236}">
                <a16:creationId xmlns:a16="http://schemas.microsoft.com/office/drawing/2014/main" id="{E019B1CD-60FA-483D-A02F-57317D5A04DB}"/>
              </a:ext>
            </a:extLst>
          </p:cNvPr>
          <p:cNvSpPr/>
          <p:nvPr/>
        </p:nvSpPr>
        <p:spPr>
          <a:xfrm>
            <a:off x="6607938" y="3985441"/>
            <a:ext cx="313839" cy="310770"/>
          </a:xfrm>
          <a:prstGeom prst="mathPlu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293617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3D22E0-3304-47C3-A13D-F3314EEBFA56}"/>
              </a:ext>
            </a:extLst>
          </p:cNvPr>
          <p:cNvSpPr/>
          <p:nvPr/>
        </p:nvSpPr>
        <p:spPr>
          <a:xfrm>
            <a:off x="333851" y="152160"/>
            <a:ext cx="536741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DF3A1-7C0C-4F2B-AC19-D85A14774D75}"/>
              </a:ext>
            </a:extLst>
          </p:cNvPr>
          <p:cNvSpPr/>
          <p:nvPr/>
        </p:nvSpPr>
        <p:spPr>
          <a:xfrm>
            <a:off x="689185" y="183510"/>
            <a:ext cx="817191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Matemática – Subtração – Algoritimo </a:t>
            </a:r>
          </a:p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Regra 3 </a:t>
            </a:r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– </a:t>
            </a:r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Definição do sinal do Resultado 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96CEA44-310B-44B9-9452-370144CD966E}"/>
              </a:ext>
            </a:extLst>
          </p:cNvPr>
          <p:cNvSpPr/>
          <p:nvPr/>
        </p:nvSpPr>
        <p:spPr>
          <a:xfrm rot="5400000">
            <a:off x="425247" y="1121853"/>
            <a:ext cx="170874" cy="35366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403570-33C6-4D52-8ECF-EC0A6BFC6193}"/>
              </a:ext>
            </a:extLst>
          </p:cNvPr>
          <p:cNvSpPr/>
          <p:nvPr/>
        </p:nvSpPr>
        <p:spPr>
          <a:xfrm>
            <a:off x="370252" y="1415189"/>
            <a:ext cx="3896947" cy="1862048"/>
          </a:xfrm>
          <a:prstGeom prst="rect">
            <a:avLst/>
          </a:prstGeom>
          <a:solidFill>
            <a:srgbClr val="7030A0"/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Regra 3: </a:t>
            </a:r>
          </a:p>
          <a:p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Subtraímos 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maior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pelo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menor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 damos ao 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resultado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sinal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maior</a:t>
            </a: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 seja o sinal do minuendo.</a:t>
            </a:r>
            <a:endParaRPr lang="pt-BR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267199" y="1532155"/>
            <a:ext cx="3068425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Exemplo: 2 – 10 = ? </a:t>
            </a:r>
            <a:endParaRPr lang="en-US" sz="23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3C33157-FA5E-498D-B93C-73F8CAEE1A5D}"/>
              </a:ext>
            </a:extLst>
          </p:cNvPr>
          <p:cNvGraphicFramePr>
            <a:graphicFrameLocks noGrp="1"/>
          </p:cNvGraphicFramePr>
          <p:nvPr/>
        </p:nvGraphicFramePr>
        <p:xfrm>
          <a:off x="5273758" y="2158097"/>
          <a:ext cx="3336320" cy="2238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34080">
                  <a:extLst>
                    <a:ext uri="{9D8B030D-6E8A-4147-A177-3AD203B41FA5}">
                      <a16:colId xmlns:a16="http://schemas.microsoft.com/office/drawing/2014/main" val="2514592082"/>
                    </a:ext>
                  </a:extLst>
                </a:gridCol>
                <a:gridCol w="834080">
                  <a:extLst>
                    <a:ext uri="{9D8B030D-6E8A-4147-A177-3AD203B41FA5}">
                      <a16:colId xmlns:a16="http://schemas.microsoft.com/office/drawing/2014/main" val="1972351707"/>
                    </a:ext>
                  </a:extLst>
                </a:gridCol>
                <a:gridCol w="834080">
                  <a:extLst>
                    <a:ext uri="{9D8B030D-6E8A-4147-A177-3AD203B41FA5}">
                      <a16:colId xmlns:a16="http://schemas.microsoft.com/office/drawing/2014/main" val="130078612"/>
                    </a:ext>
                  </a:extLst>
                </a:gridCol>
                <a:gridCol w="834080">
                  <a:extLst>
                    <a:ext uri="{9D8B030D-6E8A-4147-A177-3AD203B41FA5}">
                      <a16:colId xmlns:a16="http://schemas.microsoft.com/office/drawing/2014/main" val="3594532491"/>
                    </a:ext>
                  </a:extLst>
                </a:gridCol>
              </a:tblGrid>
              <a:tr h="39670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Milhar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Centena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Dezena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Unidade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87848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001602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0068117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2611614"/>
                  </a:ext>
                </a:extLst>
              </a:tr>
            </a:tbl>
          </a:graphicData>
        </a:graphic>
      </p:graphicFrame>
      <p:sp>
        <p:nvSpPr>
          <p:cNvPr id="9" name="Minus Sign 8">
            <a:extLst>
              <a:ext uri="{FF2B5EF4-FFF2-40B4-BE49-F238E27FC236}">
                <a16:creationId xmlns:a16="http://schemas.microsoft.com/office/drawing/2014/main" id="{C294297A-702B-420D-8DAB-6D877733E6A7}"/>
              </a:ext>
            </a:extLst>
          </p:cNvPr>
          <p:cNvSpPr/>
          <p:nvPr/>
        </p:nvSpPr>
        <p:spPr>
          <a:xfrm>
            <a:off x="6607937" y="3277237"/>
            <a:ext cx="313839" cy="221642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7F70AD-0918-45E7-A456-37516150F95A}"/>
              </a:ext>
            </a:extLst>
          </p:cNvPr>
          <p:cNvSpPr/>
          <p:nvPr/>
        </p:nvSpPr>
        <p:spPr>
          <a:xfrm>
            <a:off x="383281" y="3277237"/>
            <a:ext cx="5854262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 é maior que </a:t>
            </a:r>
            <a:r>
              <a:rPr lang="pt-BR" sz="23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 então, 2 - 10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- 8</a:t>
            </a: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 sinal do resultado é negativo( - )</a:t>
            </a: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Por que 10 é negativo. Lembre-se que quando um número não tem sinal ele é positivo.</a:t>
            </a:r>
          </a:p>
          <a:p>
            <a:endParaRPr lang="en-US" sz="23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Minus Sign 11">
            <a:extLst>
              <a:ext uri="{FF2B5EF4-FFF2-40B4-BE49-F238E27FC236}">
                <a16:creationId xmlns:a16="http://schemas.microsoft.com/office/drawing/2014/main" id="{37164A32-BF48-43DE-8824-7E9E2497FB99}"/>
              </a:ext>
            </a:extLst>
          </p:cNvPr>
          <p:cNvSpPr/>
          <p:nvPr/>
        </p:nvSpPr>
        <p:spPr>
          <a:xfrm>
            <a:off x="6607936" y="3986619"/>
            <a:ext cx="313839" cy="221642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092265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DDB4AA-AA72-498C-9A5B-E6FE970B4C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610" y="1273081"/>
            <a:ext cx="3453470" cy="244831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2670CB7-6F96-4BDF-AF66-75B2EA21419B}"/>
              </a:ext>
            </a:extLst>
          </p:cNvPr>
          <p:cNvSpPr/>
          <p:nvPr/>
        </p:nvSpPr>
        <p:spPr>
          <a:xfrm>
            <a:off x="3073359" y="1550660"/>
            <a:ext cx="2646878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FIM</a:t>
            </a:r>
            <a:endParaRPr lang="en-US" sz="120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452521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o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12662</TotalTime>
  <Words>208</Words>
  <Application>Microsoft Office PowerPoint</Application>
  <PresentationFormat>Custom</PresentationFormat>
  <Paragraphs>46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PowerPoint Presentation</vt:lpstr>
      <vt:lpstr>PowerPoint Presentation</vt:lpstr>
      <vt:lpstr>PowerPoint Presentation</vt:lpstr>
      <vt:lpstr>PowerPoint Presentation</vt:lpstr>
    </vt:vector>
  </TitlesOfParts>
  <Company>Cencosud S.A.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de desempenho de estoque</dc:title>
  <dc:creator>Vagner Campos Fontes, Carlson</dc:creator>
  <cp:keywords>Supply Clain</cp:keywords>
  <dc:description>Desempenho da nova gestão de estoque da regional DECER</dc:description>
  <cp:lastModifiedBy>JMarySystems</cp:lastModifiedBy>
  <cp:revision>392</cp:revision>
  <dcterms:created xsi:type="dcterms:W3CDTF">2015-12-20T14:42:40Z</dcterms:created>
  <dcterms:modified xsi:type="dcterms:W3CDTF">2019-10-14T20:28:57Z</dcterms:modified>
  <cp:category>DECER</cp:category>
</cp:coreProperties>
</file>