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29"/>
  </p:notesMasterIdLst>
  <p:sldIdLst>
    <p:sldId id="293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50" r:id="rId12"/>
    <p:sldId id="326" r:id="rId13"/>
    <p:sldId id="349" r:id="rId14"/>
    <p:sldId id="328" r:id="rId15"/>
    <p:sldId id="348" r:id="rId16"/>
    <p:sldId id="330" r:id="rId17"/>
    <p:sldId id="347" r:id="rId18"/>
    <p:sldId id="332" r:id="rId19"/>
    <p:sldId id="346" r:id="rId20"/>
    <p:sldId id="334" r:id="rId21"/>
    <p:sldId id="345" r:id="rId22"/>
    <p:sldId id="336" r:id="rId23"/>
    <p:sldId id="344" r:id="rId24"/>
    <p:sldId id="338" r:id="rId25"/>
    <p:sldId id="342" r:id="rId26"/>
    <p:sldId id="340" r:id="rId27"/>
    <p:sldId id="343" r:id="rId28"/>
  </p:sldIdLst>
  <p:sldSz cx="6840538" cy="3779838"/>
  <p:notesSz cx="6858000" cy="9144000"/>
  <p:defaultTextStyle>
    <a:defPPr>
      <a:defRPr lang="en-US"/>
    </a:defPPr>
    <a:lvl1pPr marL="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1pPr>
    <a:lvl2pPr marL="48312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2pPr>
    <a:lvl3pPr marL="96624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3pPr>
    <a:lvl4pPr marL="144937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4pPr>
    <a:lvl5pPr marL="193249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5pPr>
    <a:lvl6pPr marL="241561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6pPr>
    <a:lvl7pPr marL="2898739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7pPr>
    <a:lvl8pPr marL="338186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8pPr>
    <a:lvl9pPr marL="386498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3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50"/>
            <p14:sldId id="326"/>
            <p14:sldId id="349"/>
            <p14:sldId id="328"/>
            <p14:sldId id="348"/>
            <p14:sldId id="330"/>
            <p14:sldId id="347"/>
            <p14:sldId id="332"/>
            <p14:sldId id="346"/>
            <p14:sldId id="334"/>
            <p14:sldId id="345"/>
            <p14:sldId id="336"/>
            <p14:sldId id="344"/>
            <p14:sldId id="338"/>
            <p14:sldId id="342"/>
            <p14:sldId id="340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81" userDrawn="1">
          <p15:clr>
            <a:srgbClr val="A4A3A4"/>
          </p15:clr>
        </p15:guide>
        <p15:guide id="2" pos="3708" userDrawn="1">
          <p15:clr>
            <a:srgbClr val="A4A3A4"/>
          </p15:clr>
        </p15:guide>
        <p15:guide id="3" orient="horz" pos="1192" userDrawn="1">
          <p15:clr>
            <a:srgbClr val="A4A3A4"/>
          </p15:clr>
        </p15:guide>
        <p15:guide id="4" pos="21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2909" autoAdjust="0"/>
  </p:normalViewPr>
  <p:slideViewPr>
    <p:cSldViewPr snapToGrid="0">
      <p:cViewPr varScale="1">
        <p:scale>
          <a:sx n="105" d="100"/>
          <a:sy n="105" d="100"/>
        </p:scale>
        <p:origin x="78" y="228"/>
      </p:cViewPr>
      <p:guideLst>
        <p:guide orient="horz" pos="2781"/>
        <p:guide pos="3708"/>
        <p:guide orient="horz" pos="1192"/>
        <p:guide pos="21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27025" y="685800"/>
            <a:ext cx="6203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34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1pPr>
    <a:lvl2pPr marL="55814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2pPr>
    <a:lvl3pPr marL="111628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3pPr>
    <a:lvl4pPr marL="167443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4pPr>
    <a:lvl5pPr marL="223257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5pPr>
    <a:lvl6pPr marL="279072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6pPr>
    <a:lvl7pPr marL="334886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7pPr>
    <a:lvl8pPr marL="390701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8pPr>
    <a:lvl9pPr marL="446515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073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138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028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491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769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778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824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39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186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071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0647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974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929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637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682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534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4222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394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917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058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821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492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279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250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556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00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618599"/>
            <a:ext cx="5130404" cy="1315944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1985290"/>
            <a:ext cx="5130404" cy="912586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429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73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201241"/>
            <a:ext cx="1474991" cy="32032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201241"/>
            <a:ext cx="4339466" cy="32032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28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822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942335"/>
            <a:ext cx="5899964" cy="1572307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2529517"/>
            <a:ext cx="5899964" cy="826839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750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006207"/>
            <a:ext cx="2907229" cy="23982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006207"/>
            <a:ext cx="2907229" cy="23982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2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01242"/>
            <a:ext cx="5899964" cy="7305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926586"/>
            <a:ext cx="2893868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1380691"/>
            <a:ext cx="2893868" cy="20307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926586"/>
            <a:ext cx="2908120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1380691"/>
            <a:ext cx="2908120" cy="20307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310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71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21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51989"/>
            <a:ext cx="2206251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544227"/>
            <a:ext cx="3463022" cy="2686135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133952"/>
            <a:ext cx="2206251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29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51989"/>
            <a:ext cx="2206251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544227"/>
            <a:ext cx="3463022" cy="2686135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133952"/>
            <a:ext cx="2206251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433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201242"/>
            <a:ext cx="5899964" cy="730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006207"/>
            <a:ext cx="5899964" cy="239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3503350"/>
            <a:ext cx="1539121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3503350"/>
            <a:ext cx="2308682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3503350"/>
            <a:ext cx="1539121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48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915267" y="328539"/>
            <a:ext cx="4792200" cy="582589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pPr algn="ctr"/>
            <a:r>
              <a:rPr lang="pt-BR" sz="3528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Exercícios de </a:t>
            </a:r>
            <a:r>
              <a:rPr lang="pt-BR" sz="3528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Divisão</a:t>
            </a:r>
            <a:endParaRPr lang="en-US" sz="3528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 descr="Resultado de imagem para divisã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84" y="1098672"/>
            <a:ext cx="4375934" cy="229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93617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62486" y="117793"/>
            <a:ext cx="6255944" cy="170167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18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Numa fábrica, um certo modelo de maçaneta necessita de 3 parafusos idênticos para ser montada. Sabendo-se que a fábrica dispõe de 1517 parafusos e 614 maçanetas (todas estas maçanetas ainda sem nenhum </a:t>
            </a:r>
            <a:r>
              <a:rPr lang="pt-BR" sz="18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parafuso. </a:t>
            </a:r>
            <a:r>
              <a:rPr lang="pt-BR" sz="18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Quantas maçanetas podem ser montadas, desde que todas elas recebam os 3 parafusos?</a:t>
            </a:r>
            <a:endParaRPr lang="en-US" sz="18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62486" y="1881045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2,57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62486" y="2320819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3,58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62486" y="2760593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2,56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62486" y="3169609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5,63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37838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62486" y="117793"/>
            <a:ext cx="6255944" cy="170167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18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Numa fábrica, um certo modelo de maçaneta necessita de 3 parafusos idênticos para ser montada. Sabendo-se que a fábrica dispõe de 1517 parafusos e 614 maçanetas (todas estas maçanetas ainda sem nenhum </a:t>
            </a:r>
            <a:r>
              <a:rPr lang="pt-BR" sz="18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parafuso. </a:t>
            </a:r>
            <a:r>
              <a:rPr lang="pt-BR" sz="18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Quantas maçanetas podem ser montadas, desde que todas elas recebam os 3 parafusos?</a:t>
            </a:r>
            <a:endParaRPr lang="en-US" sz="18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62486" y="1881045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62486" y="2320819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62486" y="2760593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2,56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62486" y="3169609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91284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62486" y="188738"/>
            <a:ext cx="6255944" cy="347460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QUANTO É 24 DIVIDIDO POR DOZE ?</a:t>
            </a:r>
            <a:endParaRPr lang="en-US" sz="20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843492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2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139302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3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194256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249209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41784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62486" y="180855"/>
            <a:ext cx="6255944" cy="347460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QUANTO É 24 DIVIDIDO POR DOZE ?</a:t>
            </a:r>
            <a:endParaRPr lang="en-US" sz="20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843492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2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139302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194256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249209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98488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62486" y="204503"/>
            <a:ext cx="6255944" cy="347460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QUANTO É 7 DIVIDIDO POR 13 ?</a:t>
            </a:r>
            <a:endParaRPr lang="en-US" sz="20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843492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0,5384611534615385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139302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3,4569871236547962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194256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4,456288958965896589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249209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1,589625999999588269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052915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62486" y="204503"/>
            <a:ext cx="6255944" cy="347460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QUANTO É 7 DIVIDIDO POR 13 ?</a:t>
            </a:r>
            <a:endParaRPr lang="en-US" sz="20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843492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0,5384611534615385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139302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194256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249209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868041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62486" y="220269"/>
            <a:ext cx="6255944" cy="347460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QUANTO É 8 DIVIDIDO POR 16 ?</a:t>
            </a:r>
            <a:endParaRPr lang="en-US" sz="20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843492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0,5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139302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3,4 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194256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0,3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249209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1,0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476515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62486" y="220269"/>
            <a:ext cx="6255944" cy="347460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QUANTO É 8 DIVIDIDO POR 16 ?</a:t>
            </a:r>
            <a:endParaRPr lang="en-US" sz="20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843492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0,5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139302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194256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249209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08370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54603" y="188738"/>
            <a:ext cx="6255944" cy="347460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QUANTO É 5 DIVIDIDO POR 12 ?</a:t>
            </a:r>
            <a:endParaRPr lang="en-US" sz="20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843492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0,416666666666667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139302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0,4555555554851111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194256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0,4555555511125888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249209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0,388888887777722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290803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54603" y="188738"/>
            <a:ext cx="6255944" cy="347460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QUANTO É 5 DIVIDIDO POR 12 ?</a:t>
            </a:r>
            <a:endParaRPr lang="en-US" sz="20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843492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0,416666666666667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139302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194256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249209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48729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62486" y="107653"/>
            <a:ext cx="6251436" cy="1640122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6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Um retângulo possui área igual a 259,056 cm</a:t>
            </a:r>
            <a:r>
              <a:rPr lang="pt-BR" sz="2600" i="1" baseline="30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2</a:t>
            </a:r>
            <a:r>
              <a:rPr lang="pt-BR" sz="26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 Sabendo que um de seus lados mede 15,42 cm, qual é a medida do outro lado?</a:t>
            </a:r>
            <a:endParaRPr lang="en-US" sz="26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62486" y="1747775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1,68 cm</a:t>
            </a:r>
            <a:r>
              <a:rPr lang="pt-BR" sz="18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62486" y="2219849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16 cm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62486" y="2657201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16,8 cm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62486" y="3134821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168 cm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3074" name="Picture 2" descr="Resultado de imagem para retangul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176" y="1581878"/>
            <a:ext cx="1919746" cy="127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retangul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634" y="1913672"/>
            <a:ext cx="2398345" cy="138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00430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62486" y="220269"/>
            <a:ext cx="6255944" cy="347460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QUANTO É 8 DIVIDIDO POR 20 ?</a:t>
            </a:r>
            <a:endParaRPr lang="en-US" sz="20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843492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0,4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139302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0,3 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194256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0,5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249209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0,2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746815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62486" y="220269"/>
            <a:ext cx="6255944" cy="347460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QUANTO É 8 DIVIDIDO POR 20 ?</a:t>
            </a:r>
            <a:endParaRPr lang="en-US" sz="20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843492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0,4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139302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194256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249209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708356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62486" y="220269"/>
            <a:ext cx="6255944" cy="347460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QUANTO É 10 DIVIDIDO POR 22 ?</a:t>
            </a:r>
            <a:endParaRPr lang="en-US" sz="20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843492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0,6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139302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0,4 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194256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0,5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249209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0,8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6989103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62486" y="220269"/>
            <a:ext cx="6255944" cy="347460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QUANTO É 10 DIVIDIDO POR 22 ?</a:t>
            </a:r>
            <a:endParaRPr lang="en-US" sz="20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843492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139302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194256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0,5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249209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307583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62486" y="212386"/>
            <a:ext cx="6255944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QUANTO É 12 DIVIDIDO POR 24 ?</a:t>
            </a:r>
            <a:endParaRPr lang="en-US" sz="24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843492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0,4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139302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0,5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194256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0,8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249209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0,3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855489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62486" y="212386"/>
            <a:ext cx="6255944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QUANTO É 12 DIVIDIDO POR 24 ?</a:t>
            </a:r>
            <a:endParaRPr lang="en-US" sz="24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843492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139302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0,5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194256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249209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4237013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54603" y="196621"/>
            <a:ext cx="6255944" cy="347460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QUANTO É 8 DIVIDIDO POR 9 ?</a:t>
            </a:r>
            <a:endParaRPr lang="en-US" sz="20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843492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0,8888888888888889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139302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0,777777777777710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194256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0,6666666666666668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249209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0,5555555555555557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46166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54603" y="196621"/>
            <a:ext cx="6255944" cy="347460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QUANTO É 8 DIVIDIDO POR 9 ?</a:t>
            </a:r>
            <a:endParaRPr lang="en-US" sz="20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843492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0,8888888888888889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139302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194256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9161" y="249209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01775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62486" y="107653"/>
            <a:ext cx="6251436" cy="1640122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6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Um retângulo possui área igual a 259,056 cm</a:t>
            </a:r>
            <a:r>
              <a:rPr lang="pt-BR" sz="2600" i="1" baseline="30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2</a:t>
            </a:r>
            <a:r>
              <a:rPr lang="pt-BR" sz="26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 Sabendo que um de seus lados mede 15,42 cm, qual é a medida do outro lado?</a:t>
            </a:r>
            <a:endParaRPr lang="en-US" sz="26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62486" y="2251848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16,8 cm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2050" name="Picture 2" descr="Resultado de imagem para retangu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514" y="1535005"/>
            <a:ext cx="2238408" cy="184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retangul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032" y="1749811"/>
            <a:ext cx="2019889" cy="100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55797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62486" y="148301"/>
            <a:ext cx="6336277" cy="145545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3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Doze amigos foram a uma pizzaria e pagaram juntos R$ 390,48. Sabendo que essa conta foi dividida igualmente entre os doze amigos, quanto cada um deles pagou?</a:t>
            </a:r>
            <a:endParaRPr lang="en-US" sz="23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62486" y="1707295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R$ 3,25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62486" y="2186798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R$ 325,40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62486" y="262105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R$ 65,00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62486" y="305531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R$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32,54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5124" name="Picture 4" descr="Resultado de imagem para pizza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192" y="1615964"/>
            <a:ext cx="2064571" cy="114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pizzar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817" y="2098082"/>
            <a:ext cx="2182438" cy="145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52935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62486" y="148301"/>
            <a:ext cx="6336277" cy="145545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3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Doze amigos foram a uma pizzaria e pagaram juntos R$ 390,48. Sabendo que essa conta foi dividida igualmente entre os doze amigos, quanto cada um deles pagou?</a:t>
            </a:r>
            <a:endParaRPr lang="en-US" sz="23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62486" y="209377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R$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32,54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098" name="Picture 2" descr="Resultado de imagem para pizzar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965" y="2441019"/>
            <a:ext cx="1695984" cy="110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0624" y="1743130"/>
            <a:ext cx="26479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0691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62486" y="181352"/>
            <a:ext cx="6328437" cy="1517011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16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Nataly </a:t>
            </a:r>
            <a:r>
              <a:rPr lang="pt-BR" sz="16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calculou o índice de massa corporal de seu filho da seguinte maneira: dividiu a massa do garoto, em quilogramas, pelo quadrado da altura e comparou o valor obtido com os disponíveis na tabela abaixo.</a:t>
            </a:r>
          </a:p>
          <a:p>
            <a:r>
              <a:rPr lang="pt-BR" sz="16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Sabendo que o filho de </a:t>
            </a:r>
            <a:r>
              <a:rPr lang="pt-BR" sz="16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Nataly possui </a:t>
            </a:r>
            <a:r>
              <a:rPr lang="pt-BR" sz="16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1,31 m de altura e 65,5 kg, sua classificação é de: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426704" y="179411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6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Obesidade severa</a:t>
            </a:r>
            <a:endParaRPr lang="en-US" sz="16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426704" y="2241218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6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Obesidade mórbi</a:t>
            </a:r>
            <a:r>
              <a:rPr lang="pt-BR" sz="1600" dirty="0">
                <a:solidFill>
                  <a:schemeClr val="bg1"/>
                </a:solidFill>
              </a:rPr>
              <a:t>da</a:t>
            </a:r>
            <a:endParaRPr lang="en-US" sz="16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426704" y="2688321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6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Obesidade</a:t>
            </a:r>
            <a:endParaRPr lang="en-US" sz="16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426704" y="313542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6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Sobrepeso</a:t>
            </a:r>
            <a:endParaRPr lang="en-US" sz="16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6146" name="Picture 2" descr="https://static.mundoeducacao.bol.uol.com.br/mundoeducacao/conteudo/im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67" y="1698363"/>
            <a:ext cx="2669083" cy="187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61206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62486" y="181352"/>
            <a:ext cx="6328437" cy="1517011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16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Sebastião calculou o índice de massa corporal de seu filho da seguinte maneira: dividiu a massa do garoto, em quilogramas, pelo quadrado da altura e comparou o valor obtido com os disponíveis na tabela abaixo.</a:t>
            </a:r>
          </a:p>
          <a:p>
            <a:r>
              <a:rPr lang="pt-BR" sz="16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Sabendo que o filho de Sebastião possui 1,31 m de altura e 65,5 kg, sua classificação é de: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222394" y="202253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Obesidade severa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6146" name="Picture 2" descr="https://static.mundoeducacao.bol.uol.com.br/mundoeducacao/conteudo/im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60" y="1698363"/>
            <a:ext cx="2669083" cy="187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44701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62486" y="117793"/>
            <a:ext cx="6255944" cy="1794010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19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Nicolas </a:t>
            </a:r>
            <a:r>
              <a:rPr lang="pt-BR" sz="19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comprou uma televisão nova parcelada em 12 vezes sem juros. Ficando desempregado, seu irmão comprometeu-se a ajudar e pagar metade do valor das parcelas do objeto. Sabendo que o valor da televisão é R$ 1500,00, quanto Nicolas </a:t>
            </a:r>
            <a:r>
              <a:rPr lang="pt-BR" sz="19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paga </a:t>
            </a:r>
            <a:r>
              <a:rPr lang="pt-BR" sz="19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por mês?</a:t>
            </a:r>
            <a:endParaRPr lang="en-US" sz="19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62486" y="1881045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R$ 125,00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62486" y="2320819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R$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126,00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62486" y="2760593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R$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127,00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62486" y="3169609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R$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155,00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8194" name="Picture 2" descr="Resultado de imagem para televisã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532" y="1636000"/>
            <a:ext cx="1431154" cy="143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sultado de imagem para televisã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382" y="1778590"/>
            <a:ext cx="1807947" cy="128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53814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62486" y="117793"/>
            <a:ext cx="6255944" cy="1794010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19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Nicolas </a:t>
            </a:r>
            <a:r>
              <a:rPr lang="pt-BR" sz="19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comprou uma televisão nova parcelada em 12 vezes sem juros. Ficando desempregado, seu irmão comprometeu-se a ajudar e pagar metade do valor das parcelas do objeto. Sabendo que o valor da televisão é R$ 1500,00, quanto </a:t>
            </a:r>
            <a:r>
              <a:rPr lang="pt-BR" sz="19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Nicolas </a:t>
            </a:r>
            <a:r>
              <a:rPr lang="pt-BR" sz="19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paga por mês?</a:t>
            </a:r>
            <a:endParaRPr lang="en-US" sz="19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62486" y="1881045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R$ 125,00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7170" name="Picture 2" descr="Resultado de imagem para televisã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06" y="1881045"/>
            <a:ext cx="2508424" cy="162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m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401" y="2290061"/>
            <a:ext cx="2212887" cy="121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45471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13419</TotalTime>
  <Words>853</Words>
  <Application>Microsoft Office PowerPoint</Application>
  <PresentationFormat>Personalizar</PresentationFormat>
  <Paragraphs>148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Batang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438</cp:revision>
  <dcterms:created xsi:type="dcterms:W3CDTF">2015-12-20T14:42:40Z</dcterms:created>
  <dcterms:modified xsi:type="dcterms:W3CDTF">2019-11-20T03:05:17Z</dcterms:modified>
  <cp:category>DECER</cp:category>
</cp:coreProperties>
</file>