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23"/>
  </p:notesMasterIdLst>
  <p:sldIdLst>
    <p:sldId id="293" r:id="rId2"/>
    <p:sldId id="294" r:id="rId3"/>
    <p:sldId id="304" r:id="rId4"/>
    <p:sldId id="295" r:id="rId5"/>
    <p:sldId id="305" r:id="rId6"/>
    <p:sldId id="296" r:id="rId7"/>
    <p:sldId id="306" r:id="rId8"/>
    <p:sldId id="297" r:id="rId9"/>
    <p:sldId id="307" r:id="rId10"/>
    <p:sldId id="298" r:id="rId11"/>
    <p:sldId id="308" r:id="rId12"/>
    <p:sldId id="299" r:id="rId13"/>
    <p:sldId id="309" r:id="rId14"/>
    <p:sldId id="300" r:id="rId15"/>
    <p:sldId id="310" r:id="rId16"/>
    <p:sldId id="301" r:id="rId17"/>
    <p:sldId id="311" r:id="rId18"/>
    <p:sldId id="302" r:id="rId19"/>
    <p:sldId id="312" r:id="rId20"/>
    <p:sldId id="303" r:id="rId21"/>
    <p:sldId id="313" r:id="rId22"/>
  </p:sldIdLst>
  <p:sldSz cx="6840538" cy="3779838"/>
  <p:notesSz cx="6858000" cy="9144000"/>
  <p:defaultTextStyle>
    <a:defPPr>
      <a:defRPr lang="en-US"/>
    </a:defPPr>
    <a:lvl1pPr marL="0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1pPr>
    <a:lvl2pPr marL="48312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2pPr>
    <a:lvl3pPr marL="96624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3pPr>
    <a:lvl4pPr marL="1449370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4pPr>
    <a:lvl5pPr marL="193249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5pPr>
    <a:lvl6pPr marL="241561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6pPr>
    <a:lvl7pPr marL="2898739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7pPr>
    <a:lvl8pPr marL="338186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8pPr>
    <a:lvl9pPr marL="386498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293"/>
            <p14:sldId id="294"/>
            <p14:sldId id="304"/>
            <p14:sldId id="295"/>
            <p14:sldId id="305"/>
            <p14:sldId id="296"/>
            <p14:sldId id="306"/>
            <p14:sldId id="297"/>
            <p14:sldId id="307"/>
            <p14:sldId id="298"/>
            <p14:sldId id="308"/>
            <p14:sldId id="299"/>
            <p14:sldId id="309"/>
            <p14:sldId id="300"/>
            <p14:sldId id="310"/>
            <p14:sldId id="301"/>
            <p14:sldId id="311"/>
            <p14:sldId id="302"/>
            <p14:sldId id="312"/>
            <p14:sldId id="303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781" userDrawn="1">
          <p15:clr>
            <a:srgbClr val="A4A3A4"/>
          </p15:clr>
        </p15:guide>
        <p15:guide id="2" pos="3708" userDrawn="1">
          <p15:clr>
            <a:srgbClr val="A4A3A4"/>
          </p15:clr>
        </p15:guide>
        <p15:guide id="3" orient="horz" pos="1192" userDrawn="1">
          <p15:clr>
            <a:srgbClr val="A4A3A4"/>
          </p15:clr>
        </p15:guide>
        <p15:guide id="4" pos="21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1" autoAdjust="0"/>
    <p:restoredTop sz="93738" autoAdjust="0"/>
  </p:normalViewPr>
  <p:slideViewPr>
    <p:cSldViewPr snapToGrid="0">
      <p:cViewPr varScale="1">
        <p:scale>
          <a:sx n="116" d="100"/>
          <a:sy n="116" d="100"/>
        </p:scale>
        <p:origin x="888" y="77"/>
      </p:cViewPr>
      <p:guideLst>
        <p:guide orient="horz" pos="2781"/>
        <p:guide pos="3708"/>
        <p:guide orient="horz" pos="1192"/>
        <p:guide pos="21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27025" y="685800"/>
            <a:ext cx="6203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347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1pPr>
    <a:lvl2pPr marL="558144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2pPr>
    <a:lvl3pPr marL="1116289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3pPr>
    <a:lvl4pPr marL="1674432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4pPr>
    <a:lvl5pPr marL="2232578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5pPr>
    <a:lvl6pPr marL="2790724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6pPr>
    <a:lvl7pPr marL="3348869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7pPr>
    <a:lvl8pPr marL="3907012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8pPr>
    <a:lvl9pPr marL="4465158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073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251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065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494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334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750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060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597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483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4470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412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33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7947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192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92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730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149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485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287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125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765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067" y="618599"/>
            <a:ext cx="5130404" cy="1315944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1985290"/>
            <a:ext cx="5130404" cy="912586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627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008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201241"/>
            <a:ext cx="1474991" cy="32032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7" y="201241"/>
            <a:ext cx="4339466" cy="32032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225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846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942335"/>
            <a:ext cx="5899964" cy="1572307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4" y="2529517"/>
            <a:ext cx="5899964" cy="826839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481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006207"/>
            <a:ext cx="2907229" cy="23982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006207"/>
            <a:ext cx="2907229" cy="23982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28/06/2024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722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01242"/>
            <a:ext cx="5899964" cy="73059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8" y="926586"/>
            <a:ext cx="2893868" cy="454105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8" y="1380691"/>
            <a:ext cx="2893868" cy="20307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2" y="926586"/>
            <a:ext cx="2908120" cy="454105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2" y="1380691"/>
            <a:ext cx="2908120" cy="20307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28/06/2024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292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28/06/2024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204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28/06/2024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909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51989"/>
            <a:ext cx="2206251" cy="88196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544227"/>
            <a:ext cx="3463022" cy="2686135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133952"/>
            <a:ext cx="2206251" cy="210078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28/06/2024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840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51989"/>
            <a:ext cx="2206251" cy="88196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544227"/>
            <a:ext cx="3463022" cy="2686135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133952"/>
            <a:ext cx="2206251" cy="210078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28/06/2024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305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201242"/>
            <a:ext cx="5899964" cy="730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006207"/>
            <a:ext cx="5899964" cy="239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3503350"/>
            <a:ext cx="1539121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28/06/2024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3503350"/>
            <a:ext cx="2308682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3503350"/>
            <a:ext cx="1539121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53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184197" y="260891"/>
            <a:ext cx="6407378" cy="724359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pPr algn="ctr"/>
            <a:r>
              <a:rPr lang="pt-BR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Exercícios de </a:t>
            </a:r>
            <a:r>
              <a:rPr lang="pt-BR" sz="4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MMC e </a:t>
            </a:r>
            <a:r>
              <a:rPr lang="pt-BR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MDC</a:t>
            </a:r>
            <a:endParaRPr lang="en-US" sz="4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470" y="1031299"/>
            <a:ext cx="4350075" cy="243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3617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49981" y="125172"/>
            <a:ext cx="6394220" cy="17384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pPr algn="just"/>
            <a:r>
              <a:rPr lang="pt-BR" sz="157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Enunciado: Ana Clara possui três peças de tecido, respectivamente seda, linho e algodão. Todas têm a mesma largura. A peça de seda possui 96 metros de comprimento; a peça de linho, 60 metros; e, finalmente, a de algodão tem 72 metros. Maria Clara necessita dividi-las em cortes de mesmo comprimento e com o maior tamanho possível. Pergunta-se: Tendo por base o enunciado acima, pergunta-se: considerando-se os cortes das peças de seda, linho e algodão, quantos cortes de cada peça serão obtidos?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1899263"/>
            <a:ext cx="6230396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respectivamente 9 cortes, 4 cortes e 6 cortes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2315846"/>
            <a:ext cx="6230396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respectivamente 8 cortes, 5 cortes e 6 cortes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2732429"/>
            <a:ext cx="6230396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respectivamente 8 cortes, 6 cortes e 7 cortes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3149012"/>
            <a:ext cx="6230396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respectivamente 9 cortes, 7 cortes e 6 cortes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328532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49981" y="125172"/>
            <a:ext cx="6394220" cy="17384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pPr algn="just"/>
            <a:r>
              <a:rPr lang="pt-BR" sz="157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Enunciado: Ana Clara possui três peças de tecido, respectivamente seda, linho e algodão. Todas têm a mesma largura. A peça de seda possui 96 metros de comprimento; a peça de linho, 60 metros; e, finalmente, a de algodão tem 72 metros. Maria Clara necessita dividi-las em cortes de mesmo comprimento e com o maior tamanho possível. Pergunta-se: Tendo por base o enunciado acima, pergunta-se: considerando-se os cortes das peças de seda, linho e algodão, quantos cortes de cada peça serão obtidos?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1899263"/>
            <a:ext cx="6230396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2315846"/>
            <a:ext cx="6230396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respectivamente 8 cortes, 5 cortes e 6 cortes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2732429"/>
            <a:ext cx="6230396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3149012"/>
            <a:ext cx="6230396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265565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49981" y="125172"/>
            <a:ext cx="6394220" cy="1616911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pPr algn="just"/>
            <a:r>
              <a:rPr lang="pt-BR" sz="17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Enunciado: Ana Clara possui três peças de tecido, respectivamente seda, linho e algodão. Todas têm a mesma largura. A peça de seda possui 96 metros de comprimento; a peça de linho, 60 metros; e, finalmente, a de algodão tem 72 metros. Maria Clara necessita dividi-las em cortes de mesmo comprimento e com o maior tamanho possível. Pergunta-se: Que comprimento devem ter estes cortes?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1899263"/>
            <a:ext cx="6230396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 metros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2315846"/>
            <a:ext cx="6230396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metros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2732429"/>
            <a:ext cx="6230396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9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metros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3149012"/>
            <a:ext cx="6230396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metros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685229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49981" y="125172"/>
            <a:ext cx="6394220" cy="1616911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pPr algn="just"/>
            <a:r>
              <a:rPr lang="pt-BR" sz="17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Enunciado: Ana Clara possui três peças de tecido, respectivamente seda, linho e algodão. Todas têm a mesma largura. A peça de seda possui 96 metros de comprimento; a peça de linho, 60 metros; e, finalmente, a de algodão tem 72 metros. Maria Clara necessita dividi-las em cortes de mesmo comprimento e com o maior tamanho possível. Pergunta-se: Que comprimento devem ter estes cortes?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1899263"/>
            <a:ext cx="6230396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2315846"/>
            <a:ext cx="6230396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2732429"/>
            <a:ext cx="6230396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3149012"/>
            <a:ext cx="6230396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metros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397061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49981" y="125172"/>
            <a:ext cx="6394220" cy="1586134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pPr algn="just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Dois relógios emitiram um alerta sonoro, simultaneamente e pela primeira vez, no dia 15 de abril. Um desses relógios emite um alerta a cada 3 minutos, e o outro relógio emite um alerta a cada 5 minutos. Esses relógios terão emitido, simultaneamente, um total de 12000 alertas, no mês </a:t>
            </a:r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de:</a:t>
            </a:r>
            <a:endParaRPr lang="pt-BR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1899263"/>
            <a:ext cx="6230396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dezembro.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2315846"/>
            <a:ext cx="6230396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setembro.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2732429"/>
            <a:ext cx="6230396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outubro.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3149012"/>
            <a:ext cx="6230396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agosto.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58285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49981" y="125172"/>
            <a:ext cx="6394220" cy="1586134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pPr algn="just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Dois relógios emitiram um alerta sonoro, simultaneamente e pela primeira vez, no dia 15 de abril. Um desses relógios emite um alerta a cada 3 minutos, e o outro relógio emite um alerta a cada 5 minutos. Esses relógios terão emitido, simultaneamente, um total de 12000 alertas, no mês </a:t>
            </a:r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de:</a:t>
            </a:r>
            <a:endParaRPr lang="pt-BR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1899263"/>
            <a:ext cx="6230396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2315846"/>
            <a:ext cx="6230396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2732429"/>
            <a:ext cx="6230396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3149012"/>
            <a:ext cx="6230396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agosto.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025725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49981" y="125172"/>
            <a:ext cx="6394220" cy="1586134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pPr algn="just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Uma editora está organizando 180 apostilas de inglês e 150 de espanhol em caixas, todas com o mesmo número de apostilas e na maior quantidade possível. Sabendo que cada caixa só poderá ter apostilas de um mesmo idioma, o número de apostilas de uma caixa </a:t>
            </a:r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é:</a:t>
            </a:r>
            <a:endParaRPr lang="pt-BR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1899263"/>
            <a:ext cx="6230396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2315846"/>
            <a:ext cx="6230396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2732429"/>
            <a:ext cx="6230396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3149012"/>
            <a:ext cx="6230396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1969118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49981" y="125172"/>
            <a:ext cx="6394220" cy="1586134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pPr algn="just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Uma editora está organizando 180 apostilas de inglês e 150 de espanhol em caixas, todas com o mesmo número de apostilas e na maior quantidade possível. Sabendo que cada caixa só poderá ter apostilas de um mesmo idioma, o número de apostilas de uma caixa </a:t>
            </a:r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é:</a:t>
            </a:r>
            <a:endParaRPr lang="pt-BR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1899263"/>
            <a:ext cx="6230396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2315846"/>
            <a:ext cx="6230396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2732429"/>
            <a:ext cx="6230396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3149012"/>
            <a:ext cx="6230396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5253070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49981" y="125172"/>
            <a:ext cx="6394220" cy="1893910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pPr algn="just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Uma sala de aula de uma Faculdade de Direito será reformada. Tal sala tem formato retangular e piso plano, e suas dimensões são 8,80 m por 7,60 m. Deseja-se que o piso da referida sala seja revestido de ladrilhos quadrados iguais, sem necessidade de recortar nenhuma peça. A medida máxima do lado de cada ladrilho é:</a:t>
            </a:r>
            <a:endParaRPr lang="pt-BR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1899263"/>
            <a:ext cx="6230396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 cm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2315846"/>
            <a:ext cx="6230396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cm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2732429"/>
            <a:ext cx="6230396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 cm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3149012"/>
            <a:ext cx="6230396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cm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4703779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49981" y="125172"/>
            <a:ext cx="6394220" cy="1893910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pPr algn="just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Uma sala de aula de uma Faculdade de Direito será reformada. Tal sala tem formato retangular e piso plano, e suas dimensões são 8,80 m por 7,60 m. Deseja-se que o piso da referida sala seja revestido de ladrilhos quadrados iguais, sem necessidade de recortar nenhuma peça. A medida máxima do lado de cada ladrilho é:</a:t>
            </a:r>
            <a:endParaRPr lang="pt-BR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1899263"/>
            <a:ext cx="6230396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2315846"/>
            <a:ext cx="6230396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2732429"/>
            <a:ext cx="6230396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3149012"/>
            <a:ext cx="6230396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 cm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045121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68391" y="125172"/>
            <a:ext cx="6186571" cy="1770800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Considere os seguintes números: 12, 15 e 30. A diferença entre o mínimo múltiplo comum (MMC) e o máximo divisor comum (MDC) destes números é: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189926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48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231584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57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273242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62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314901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3161712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49981" y="125172"/>
            <a:ext cx="6394220" cy="1740022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pPr algn="just"/>
            <a:r>
              <a:rPr lang="pt-BR" sz="2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um clube de advogados, o Diretor é eleito a cada 4 anos, o Coordenador Administrativo a cada 3 anos e o Secretário a cada 2 anos. Se em 2018 houve eleições para os três cargos simultaneamente, em que ano isso ocorrerá novamente?</a:t>
            </a:r>
            <a:endParaRPr lang="pt-BR" sz="2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1899263"/>
            <a:ext cx="6230396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2022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2315846"/>
            <a:ext cx="6230396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2026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2732429"/>
            <a:ext cx="6230396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2030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3149012"/>
            <a:ext cx="6230396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2032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9703200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49981" y="125172"/>
            <a:ext cx="6394220" cy="1740022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pPr algn="just"/>
            <a:r>
              <a:rPr lang="pt-BR" sz="2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um clube de advogados, o Diretor é eleito a cada 4 anos, o Coordenador Administrativo a cada 3 anos e o Secretário a cada 2 anos. Se em 2018 houve eleições para os três cargos simultaneamente, em que ano isso ocorrerá novamente?</a:t>
            </a:r>
            <a:endParaRPr lang="pt-BR" sz="2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1899263"/>
            <a:ext cx="6230396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2315846"/>
            <a:ext cx="6230396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2732429"/>
            <a:ext cx="6230396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2030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3149012"/>
            <a:ext cx="6230396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480149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68391" y="125172"/>
            <a:ext cx="6186571" cy="1770800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Considere os seguintes números: 12, 15 e 30. A diferença entre o mínimo múltiplo comum (MMC) e o máximo divisor comum (MDC) destes números é: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189926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231584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57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273242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314901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544765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68391" y="125172"/>
            <a:ext cx="6186571" cy="1893910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Dois médicos trabalham em um mesmo hospital em regime de plantão. O primeiro vai a esse hospital a cada 9 dias, e o segundo, a cada 5 dias. Sabendo-se que o último plantão em que eles trabalharam juntos foi em um domingo, o próximo dia da semana em que eles trabalharão juntos será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189926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domingo.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231584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segunda-feira.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273242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terça-feira.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314901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quarta-feira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592391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68391" y="125172"/>
            <a:ext cx="6186571" cy="1893910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Dois médicos trabalham em um mesmo hospital em regime de plantão. O primeiro vai a esse hospital a cada 9 dias, e o segundo, a cada 5 dias. Sabendo-se que o último plantão em que eles trabalharam juntos foi em um domingo, o próximo dia da semana em que eles trabalharão juntos será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189926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231584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273242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314901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quarta-feira.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486128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49981" y="125172"/>
            <a:ext cx="6304982" cy="1893910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 artesão de tapetes dispõe de duas peças de tecidos, uma com 900 centímetros e a outra com 780 centímetros. Ele vai cortar as peças de tecidos em tamanhos iguais e o maior possível. O número de tapetes que ele conseguirá fazer é: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189926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231584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46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273242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28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314901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172077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49981" y="125172"/>
            <a:ext cx="6304982" cy="1893910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 artesão de tapetes dispõe de duas peças de tecidos, uma com 900 centímetros e a outra com 780 centímetros. Ele vai cortar as peças de tecidos em tamanhos iguais e o maior possível. O número de tapetes que ele conseguirá fazer é: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189926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231584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273242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28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314901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593286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49981" y="125172"/>
            <a:ext cx="6304982" cy="1893910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Maria toma o remédio para a pressão a cada 8 horas, e o da diabetes a cada 6 horas. Se ela ingerir ambos às 12 h de hoje, quantas horas depois ela tomará os dois remédios juntos novamente?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189926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231584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273242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314901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739623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49981" y="125172"/>
            <a:ext cx="6304982" cy="1893910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Maria toma o remédio para a pressão a cada 8 horas, e o da diabetes a cada 6 horas. Se ela ingerir ambos às 12 h de hoje, quantas horas depois ela tomará os dois remédios juntos novamente?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189926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231584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273242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314901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690721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14190</TotalTime>
  <Words>1446</Words>
  <Application>Microsoft Office PowerPoint</Application>
  <PresentationFormat>Personalizar</PresentationFormat>
  <Paragraphs>122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Cencosud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germany</cp:lastModifiedBy>
  <cp:revision>435</cp:revision>
  <dcterms:created xsi:type="dcterms:W3CDTF">2015-12-20T14:42:40Z</dcterms:created>
  <dcterms:modified xsi:type="dcterms:W3CDTF">2024-06-29T05:40:09Z</dcterms:modified>
  <cp:category>DECER</cp:category>
</cp:coreProperties>
</file>