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91" r:id="rId2"/>
    <p:sldId id="290" r:id="rId3"/>
    <p:sldId id="304" r:id="rId4"/>
    <p:sldId id="311" r:id="rId5"/>
    <p:sldId id="315" r:id="rId6"/>
    <p:sldId id="337" r:id="rId7"/>
    <p:sldId id="334" r:id="rId8"/>
    <p:sldId id="335" r:id="rId9"/>
    <p:sldId id="338" r:id="rId10"/>
    <p:sldId id="339" r:id="rId11"/>
    <p:sldId id="340" r:id="rId12"/>
    <p:sldId id="341" r:id="rId13"/>
    <p:sldId id="301" r:id="rId14"/>
    <p:sldId id="342" r:id="rId15"/>
    <p:sldId id="343" r:id="rId16"/>
    <p:sldId id="344" r:id="rId17"/>
    <p:sldId id="345" r:id="rId18"/>
    <p:sldId id="346" r:id="rId19"/>
    <p:sldId id="347" r:id="rId20"/>
    <p:sldId id="296" r:id="rId21"/>
    <p:sldId id="348" r:id="rId22"/>
    <p:sldId id="295" r:id="rId23"/>
    <p:sldId id="297" r:id="rId24"/>
    <p:sldId id="294" r:id="rId25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0"/>
            <p14:sldId id="304"/>
            <p14:sldId id="311"/>
            <p14:sldId id="315"/>
            <p14:sldId id="337"/>
            <p14:sldId id="334"/>
            <p14:sldId id="335"/>
            <p14:sldId id="338"/>
            <p14:sldId id="339"/>
            <p14:sldId id="340"/>
            <p14:sldId id="341"/>
            <p14:sldId id="301"/>
            <p14:sldId id="342"/>
            <p14:sldId id="343"/>
            <p14:sldId id="344"/>
            <p14:sldId id="345"/>
            <p14:sldId id="346"/>
            <p14:sldId id="347"/>
            <p14:sldId id="296"/>
            <p14:sldId id="348"/>
            <p14:sldId id="295"/>
            <p14:sldId id="29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78" d="100"/>
          <a:sy n="78" d="100"/>
        </p:scale>
        <p:origin x="102" y="29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7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3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79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66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142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54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3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9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16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9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9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49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78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19/05/2019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ucrs.br/edipucrs/online/historiadacomputacao.pdf" TargetMode="Externa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computerhistory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23319" y="1581663"/>
            <a:ext cx="1285103" cy="5693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7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1ª</a:t>
            </a:r>
            <a:r>
              <a:rPr lang="en-US" sz="14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Geração</a:t>
            </a:r>
          </a:p>
          <a:p>
            <a:pPr algn="ctr"/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76866" y="1968841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31558" y="1799965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1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99912" y="1041541"/>
            <a:ext cx="530931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1885 nos Estados Unidos o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empresário </a:t>
            </a:r>
            <a:r>
              <a:rPr lang="pt-BR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Herman Hollerith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construiu a Máquina de recenseamento utilizada no censo de 1890 dos EUA. A máquina efetuava a leitura dos cartões de papel perfurados com as informações em código </a:t>
            </a:r>
            <a:r>
              <a:rPr lang="pt-BR" sz="2400" dirty="0">
                <a:ln w="0"/>
                <a:solidFill>
                  <a:srgbClr val="FFFF00"/>
                </a:solidFill>
              </a:rPr>
              <a:t>BCD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(Decimal Codificado em Binário). Os dados do censo de 1890 foram tabulados em apenas um ano. O censo de 1880 levou oito anos para ser tabulado;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770605" y="3640293"/>
            <a:ext cx="3189245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1885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Herman Hollerith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6E59E0-77DE-4181-BEBB-6B94C7CE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23" y="1146707"/>
            <a:ext cx="2958580" cy="24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69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99912" y="1315984"/>
            <a:ext cx="5309311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1896,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Hollerith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criou 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Tabulating Machine Company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introduziu inovações em sua descoberta: a fita de papel foi substituída por cartões. Através da leitura dos cartões perfurados, os dados que elas representavam podiam ser computados de uma forma rápida e automática, através de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circuitos elétricos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549899" y="3586134"/>
            <a:ext cx="31131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Cartão perfurado de Hollerith </a:t>
            </a:r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7A4CF-9F23-4CF3-A9A0-93FFA00D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23" y="1173528"/>
            <a:ext cx="2994481" cy="24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3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99912" y="1041541"/>
            <a:ext cx="5309311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1911, duas outras companhias, a Internacional Time Recorde Co. (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registradores mecânicos de tempo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e a Computing Cale Co. (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instrumentos de aferição de peso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uniram-se a empresa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Hollerith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formando-se então 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Computing Tabulating Recording Co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CTR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fevereiro de 1924 a CTR mudou seu nome para INTERNATIONAL BUSINESS MACHINES, hoje conhecida como,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553852" y="3208912"/>
            <a:ext cx="2838586" cy="22006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1924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Fundadores: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Hollerith e Watson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(Thomas J. Watson)</a:t>
            </a:r>
          </a:p>
          <a:p>
            <a:endParaRPr lang="pt-BR" sz="19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5124" name="Picture 4" descr="Resultado de imagem para ibm">
            <a:extLst>
              <a:ext uri="{FF2B5EF4-FFF2-40B4-BE49-F238E27FC236}">
                <a16:creationId xmlns:a16="http://schemas.microsoft.com/office/drawing/2014/main" id="{1F0CC6A2-51B3-44B9-9725-4EEDBB59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2" y="1169681"/>
            <a:ext cx="2943225" cy="205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7616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2946400" y="2963966"/>
            <a:ext cx="30861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Principais     Eventos</a:t>
            </a:r>
          </a:p>
        </p:txBody>
      </p:sp>
      <p:cxnSp>
        <p:nvCxnSpPr>
          <p:cNvPr id="22" name="Forma 21"/>
          <p:cNvCxnSpPr/>
          <p:nvPr/>
        </p:nvCxnSpPr>
        <p:spPr>
          <a:xfrm flipV="1">
            <a:off x="1803400" y="2628900"/>
            <a:ext cx="4673600" cy="1536700"/>
          </a:xfrm>
          <a:prstGeom prst="bentConnector3">
            <a:avLst>
              <a:gd name="adj1" fmla="val 50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85900" y="31877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1560660" y="35481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1938 d.C.</a:t>
            </a:r>
          </a:p>
        </p:txBody>
      </p:sp>
      <p:sp>
        <p:nvSpPr>
          <p:cNvPr id="25" name="Elipse 24"/>
          <p:cNvSpPr/>
          <p:nvPr/>
        </p:nvSpPr>
        <p:spPr>
          <a:xfrm>
            <a:off x="6121400" y="16383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6196160" y="19987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1953 d.C.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C67F868-7EE3-489C-9341-4564E5B85C89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88E94-D49C-4136-ACDD-87213988D3C4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051343" y="4068122"/>
            <a:ext cx="35323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Tese </a:t>
            </a:r>
            <a:r>
              <a:rPr lang="pt-BR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mestrado “A Symbolic Analysis of Relay and Switching Circuits”</a:t>
            </a:r>
            <a:endParaRPr lang="pt-BR" sz="1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05678" y="4171745"/>
            <a:ext cx="4103793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Claude Elwood Shannon( 1916 - 2001 )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8194" name="Picture 2" descr="https://upload.wikimedia.org/wikipedia/commons/thumb/9/99/ClaudeShannon_MFO3807.jpg/200px-ClaudeShannon_MFO3807.jpg">
            <a:extLst>
              <a:ext uri="{FF2B5EF4-FFF2-40B4-BE49-F238E27FC236}">
                <a16:creationId xmlns:a16="http://schemas.microsoft.com/office/drawing/2014/main" id="{A25C2437-0F6A-40A0-9AC1-58908805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1" y="1085610"/>
            <a:ext cx="3014505" cy="31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C83A7-1F62-4766-AD3C-E46B5D392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093" y="1162084"/>
            <a:ext cx="3485626" cy="2896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C6AC77-38FA-4929-AEE7-931E22BAC4CC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445351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99912" y="1041541"/>
            <a:ext cx="5309311" cy="3277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1937 Claude Elwood Shannon escreveu sua tese de mestrado “A Symbolic Analysis of Relay and Switching Circuits” onde utiliza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aritmética binária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Álgebra de Boole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implementar lógicas através de circuitos com chaves e relés, tornando-se um marco para os circuitos digitais;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Devido a este feito é conhecido como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"o pai da teoria da informação"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pt-BR" sz="23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770605" y="3640293"/>
            <a:ext cx="3189245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1937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Tese: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Mestrado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C5A7E-C6EF-4D36-B286-7D44EF1C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05" y="1162084"/>
            <a:ext cx="2982413" cy="24782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223A77-5904-4296-B591-2D8460DB5D4A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246820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7AF0563-D4EF-4A66-9FCB-5075576856C1}"/>
              </a:ext>
            </a:extLst>
          </p:cNvPr>
          <p:cNvSpPr/>
          <p:nvPr/>
        </p:nvSpPr>
        <p:spPr>
          <a:xfrm>
            <a:off x="4103647" y="1678623"/>
            <a:ext cx="1092146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284488" y="2054674"/>
            <a:ext cx="911305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ENIAC 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195793" y="4136149"/>
            <a:ext cx="362203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ENIAC – Primeiro computador eletrônico.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1032" name="Picture 8" descr="Duas pessoas.">
            <a:extLst>
              <a:ext uri="{FF2B5EF4-FFF2-40B4-BE49-F238E27FC236}">
                <a16:creationId xmlns:a16="http://schemas.microsoft.com/office/drawing/2014/main" id="{C5612EBB-B0F4-436F-BF19-63921F586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8" y="1181570"/>
            <a:ext cx="3752231" cy="294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85643329-3656-4739-B665-6EC19A1D7394}"/>
              </a:ext>
            </a:extLst>
          </p:cNvPr>
          <p:cNvSpPr/>
          <p:nvPr/>
        </p:nvSpPr>
        <p:spPr>
          <a:xfrm>
            <a:off x="305678" y="4104349"/>
            <a:ext cx="3532377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Mauchly e Eckert: os nomes por trás do ENIAC.</a:t>
            </a:r>
          </a:p>
        </p:txBody>
      </p:sp>
      <p:pic>
        <p:nvPicPr>
          <p:cNvPr id="16" name="Picture 2" descr="Um computador.">
            <a:extLst>
              <a:ext uri="{FF2B5EF4-FFF2-40B4-BE49-F238E27FC236}">
                <a16:creationId xmlns:a16="http://schemas.microsoft.com/office/drawing/2014/main" id="{4CE36ADC-2988-42DD-AAEF-BE7FBA8C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31" y="1173528"/>
            <a:ext cx="3418407" cy="293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DE05AF-CB68-41E0-9389-988EA3870CD7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3585653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0066" y="1041541"/>
            <a:ext cx="5486399" cy="41703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ENIAC foi desenvolvido a pedido do exército dos EUA para seu laboratório de pesquisa balística, com 30 toneladas de peso, ocupava uma área de 180 m². Sua produção custou US$ 500 mil na época, o que hoje representaria aproximadamente US$ 6 milhões. Foi o primeiro computador digital eletrônico de grande escala. O Colossos e o Bonbe de Bletchley Park eram eletromecânicos. O "sistema operacional" da máquina era através de cartões perfurados.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609221" y="3640293"/>
            <a:ext cx="335062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1943</a:t>
            </a: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Idealizadores: </a:t>
            </a:r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Mauchly e Eckert</a:t>
            </a: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         </a:t>
            </a:r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Universidade da Pensilvânia</a:t>
            </a:r>
          </a:p>
          <a:p>
            <a:endParaRPr lang="pt-BR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050" name="Picture 2" descr="Um computador.">
            <a:extLst>
              <a:ext uri="{FF2B5EF4-FFF2-40B4-BE49-F238E27FC236}">
                <a16:creationId xmlns:a16="http://schemas.microsoft.com/office/drawing/2014/main" id="{59C99C1C-8BD6-423E-A183-ABA4910B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222" y="1173528"/>
            <a:ext cx="3050715" cy="2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0DD328-AAB0-46FD-B032-79F59DBF0B78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0500664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7AF0563-D4EF-4A66-9FCB-5075576856C1}"/>
              </a:ext>
            </a:extLst>
          </p:cNvPr>
          <p:cNvSpPr/>
          <p:nvPr/>
        </p:nvSpPr>
        <p:spPr>
          <a:xfrm>
            <a:off x="3756454" y="1755549"/>
            <a:ext cx="1157543" cy="113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937295" y="2147001"/>
            <a:ext cx="911305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EDVAC 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05678" y="4259199"/>
            <a:ext cx="3450776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von Neumann (1903-1957)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1026" name="Picture 2" descr="https://upload.wikimedia.org/wikipedia/commons/thumb/d/d6/JohnvonNeumann-LosAlamos.jpg/200px-JohnvonNeumann-LosAlamos.jpg">
            <a:extLst>
              <a:ext uri="{FF2B5EF4-FFF2-40B4-BE49-F238E27FC236}">
                <a16:creationId xmlns:a16="http://schemas.microsoft.com/office/drawing/2014/main" id="{75F1235F-5227-4C40-8B38-08E9BAA8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5" y="1127363"/>
            <a:ext cx="3019491" cy="31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EDVAC">
            <a:extLst>
              <a:ext uri="{FF2B5EF4-FFF2-40B4-BE49-F238E27FC236}">
                <a16:creationId xmlns:a16="http://schemas.microsoft.com/office/drawing/2014/main" id="{6A5EB204-F5D7-45BF-98D4-9B100730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89" y="1121216"/>
            <a:ext cx="3414856" cy="31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1D8F1564-1E7C-4F83-AC5D-42BE0324F282}"/>
              </a:ext>
            </a:extLst>
          </p:cNvPr>
          <p:cNvSpPr/>
          <p:nvPr/>
        </p:nvSpPr>
        <p:spPr>
          <a:xfrm>
            <a:off x="5018899" y="4282282"/>
            <a:ext cx="362203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EDVAC – Segundo computador eletrônico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32A02-CE21-40DB-9C55-7DDCBD2EE9DE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702229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0066" y="1041541"/>
            <a:ext cx="5486399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 contrário do ENIAC que operava com base em codificação decimal, o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EDVAC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foi projetado para utilizar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códigos binários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manter os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programas armazenados na memória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respeitando a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arquitetura de von Neumann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projeto do EDVAC é considerado um sucesso na história da computação, e sua arquitetura tornou-se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padrão para os computadores modernos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O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EDVAC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assim como o ENIAC foi financiado pelo exército dos EUA </a:t>
            </a:r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8" name="Picture 4" descr="Resultado de imagem para EDVAC">
            <a:extLst>
              <a:ext uri="{FF2B5EF4-FFF2-40B4-BE49-F238E27FC236}">
                <a16:creationId xmlns:a16="http://schemas.microsoft.com/office/drawing/2014/main" id="{C428F018-3268-4F08-B0E1-07CD7AD7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221" y="1167228"/>
            <a:ext cx="3044950" cy="247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368E7B-4C00-49D5-AB61-7B601677B9E6}"/>
              </a:ext>
            </a:extLst>
          </p:cNvPr>
          <p:cNvSpPr/>
          <p:nvPr/>
        </p:nvSpPr>
        <p:spPr>
          <a:xfrm>
            <a:off x="5609221" y="3640293"/>
            <a:ext cx="3350629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1945</a:t>
            </a: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Idealizador: </a:t>
            </a:r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John von Neumann</a:t>
            </a: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     </a:t>
            </a:r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 Unidos</a:t>
            </a:r>
          </a:p>
          <a:p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Universidade da Pensilvânia</a:t>
            </a:r>
          </a:p>
          <a:p>
            <a:endParaRPr lang="pt-BR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8EDB3-2546-47F7-B003-97F9D25CB94E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183133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457200" y="242456"/>
            <a:ext cx="820584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Computação – 1ª Geração de Computadores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320725" y="988875"/>
            <a:ext cx="8318400" cy="38318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Nesta 1ª geração, a programação era em linguagem de máquina composta da codificação binária das instruções da máquina. Por exemplo, a soma de dois números produzindo um resultado na memória tinha um código semelhante à:</a:t>
            </a:r>
          </a:p>
          <a:p>
            <a:endParaRPr lang="pt-BR" sz="27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7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entendimento desta lógica era restrito aos profissionais com conhecimento da arquitetura do computador.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42971-B2AE-47EF-8012-A95AF9CA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9" y="3219341"/>
            <a:ext cx="5336072" cy="584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CFAFF1-7AF4-40A2-990C-99BE661BACC8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479610" y="1200941"/>
            <a:ext cx="599533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primeira geração se caracterizou por: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444843" y="1859967"/>
            <a:ext cx="821724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Surgimento do ENIAC;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Utilização de relés como dispositivos de chaveamento;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Utilização de válvulas a vácuo;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Hardware caro, grande e de difícil manutenção;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Programação em linguagem de máquina;</a:t>
            </a:r>
          </a:p>
          <a:p>
            <a:pPr>
              <a:buFont typeface="Wingdings" pitchFamily="2" charset="2"/>
              <a:buChar char="Ø"/>
            </a:pPr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permitiu o uso de software.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D0DFB-D626-4887-993B-EB5A82DD39ED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6576941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70EF-B16A-4737-B00F-9328105F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77" y="1232632"/>
            <a:ext cx="2431914" cy="2990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/>
              <a:t>Fonseca Filho, Cléuzio 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http://www.pucrs.br/edipucrs/online/historiadacomputacao.pdf 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DA COMPUTAÇÃO: O CAMINHO DO PENSAMENTO E DA TECNOLOGIA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94778-9F0F-412C-997F-8D883FA16AE8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A023A-3D86-4F2C-BC40-DD2165A20DE5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</a:t>
            </a:r>
            <a:endParaRPr lang="en-US" sz="45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104979" y="2754289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97130" y="1849429"/>
            <a:ext cx="3586292" cy="241604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https://www.computerhistory.org/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5E597-76A3-4691-B944-C875EAB9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49" y="1319483"/>
            <a:ext cx="3795511" cy="3218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5C8885-2C99-4671-B11A-0E0A93725FF2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32BD4-F1F4-4F9F-9789-E5FF4833C414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21</a:t>
            </a:r>
            <a:endParaRPr lang="en-US" sz="45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3953576" y="989050"/>
            <a:ext cx="4793709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origens da álgebra se encontram na antiga Babilônia, cujos matemáticos desenvolveram um sistema aritmético avançado, com o qual puderam fazer cálculos algébricos. Com esse sistema eles foram capazes de aplicar fórmulas </a:t>
            </a:r>
          </a:p>
        </p:txBody>
      </p:sp>
      <p:pic>
        <p:nvPicPr>
          <p:cNvPr id="2054" name="Picture 6" descr="Resultado de imagem para Plimpton 322">
            <a:extLst>
              <a:ext uri="{FF2B5EF4-FFF2-40B4-BE49-F238E27FC236}">
                <a16:creationId xmlns:a16="http://schemas.microsoft.com/office/drawing/2014/main" id="{D5611A40-CAB7-4DF4-A36D-30BD6F07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8" y="1127363"/>
            <a:ext cx="3527821" cy="20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76BB6-4178-4D0C-B6DB-86706D5A852F}"/>
              </a:ext>
            </a:extLst>
          </p:cNvPr>
          <p:cNvSpPr/>
          <p:nvPr/>
        </p:nvSpPr>
        <p:spPr>
          <a:xfrm>
            <a:off x="305678" y="3568312"/>
            <a:ext cx="85603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calcular soluções para incógnitas numa classe de problemas que, hoje, seriam resolvidos como equações lineares, equações quadráticas e equações indeterminadas.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1D61B2B-F731-43B7-881F-4438ABF44693}"/>
              </a:ext>
            </a:extLst>
          </p:cNvPr>
          <p:cNvSpPr/>
          <p:nvPr/>
        </p:nvSpPr>
        <p:spPr>
          <a:xfrm>
            <a:off x="415566" y="3170503"/>
            <a:ext cx="3428122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Plimpton 322 (Século XVIII a.C.)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586608" y="3955958"/>
            <a:ext cx="2905476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Livro: 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Kitab al-jabr wa’l-muqabala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293711" y="4031764"/>
            <a:ext cx="3542422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Abu Ja’far Muhammad ibn Musa al-Khwarizmi, (780 – 850 d.C)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41C1-7356-4EC7-9CCE-12DBD43EBB05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1032" name="Picture 8" descr="Khwarizmi, Al-">
            <a:extLst>
              <a:ext uri="{FF2B5EF4-FFF2-40B4-BE49-F238E27FC236}">
                <a16:creationId xmlns:a16="http://schemas.microsoft.com/office/drawing/2014/main" id="{153C9501-427D-41CF-BC01-FA879DB9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2" y="1098489"/>
            <a:ext cx="3174824" cy="29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2/23/Image-Al-Kit%C4%81b_al-mu%E1%B8%ABta%E1%B9%A3ar_f%C4%AB_%E1%B8%A5is%C4%81b_al-%C4%9Fabr_wa-l-muq%C4%81bala.jpg/220px-Image-Al-Kit%C4%81b_al-mu%E1%B8%ABta%E1%B9%A3ar_f%C4%AB_%E1%B8%A5is%C4%81b_al-%C4%9Fabr_wa-l-muq%C4%81bala.jpg">
            <a:extLst>
              <a:ext uri="{FF2B5EF4-FFF2-40B4-BE49-F238E27FC236}">
                <a16:creationId xmlns:a16="http://schemas.microsoft.com/office/drawing/2014/main" id="{BB4251C2-74AD-4578-A4BD-4ACB27A2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91" y="1084354"/>
            <a:ext cx="2717588" cy="28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05678" y="1188060"/>
            <a:ext cx="5309311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Abu Ja’far Muhammad ibn Musa al-Khwarizmi, (780 – 850 d.C), foi o avô da informática e o pai da álgebra. Ele foi o popularizador dos algarismos arábicos, adotando o símbolo do número zero e o sistema decimal; foi astrônomo, cartógrafo, em resumo, um erudito enciclopédico.</a:t>
            </a:r>
          </a:p>
          <a:p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*Charles Babbage é o pai do computador.</a:t>
            </a:r>
            <a:endParaRPr lang="pt-BR" sz="16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3586B-9B80-4522-BC05-7A2C2D10A2CA}"/>
              </a:ext>
            </a:extLst>
          </p:cNvPr>
          <p:cNvSpPr/>
          <p:nvPr/>
        </p:nvSpPr>
        <p:spPr>
          <a:xfrm>
            <a:off x="5711501" y="3559167"/>
            <a:ext cx="16177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Álgebra</a:t>
            </a:r>
          </a:p>
        </p:txBody>
      </p:sp>
      <p:pic>
        <p:nvPicPr>
          <p:cNvPr id="8" name="Picture 4" descr="Imagem relacionada">
            <a:extLst>
              <a:ext uri="{FF2B5EF4-FFF2-40B4-BE49-F238E27FC236}">
                <a16:creationId xmlns:a16="http://schemas.microsoft.com/office/drawing/2014/main" id="{71AD4A78-6900-400D-98D2-B860F14E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31" y="3632548"/>
            <a:ext cx="1564488" cy="10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thumb/2/23/Image-Al-Kit%C4%81b_al-mu%E1%B8%ABta%E1%B9%A3ar_f%C4%AB_%E1%B8%A5is%C4%81b_al-%C4%9Fabr_wa-l-muq%C4%81bala.jpg/220px-Image-Al-Kit%C4%81b_al-mu%E1%B8%ABta%E1%B9%A3ar_f%C4%AB_%E1%B8%A5is%C4%81b_al-%C4%9Fabr_wa-l-muq%C4%81bala.jpg">
            <a:extLst>
              <a:ext uri="{FF2B5EF4-FFF2-40B4-BE49-F238E27FC236}">
                <a16:creationId xmlns:a16="http://schemas.microsoft.com/office/drawing/2014/main" id="{F05DC70F-FD8A-47E5-9116-0D2514110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27" y="1134627"/>
            <a:ext cx="2274055" cy="24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BC7F9A-DD60-431E-A537-1D34494C58BD}"/>
              </a:ext>
            </a:extLst>
          </p:cNvPr>
          <p:cNvSpPr/>
          <p:nvPr/>
        </p:nvSpPr>
        <p:spPr>
          <a:xfrm>
            <a:off x="7448469" y="1061246"/>
            <a:ext cx="13109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Livro: Kitab </a:t>
            </a:r>
            <a:r>
              <a:rPr lang="pt-BR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al-jabr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wa’l-muqabala</a:t>
            </a:r>
          </a:p>
        </p:txBody>
      </p:sp>
    </p:spTree>
    <p:extLst>
      <p:ext uri="{BB962C8B-B14F-4D97-AF65-F5344CB8AC3E}">
        <p14:creationId xmlns:p14="http://schemas.microsoft.com/office/powerpoint/2010/main" val="27843377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05678" y="971607"/>
            <a:ext cx="6298322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Al-Khwarizmi escreveu sobre como usar números decimais na prática e também esclareceu e popularizou um método para resolver certos problemas matemáticos. Ele explicou esse método em sua obra Kitab al-jabr wa’l-muqabala (O Livro da Restauração e do Balanceamento). O termo al-jabr no título deu origem à palavra álgebra em português. A álgebra, segundo o escritor científico Ehsan Masood, é considerada “a ferramenta matemática mais importante já inventada, que é a base de todos os ramos da ciência”.</a:t>
            </a:r>
            <a:endParaRPr lang="pt-BR" sz="225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6388736" y="3260792"/>
            <a:ext cx="2480700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entre 813 e 833</a:t>
            </a:r>
            <a:endParaRPr lang="pt-BR" sz="19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Escritor: </a:t>
            </a:r>
            <a:r>
              <a:rPr lang="pt-BR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Al-Khwarizmi 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Persa</a:t>
            </a: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8" name="Picture 2" descr="https://upload.wikimedia.org/wikipedia/commons/thumb/2/23/Image-Al-Kit%C4%81b_al-mu%E1%B8%ABta%E1%B9%A3ar_f%C4%AB_%E1%B8%A5is%C4%81b_al-%C4%9Fabr_wa-l-muq%C4%81bala.jpg/220px-Image-Al-Kit%C4%81b_al-mu%E1%B8%ABta%E1%B9%A3ar_f%C4%AB_%E1%B8%A5is%C4%81b_al-%C4%9Fabr_wa-l-muq%C4%81bala.jpg">
            <a:extLst>
              <a:ext uri="{FF2B5EF4-FFF2-40B4-BE49-F238E27FC236}">
                <a16:creationId xmlns:a16="http://schemas.microsoft.com/office/drawing/2014/main" id="{BDF994D7-6871-454F-8181-D8EE04A54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10" y="1134768"/>
            <a:ext cx="2154015" cy="21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350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671033" y="1098490"/>
            <a:ext cx="16177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Álgebra</a:t>
            </a:r>
          </a:p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  <a:r>
              <a:rPr lang="pt-BR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pt-BR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76132" y="4208918"/>
            <a:ext cx="3014506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George Boole ( 1815 - 1864 )</a:t>
            </a:r>
          </a:p>
        </p:txBody>
      </p: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AFB9D904-08A4-4B6C-99CD-61677EF9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2" y="1123247"/>
            <a:ext cx="3014506" cy="31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EE18D5-AE5C-4D0D-8A6A-5B9473BA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859" y="1123247"/>
            <a:ext cx="3463311" cy="24618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F41C1-7356-4EC7-9CCE-12DBD43EBB05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</p:spTree>
    <p:extLst>
      <p:ext uri="{BB962C8B-B14F-4D97-AF65-F5344CB8AC3E}">
        <p14:creationId xmlns:p14="http://schemas.microsoft.com/office/powerpoint/2010/main" val="9578421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99912" y="1041541"/>
            <a:ext cx="5309311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1854, </a:t>
            </a:r>
            <a:r>
              <a:rPr lang="pt-BR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George Boole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publicou sua obra mais famosa, Investigation of the Laws of Thought(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investigação sobre as leis do pensamento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na qual se fundamentam as Teorias da Lógica e das probabilidades. Incorporando a Lógica à Matemática de um modo novo, ele estabeleceu uma nova Álgebra - Álgebra Booleana. Sua teoria hoje é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aplicada na construção de computadores modernos e telefones.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5770605" y="3640293"/>
            <a:ext cx="3189245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1854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Inventor: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George Boole </a:t>
            </a:r>
          </a:p>
          <a:p>
            <a:r>
              <a:rPr lang="pt-BR" sz="1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Local:       </a:t>
            </a:r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Inglaterra</a:t>
            </a: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1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95CA9-3FCC-4FBA-95C3-466E3AD2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23" y="1127362"/>
            <a:ext cx="3044949" cy="2164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E7A5D7-D10A-4A22-92F4-29309093A449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CDBDC-14EA-4DF7-BAF8-C29DBF0603B4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D345A1D-56FA-41C0-B157-AD8BE17C9807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</p:spTree>
    <p:extLst>
      <p:ext uri="{BB962C8B-B14F-4D97-AF65-F5344CB8AC3E}">
        <p14:creationId xmlns:p14="http://schemas.microsoft.com/office/powerpoint/2010/main" val="6295848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4296426" y="4131974"/>
            <a:ext cx="43451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Máquina de </a:t>
            </a:r>
            <a:r>
              <a:rPr lang="pt-BR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Tabulação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A6B1A6DC-F25C-428B-B80D-278DE60914ED}"/>
              </a:ext>
            </a:extLst>
          </p:cNvPr>
          <p:cNvSpPr/>
          <p:nvPr/>
        </p:nvSpPr>
        <p:spPr>
          <a:xfrm>
            <a:off x="305677" y="4208918"/>
            <a:ext cx="3365355" cy="3847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9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Herman Hollerith (1860 - 1929 )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F41C1-7356-4EC7-9CCE-12DBD43EBB05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A098F-C49B-4867-8607-CDA7EB6DCE9E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Primeira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357127-E6AA-4E26-8848-23E20DA7C1CD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2050" name="Picture 2" descr="https://upload.wikimedia.org/wikipedia/commons/thumb/4/42/Hollerith.jpg/200px-Hollerith.jpg">
            <a:extLst>
              <a:ext uri="{FF2B5EF4-FFF2-40B4-BE49-F238E27FC236}">
                <a16:creationId xmlns:a16="http://schemas.microsoft.com/office/drawing/2014/main" id="{F394BC04-7389-4B81-8FEF-38899DAA2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0" y="1098489"/>
            <a:ext cx="2811167" cy="31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CCBD8-8E57-4208-885F-C3BC099D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655" y="1127361"/>
            <a:ext cx="4086422" cy="30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50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14830</TotalTime>
  <Words>1301</Words>
  <Application>Microsoft Office PowerPoint</Application>
  <PresentationFormat>Custom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NewUser</cp:lastModifiedBy>
  <cp:revision>562</cp:revision>
  <dcterms:created xsi:type="dcterms:W3CDTF">2015-12-20T14:42:40Z</dcterms:created>
  <dcterms:modified xsi:type="dcterms:W3CDTF">2019-05-19T22:48:57Z</dcterms:modified>
  <cp:category>DECER</cp:category>
</cp:coreProperties>
</file>