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357" r:id="rId2"/>
    <p:sldId id="291" r:id="rId3"/>
    <p:sldId id="290" r:id="rId4"/>
    <p:sldId id="301" r:id="rId5"/>
    <p:sldId id="304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8" r:id="rId14"/>
    <p:sldId id="356" r:id="rId15"/>
    <p:sldId id="359" r:id="rId16"/>
    <p:sldId id="360" r:id="rId17"/>
    <p:sldId id="362" r:id="rId18"/>
    <p:sldId id="361" r:id="rId19"/>
    <p:sldId id="363" r:id="rId20"/>
    <p:sldId id="348" r:id="rId21"/>
    <p:sldId id="295" r:id="rId22"/>
    <p:sldId id="297" r:id="rId23"/>
    <p:sldId id="294" r:id="rId24"/>
    <p:sldId id="364" r:id="rId25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57"/>
            <p14:sldId id="291"/>
            <p14:sldId id="290"/>
            <p14:sldId id="301"/>
            <p14:sldId id="304"/>
            <p14:sldId id="349"/>
            <p14:sldId id="350"/>
            <p14:sldId id="351"/>
            <p14:sldId id="352"/>
            <p14:sldId id="353"/>
            <p14:sldId id="354"/>
            <p14:sldId id="355"/>
            <p14:sldId id="358"/>
            <p14:sldId id="356"/>
            <p14:sldId id="359"/>
            <p14:sldId id="360"/>
            <p14:sldId id="362"/>
            <p14:sldId id="361"/>
            <p14:sldId id="363"/>
            <p14:sldId id="348"/>
            <p14:sldId id="295"/>
            <p14:sldId id="297"/>
            <p14:sldId id="294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6" autoAdjust="0"/>
    <p:restoredTop sz="94291" autoAdjust="0"/>
  </p:normalViewPr>
  <p:slideViewPr>
    <p:cSldViewPr snapToGrid="0">
      <p:cViewPr varScale="1">
        <p:scale>
          <a:sx n="92" d="100"/>
          <a:sy n="92" d="100"/>
        </p:scale>
        <p:origin x="1062" y="8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3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73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3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00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865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493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834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972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02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5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160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02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05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7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26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4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ucrs.br/edipucrs/online/historiadacomputacao.pdf" TargetMode="Externa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www.computerhistory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2ª Geração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05677" y="996514"/>
            <a:ext cx="5823273" cy="42550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1947 Brattain e Moore apresentaram o dispositivo para um grupo da </a:t>
            </a:r>
            <a:r>
              <a:rPr lang="pt-BR" sz="225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Bell Labs</a:t>
            </a:r>
            <a:r>
              <a:rPr lang="pt-BR" sz="22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22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1954 a Bell Labs conclui o </a:t>
            </a:r>
            <a:r>
              <a:rPr lang="pt-BR" sz="225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TRADIC</a:t>
            </a:r>
            <a:r>
              <a:rPr lang="pt-BR" sz="22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tido como o primeiro computador totalmente </a:t>
            </a:r>
            <a:r>
              <a:rPr lang="pt-BR" sz="225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transistorizado</a:t>
            </a:r>
            <a:r>
              <a:rPr lang="pt-BR" sz="22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As vantagens dos transistores em relação às válvulas a vácuo são principalmente: menos consumo de energia, peso e tamanho menores, reduzida perda de calor e aquecimento, maior confiabilidade e robustez, maior duração e resistência a impacto e vibração.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869459" y="3261571"/>
            <a:ext cx="2852893" cy="22006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1947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Estados Unidos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Inventores: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 Bardeen, </a:t>
            </a:r>
          </a:p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Walter Houser e</a:t>
            </a:r>
          </a:p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William Bradford</a:t>
            </a: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6152" name="Picture 8" descr="Pinos do transistor">
            <a:extLst>
              <a:ext uri="{FF2B5EF4-FFF2-40B4-BE49-F238E27FC236}">
                <a16:creationId xmlns:a16="http://schemas.microsoft.com/office/drawing/2014/main" id="{F062F9B8-637A-4A90-A535-4A4C0290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13" y="1082449"/>
            <a:ext cx="2528763" cy="22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5633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582516" y="992776"/>
            <a:ext cx="4173605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das vantagens do </a:t>
            </a:r>
            <a:r>
              <a:rPr lang="pt-BR" sz="225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TRADIC</a:t>
            </a:r>
            <a:r>
              <a:rPr lang="pt-BR" sz="22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 os transistores em relação às válvulas era que as dimensões desses componentes eram bastante reduzidas, tornando os </a:t>
            </a:r>
            <a:r>
              <a:rPr lang="pt-BR" sz="225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computadores da segunda geração cem vezes menores </a:t>
            </a:r>
            <a:r>
              <a:rPr lang="pt-BR" sz="22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que os da primeira.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584357" y="3830748"/>
            <a:ext cx="2852893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1954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Estados Unidos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Bell Labs</a:t>
            </a:r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7170" name="Picture 2" descr="http://www.semiconductormuseum.com/Transistors/BellLabs/OralHistories/Coonce/Coonce_Page6_files/image002.jpg">
            <a:extLst>
              <a:ext uri="{FF2B5EF4-FFF2-40B4-BE49-F238E27FC236}">
                <a16:creationId xmlns:a16="http://schemas.microsoft.com/office/drawing/2014/main" id="{3AE8C351-7E80-4EFA-BB34-58E6CDE2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0" y="1173528"/>
            <a:ext cx="4154277" cy="35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RADIC-transistorized computerÂ ">
            <a:extLst>
              <a:ext uri="{FF2B5EF4-FFF2-40B4-BE49-F238E27FC236}">
                <a16:creationId xmlns:a16="http://schemas.microsoft.com/office/drawing/2014/main" id="{F68CA46E-BA59-451C-9E8B-604E9BC91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38" y="1173528"/>
            <a:ext cx="4154277" cy="35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0182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659625" y="1173528"/>
            <a:ext cx="3837452" cy="1131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25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TRADIC</a:t>
            </a:r>
            <a:r>
              <a:rPr lang="pt-BR" sz="22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possuía 800 transistores, sendo cada um em seu próprio  recipiente.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584357" y="3830748"/>
            <a:ext cx="2852893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1954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Estados Unidos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Bell Labs</a:t>
            </a:r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7170" name="Picture 2" descr="http://www.semiconductormuseum.com/Transistors/BellLabs/OralHistories/Coonce/Coonce_Page6_files/image002.jpg">
            <a:extLst>
              <a:ext uri="{FF2B5EF4-FFF2-40B4-BE49-F238E27FC236}">
                <a16:creationId xmlns:a16="http://schemas.microsoft.com/office/drawing/2014/main" id="{3AE8C351-7E80-4EFA-BB34-58E6CDE2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0" y="1173528"/>
            <a:ext cx="4154277" cy="35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89692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05678" y="1221385"/>
            <a:ext cx="5662636" cy="3277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Nesta geração surgiu os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operacionais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as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linguagens de programação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isto acelerou o desenvolvimento dos computadores.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forma de programação evoluiu da </a:t>
            </a:r>
            <a:r>
              <a:rPr lang="pt-BR" sz="2300" i="1" dirty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de máquina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pt-BR" sz="2300" i="1" dirty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assembly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onde os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códigos binários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eram associados 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mnemônicos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 indicavam o tipo de operação realizada.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850439" y="3067851"/>
            <a:ext cx="287417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Operacional </a:t>
            </a:r>
            <a:r>
              <a:rPr lang="pt-BR" sz="2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Unix</a:t>
            </a: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9218" name="Picture 2" descr="Resultado de imagem para unix">
            <a:extLst>
              <a:ext uri="{FF2B5EF4-FFF2-40B4-BE49-F238E27FC236}">
                <a16:creationId xmlns:a16="http://schemas.microsoft.com/office/drawing/2014/main" id="{28DDF566-E51A-4FF2-AF16-EE80E17F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14" y="1334301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60523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05678" y="1045120"/>
            <a:ext cx="5662636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soma de dois números produzindo um resultado na memória tinha um código semelhante à: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223050" y="104641"/>
            <a:ext cx="766117" cy="754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3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CAC12-8164-4995-B260-515C9FFD5F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2644" y="2172026"/>
            <a:ext cx="6485356" cy="10077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469A66-5A1D-451A-A808-9FA2374AE96D}"/>
              </a:ext>
            </a:extLst>
          </p:cNvPr>
          <p:cNvSpPr/>
          <p:nvPr/>
        </p:nvSpPr>
        <p:spPr>
          <a:xfrm>
            <a:off x="305677" y="3152547"/>
            <a:ext cx="8121349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percepção do poder de codificação em linguagens mais acessíveis levou a um importante salto das linguagens de alto nível com a criação do FORTRAN em 1956 e COBOL em 1960, iniciando assim um forte ciclo de desenvolvimento de novas linguagens.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006CA-F8AF-4466-87A5-58276BE30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228" y="937391"/>
            <a:ext cx="2152650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6AA0C-54C4-4469-B42F-E4453F5E8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573" y="1842648"/>
            <a:ext cx="1305305" cy="17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399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05678" y="1017036"/>
            <a:ext cx="5746417" cy="10618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mesmo problema podia agora ser codificado em uma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linguagem de alto nível </a:t>
            </a:r>
            <a:r>
              <a:rPr lang="pt-BR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forma muito semelhante à sua notação matemática: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69A66-5A1D-451A-A808-9FA2374AE96D}"/>
              </a:ext>
            </a:extLst>
          </p:cNvPr>
          <p:cNvSpPr/>
          <p:nvPr/>
        </p:nvSpPr>
        <p:spPr>
          <a:xfrm>
            <a:off x="305678" y="2928054"/>
            <a:ext cx="812134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forma de utilização dos computadores era semelhante a</a:t>
            </a:r>
          </a:p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uma calculadora, onde o programa e dados eram introduzidos via cartões perfurados, fita de papel perfurado ou fita magnética e os resultados eram gerados para estes mesmos dispositivos. Em 1953 a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primeira impressora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fabricada pela Remington-Rand, foi utilizada como dispositivo de saída integrado ao computador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UNIVAC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dos mesmos criadores do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ENIAC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1296E-B939-47B5-B8C6-D1C4F974BD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2313" y="1999488"/>
            <a:ext cx="5517541" cy="978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F8E54-4E6D-47D3-8EAE-4EEEE1066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758" y="1123780"/>
            <a:ext cx="2659414" cy="15452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DDA38A-6ECD-4A45-BBD0-FA61B045F62A}"/>
              </a:ext>
            </a:extLst>
          </p:cNvPr>
          <p:cNvSpPr/>
          <p:nvPr/>
        </p:nvSpPr>
        <p:spPr>
          <a:xfrm>
            <a:off x="6462583" y="2598502"/>
            <a:ext cx="21049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UNIPRINTER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2121F1-1EF1-4291-A873-68114B522123}"/>
              </a:ext>
            </a:extLst>
          </p:cNvPr>
          <p:cNvSpPr/>
          <p:nvPr/>
        </p:nvSpPr>
        <p:spPr>
          <a:xfrm>
            <a:off x="223050" y="104641"/>
            <a:ext cx="766117" cy="754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3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7EC0B3-42A1-4504-A4FF-189E32562EAB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360266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05678" y="1030150"/>
            <a:ext cx="577453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 período, os computadores ocupavam salas específicas que acomodavam toda a estrutura de equipamentos e sua operação demandava técnicos especializados. É importante lembrar que os computadores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EACE7C-0F7E-4093-A3A8-1A80E3656082}"/>
              </a:ext>
            </a:extLst>
          </p:cNvPr>
          <p:cNvSpPr/>
          <p:nvPr/>
        </p:nvSpPr>
        <p:spPr>
          <a:xfrm>
            <a:off x="305677" y="2798557"/>
            <a:ext cx="8342917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eram caros e de uso restrito a governos, universidades e grandes corporações. Os programas eram produzidos e escritos em formulário próprio e levados à sala de perfuração de cartão. O maço de cartões era levado á sala com a leitora, onde um operador procedia a leitura e processamento do pacote com o programa.</a:t>
            </a:r>
          </a:p>
        </p:txBody>
      </p:sp>
      <p:pic>
        <p:nvPicPr>
          <p:cNvPr id="13314" name="Picture 2" descr="Resultado de imagem para univac">
            <a:extLst>
              <a:ext uri="{FF2B5EF4-FFF2-40B4-BE49-F238E27FC236}">
                <a16:creationId xmlns:a16="http://schemas.microsoft.com/office/drawing/2014/main" id="{C07D737D-9B17-432D-82F2-DC162983B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77" y="1124216"/>
            <a:ext cx="3010517" cy="17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DDA38A-6ECD-4A45-BBD0-FA61B045F62A}"/>
              </a:ext>
            </a:extLst>
          </p:cNvPr>
          <p:cNvSpPr/>
          <p:nvPr/>
        </p:nvSpPr>
        <p:spPr>
          <a:xfrm>
            <a:off x="6434543" y="1276496"/>
            <a:ext cx="9298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Univac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A032D8-2353-4E74-9A58-EFAA38957865}"/>
              </a:ext>
            </a:extLst>
          </p:cNvPr>
          <p:cNvSpPr/>
          <p:nvPr/>
        </p:nvSpPr>
        <p:spPr>
          <a:xfrm>
            <a:off x="223050" y="104641"/>
            <a:ext cx="766117" cy="754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3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E9F5B7-F0D6-4CA2-AA6C-FB8797E6470A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13735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D8318-BFED-4D78-808D-384A2E79162E}"/>
              </a:ext>
            </a:extLst>
          </p:cNvPr>
          <p:cNvSpPr/>
          <p:nvPr/>
        </p:nvSpPr>
        <p:spPr>
          <a:xfrm>
            <a:off x="231536" y="1115632"/>
            <a:ext cx="2771156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 encerrar o processamento</a:t>
            </a:r>
          </a:p>
          <a:p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deste lote de cartões então o operador se dirigia a sala de impressora para retirar o relatório para entrega ao usuário. A seguinte figura esboça este fluxo: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86CED-8FFB-4DBD-BBD0-BADAF5AED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68" y="1173527"/>
            <a:ext cx="5782685" cy="36082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4CD9B8-D097-4F5E-AC57-4D752464BEDB}"/>
              </a:ext>
            </a:extLst>
          </p:cNvPr>
          <p:cNvSpPr/>
          <p:nvPr/>
        </p:nvSpPr>
        <p:spPr>
          <a:xfrm>
            <a:off x="3091451" y="2768101"/>
            <a:ext cx="39920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Ambiente de </a:t>
            </a:r>
            <a:r>
              <a:rPr lang="pt-BR" sz="15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Programação</a:t>
            </a:r>
            <a:r>
              <a:rPr lang="pt-BR" sz="1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Segunda Geração</a:t>
            </a:r>
            <a:endParaRPr lang="pt-BR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28E99-ABF7-418D-8189-2EA352176363}"/>
              </a:ext>
            </a:extLst>
          </p:cNvPr>
          <p:cNvSpPr/>
          <p:nvPr/>
        </p:nvSpPr>
        <p:spPr>
          <a:xfrm>
            <a:off x="223050" y="104641"/>
            <a:ext cx="766117" cy="754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3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C470AE-3B40-4F01-8B89-1C67D432C37C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184470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DA38A-6ECD-4A45-BBD0-FA61B045F62A}"/>
              </a:ext>
            </a:extLst>
          </p:cNvPr>
          <p:cNvSpPr/>
          <p:nvPr/>
        </p:nvSpPr>
        <p:spPr>
          <a:xfrm>
            <a:off x="305679" y="1074748"/>
            <a:ext cx="184439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 de um</a:t>
            </a:r>
          </a:p>
          <a:p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 em escrito em linguagem C nos dias de hoje.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338" name="Picture 2" descr="Resultado de imagem para olÃ¡ mundo em c">
            <a:extLst>
              <a:ext uri="{FF2B5EF4-FFF2-40B4-BE49-F238E27FC236}">
                <a16:creationId xmlns:a16="http://schemas.microsoft.com/office/drawing/2014/main" id="{8B96651F-92B4-4FB2-87E5-BFF485470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78" y="1166648"/>
            <a:ext cx="6590594" cy="359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7FFBD9-8122-4331-AC46-FF7BC4C29DC4}"/>
              </a:ext>
            </a:extLst>
          </p:cNvPr>
          <p:cNvSpPr/>
          <p:nvPr/>
        </p:nvSpPr>
        <p:spPr>
          <a:xfrm>
            <a:off x="223050" y="104641"/>
            <a:ext cx="766117" cy="754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3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1F408C-7025-463A-A93D-51B1A6F7B398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562694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D8318-BFED-4D78-808D-384A2E79162E}"/>
              </a:ext>
            </a:extLst>
          </p:cNvPr>
          <p:cNvSpPr/>
          <p:nvPr/>
        </p:nvSpPr>
        <p:spPr>
          <a:xfrm>
            <a:off x="231536" y="1050617"/>
            <a:ext cx="8490816" cy="38164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 programa que necessitava de processamento tinha que seguir este fluxo. A necessidade de melhores mecanismos de interação entre usuário e o computador, facilidades para administrar o processamento dos programas e formas de gerenciar o computador e seus periféricos levou ao desenvolvimento de um conjunto de programas que foi denominado de </a:t>
            </a:r>
            <a:r>
              <a:rPr lang="pt-BR" sz="2200" b="1" i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operacional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Assim, surgiu a ideia de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processamento em lote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onde grupos de programas (maços de cartões) eram lidos e gravados em uma fita. A fita era levada à sala de processamento e lida para o computador, que processava toda a sequência e gerava uma saída também em fita, cuja impressão acontecia em uma unidade separada (impressão off-line).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AC38C-6EFB-4A07-B248-077182F05343}"/>
              </a:ext>
            </a:extLst>
          </p:cNvPr>
          <p:cNvSpPr/>
          <p:nvPr/>
        </p:nvSpPr>
        <p:spPr>
          <a:xfrm>
            <a:off x="223050" y="104641"/>
            <a:ext cx="766117" cy="754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3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A387E-7110-48AC-8146-944755CC6E8C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95402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39796" y="1912120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194488" y="1743244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471616" y="1588955"/>
            <a:ext cx="27555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2ª Geração </a:t>
            </a: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479610" y="1020264"/>
            <a:ext cx="7357402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resumo, a segunda geração se caracterizou por: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479610" y="1450726"/>
            <a:ext cx="835547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invenção do transistor;</a:t>
            </a:r>
          </a:p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1º computador a transistor ( ) pela BELL Labs;</a:t>
            </a:r>
          </a:p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uso de transistores e diodos;</a:t>
            </a:r>
          </a:p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uso de memória de núcleo;</a:t>
            </a:r>
          </a:p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uso de linguagem Assembly até 1956, e de FORTRAN e COBOL a partir daí;</a:t>
            </a:r>
          </a:p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surgimento dos Sistemas Operacionais para Processamento em (Lote) de programas.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B770-F964-416B-B581-95E91843190D}"/>
              </a:ext>
            </a:extLst>
          </p:cNvPr>
          <p:cNvSpPr/>
          <p:nvPr/>
        </p:nvSpPr>
        <p:spPr>
          <a:xfrm>
            <a:off x="223050" y="104641"/>
            <a:ext cx="766117" cy="754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3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4646B8-E1B1-475C-B954-12769E91EE7C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76941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670EF-B16A-4737-B00F-9328105F7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877" y="1232632"/>
            <a:ext cx="2431914" cy="29904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/>
              <a:t>Fonseca Filho, Cléuzio </a:t>
            </a:r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http://www.pucrs.br/edipucrs/online/historiadacomputacao.pdf 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DA COMPUTAÇÃO: O CAMINHO DO PENSAMENTO E DA TECNOLOGIA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94778-9F0F-412C-997F-8D883FA16AE8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A023A-3D86-4F2C-BC40-DD2165A20DE5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104979" y="2754289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97130" y="1849429"/>
            <a:ext cx="3586292" cy="241604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https://www.computerhistory.org/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5E597-76A3-4691-B944-C875EAB9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649" y="1319483"/>
            <a:ext cx="3795511" cy="3218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5C8885-2C99-4671-B11A-0E0A93725FF2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32BD4-F1F4-4F9F-9789-E5FF4833C414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  <a:endParaRPr lang="en-US" sz="45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912432" y="1574832"/>
            <a:ext cx="19075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0662890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68428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457200" y="242456"/>
            <a:ext cx="820584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Computação – 2ª Geração de Computadores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3064476" y="2967823"/>
            <a:ext cx="30569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Segunda    Geração</a:t>
            </a:r>
          </a:p>
        </p:txBody>
      </p:sp>
      <p:cxnSp>
        <p:nvCxnSpPr>
          <p:cNvPr id="22" name="Forma 21"/>
          <p:cNvCxnSpPr/>
          <p:nvPr/>
        </p:nvCxnSpPr>
        <p:spPr>
          <a:xfrm flipV="1">
            <a:off x="1803400" y="2628900"/>
            <a:ext cx="4673600" cy="1536700"/>
          </a:xfrm>
          <a:prstGeom prst="bentConnector3">
            <a:avLst>
              <a:gd name="adj1" fmla="val 50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485900" y="3187700"/>
            <a:ext cx="10541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1560660" y="3548165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1952 d.C.</a:t>
            </a:r>
          </a:p>
        </p:txBody>
      </p:sp>
      <p:sp>
        <p:nvSpPr>
          <p:cNvPr id="25" name="Elipse 24"/>
          <p:cNvSpPr/>
          <p:nvPr/>
        </p:nvSpPr>
        <p:spPr>
          <a:xfrm>
            <a:off x="6121400" y="1638300"/>
            <a:ext cx="10541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6196160" y="1998765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1963 d.C.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C67F868-7EE3-489C-9341-4564E5B85C89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51D61B2B-F731-43B7-881F-4438ABF44693}"/>
              </a:ext>
            </a:extLst>
          </p:cNvPr>
          <p:cNvSpPr/>
          <p:nvPr/>
        </p:nvSpPr>
        <p:spPr>
          <a:xfrm>
            <a:off x="3707027" y="4226012"/>
            <a:ext cx="3480817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Transistor</a:t>
            </a:r>
          </a:p>
        </p:txBody>
      </p:sp>
      <p:pic>
        <p:nvPicPr>
          <p:cNvPr id="1028" name="Picture 4" descr="Resultado de imagem para transistor">
            <a:extLst>
              <a:ext uri="{FF2B5EF4-FFF2-40B4-BE49-F238E27FC236}">
                <a16:creationId xmlns:a16="http://schemas.microsoft.com/office/drawing/2014/main" id="{2D324FEC-132B-4225-8EF3-F9D38D18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06" y="1173528"/>
            <a:ext cx="5543194" cy="308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562971" y="3532408"/>
            <a:ext cx="1729550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Transistor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05678" y="4310814"/>
            <a:ext cx="3542422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 Bardeen (1908-1991)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F41C1-7356-4EC7-9CCE-12DBD43EBB05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A098F-C49B-4867-8607-CDA7EB6DCE9E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357127-E6AA-4E26-8848-23E20DA7C1C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2050" name="Picture 2" descr="Resultado de imagem para transistor">
            <a:extLst>
              <a:ext uri="{FF2B5EF4-FFF2-40B4-BE49-F238E27FC236}">
                <a16:creationId xmlns:a16="http://schemas.microsoft.com/office/drawing/2014/main" id="{E4E1359D-54D4-43D0-B7D4-5080F9BD7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71" y="1098489"/>
            <a:ext cx="2952750" cy="242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99BBCB-3B71-403E-997C-A1DDB862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915" y="1098488"/>
            <a:ext cx="1585056" cy="1669425"/>
          </a:xfrm>
          <a:prstGeom prst="rect">
            <a:avLst/>
          </a:prstGeom>
        </p:spPr>
      </p:pic>
      <p:pic>
        <p:nvPicPr>
          <p:cNvPr id="2052" name="Picture 4" descr="https://upload.wikimedia.org/wikipedia/commons/thumb/4/4a/Bardeen.jpg/200px-Bardeen.jpg">
            <a:extLst>
              <a:ext uri="{FF2B5EF4-FFF2-40B4-BE49-F238E27FC236}">
                <a16:creationId xmlns:a16="http://schemas.microsoft.com/office/drawing/2014/main" id="{9BD2B98D-C42B-4A21-9471-A4294587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9" y="1098488"/>
            <a:ext cx="3083236" cy="321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edalha Nobel">
            <a:extLst>
              <a:ext uri="{FF2B5EF4-FFF2-40B4-BE49-F238E27FC236}">
                <a16:creationId xmlns:a16="http://schemas.microsoft.com/office/drawing/2014/main" id="{24640E4B-B96D-4E48-8A85-CF339F7D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15" y="4242710"/>
            <a:ext cx="417699" cy="4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A6EDE4F-0082-4D09-813E-60A0E336C01D}"/>
              </a:ext>
            </a:extLst>
          </p:cNvPr>
          <p:cNvSpPr/>
          <p:nvPr/>
        </p:nvSpPr>
        <p:spPr>
          <a:xfrm>
            <a:off x="4395614" y="4259198"/>
            <a:ext cx="3876188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Nobel de Física(1956 e 1972)</a:t>
            </a:r>
          </a:p>
        </p:txBody>
      </p:sp>
    </p:spTree>
    <p:extLst>
      <p:ext uri="{BB962C8B-B14F-4D97-AF65-F5344CB8AC3E}">
        <p14:creationId xmlns:p14="http://schemas.microsoft.com/office/powerpoint/2010/main" val="25125827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562971" y="3532408"/>
            <a:ext cx="1729550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Transistor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05678" y="4310814"/>
            <a:ext cx="3672237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Walter Houser Brattain(1956-1972)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F41C1-7356-4EC7-9CCE-12DBD43EBB05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A098F-C49B-4867-8607-CDA7EB6DCE9E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357127-E6AA-4E26-8848-23E20DA7C1C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2050" name="Picture 2" descr="Resultado de imagem para transistor">
            <a:extLst>
              <a:ext uri="{FF2B5EF4-FFF2-40B4-BE49-F238E27FC236}">
                <a16:creationId xmlns:a16="http://schemas.microsoft.com/office/drawing/2014/main" id="{E4E1359D-54D4-43D0-B7D4-5080F9BD7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71" y="1098489"/>
            <a:ext cx="2952750" cy="242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99BBCB-3B71-403E-997C-A1DDB862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915" y="1098488"/>
            <a:ext cx="1585056" cy="1669425"/>
          </a:xfrm>
          <a:prstGeom prst="rect">
            <a:avLst/>
          </a:prstGeom>
        </p:spPr>
      </p:pic>
      <p:pic>
        <p:nvPicPr>
          <p:cNvPr id="3074" name="Picture 2" descr="Medalha Nobel">
            <a:extLst>
              <a:ext uri="{FF2B5EF4-FFF2-40B4-BE49-F238E27FC236}">
                <a16:creationId xmlns:a16="http://schemas.microsoft.com/office/drawing/2014/main" id="{24640E4B-B96D-4E48-8A85-CF339F7D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34" y="4242711"/>
            <a:ext cx="417699" cy="4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A6EDE4F-0082-4D09-813E-60A0E336C01D}"/>
              </a:ext>
            </a:extLst>
          </p:cNvPr>
          <p:cNvSpPr/>
          <p:nvPr/>
        </p:nvSpPr>
        <p:spPr>
          <a:xfrm>
            <a:off x="4639533" y="4259199"/>
            <a:ext cx="3876188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Nobel de Física(1956)</a:t>
            </a:r>
          </a:p>
        </p:txBody>
      </p:sp>
      <p:pic>
        <p:nvPicPr>
          <p:cNvPr id="4098" name="Picture 2" descr="https://upload.wikimedia.org/wikipedia/commons/thumb/c/c4/Brattain.jpg/200px-Brattain.jpg">
            <a:extLst>
              <a:ext uri="{FF2B5EF4-FFF2-40B4-BE49-F238E27FC236}">
                <a16:creationId xmlns:a16="http://schemas.microsoft.com/office/drawing/2014/main" id="{9ADC692C-A2B2-4816-AE71-043BC0B7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8" y="1122432"/>
            <a:ext cx="3201115" cy="321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471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562971" y="3532408"/>
            <a:ext cx="1729550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Transistor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05678" y="4310814"/>
            <a:ext cx="4089936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William Bradford Shockley(1910-1989)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F41C1-7356-4EC7-9CCE-12DBD43EBB05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A098F-C49B-4867-8607-CDA7EB6DCE9E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357127-E6AA-4E26-8848-23E20DA7C1C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2050" name="Picture 2" descr="Resultado de imagem para transistor">
            <a:extLst>
              <a:ext uri="{FF2B5EF4-FFF2-40B4-BE49-F238E27FC236}">
                <a16:creationId xmlns:a16="http://schemas.microsoft.com/office/drawing/2014/main" id="{E4E1359D-54D4-43D0-B7D4-5080F9BD7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71" y="1098489"/>
            <a:ext cx="2952750" cy="242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99BBCB-3B71-403E-997C-A1DDB862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915" y="1098488"/>
            <a:ext cx="1585056" cy="1669425"/>
          </a:xfrm>
          <a:prstGeom prst="rect">
            <a:avLst/>
          </a:prstGeom>
        </p:spPr>
      </p:pic>
      <p:pic>
        <p:nvPicPr>
          <p:cNvPr id="3074" name="Picture 2" descr="Medalha Nobel">
            <a:extLst>
              <a:ext uri="{FF2B5EF4-FFF2-40B4-BE49-F238E27FC236}">
                <a16:creationId xmlns:a16="http://schemas.microsoft.com/office/drawing/2014/main" id="{24640E4B-B96D-4E48-8A85-CF339F7D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11" y="4242711"/>
            <a:ext cx="417699" cy="4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A6EDE4F-0082-4D09-813E-60A0E336C01D}"/>
              </a:ext>
            </a:extLst>
          </p:cNvPr>
          <p:cNvSpPr/>
          <p:nvPr/>
        </p:nvSpPr>
        <p:spPr>
          <a:xfrm>
            <a:off x="4892410" y="4259199"/>
            <a:ext cx="2805849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Nobel de Física(1956)</a:t>
            </a:r>
          </a:p>
        </p:txBody>
      </p:sp>
      <p:pic>
        <p:nvPicPr>
          <p:cNvPr id="5122" name="Picture 2" descr="https://upload.wikimedia.org/wikipedia/commons/f/f8/William_Shockley%2C_Stanford_University.jpg">
            <a:extLst>
              <a:ext uri="{FF2B5EF4-FFF2-40B4-BE49-F238E27FC236}">
                <a16:creationId xmlns:a16="http://schemas.microsoft.com/office/drawing/2014/main" id="{DB0C9A67-0F17-4D0E-8A18-823407703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8" y="1098486"/>
            <a:ext cx="3188757" cy="322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332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99912" y="1041541"/>
            <a:ext cx="5470693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transistor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um dispositivo semicondutor, geralmente feito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silício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germânio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usado para amplificar ou atenuar a intensidade da corrente elétrica em circuitos eletrônicos.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silício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o segundo elemento mais abundante da terra com mais de 28%.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 ser encontrado na argila, feldspato, granito, quartzo 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areia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533107" y="3261571"/>
            <a:ext cx="3189245" cy="22006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1947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Estados Unidos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Inventores: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 Bardeen, </a:t>
            </a:r>
          </a:p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Walter Houser e</a:t>
            </a:r>
          </a:p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William Bradford</a:t>
            </a: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Segunda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6152" name="Picture 8" descr="Pinos do transistor">
            <a:extLst>
              <a:ext uri="{FF2B5EF4-FFF2-40B4-BE49-F238E27FC236}">
                <a16:creationId xmlns:a16="http://schemas.microsoft.com/office/drawing/2014/main" id="{F062F9B8-637A-4A90-A535-4A4C0290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324" y="1081295"/>
            <a:ext cx="2879125" cy="22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2115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16482</TotalTime>
  <Words>1110</Words>
  <Application>Microsoft Office PowerPoint</Application>
  <PresentationFormat>Custom</PresentationFormat>
  <Paragraphs>165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643</cp:revision>
  <dcterms:created xsi:type="dcterms:W3CDTF">2015-12-20T14:42:40Z</dcterms:created>
  <dcterms:modified xsi:type="dcterms:W3CDTF">2019-10-07T13:43:14Z</dcterms:modified>
  <cp:category>DECER</cp:category>
</cp:coreProperties>
</file>