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357" r:id="rId2"/>
    <p:sldId id="388" r:id="rId3"/>
    <p:sldId id="365" r:id="rId4"/>
    <p:sldId id="291" r:id="rId5"/>
    <p:sldId id="290" r:id="rId6"/>
    <p:sldId id="301" r:id="rId7"/>
    <p:sldId id="304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295" r:id="rId16"/>
    <p:sldId id="439" r:id="rId17"/>
    <p:sldId id="297" r:id="rId18"/>
    <p:sldId id="294" r:id="rId19"/>
    <p:sldId id="364" r:id="rId20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57"/>
            <p14:sldId id="388"/>
            <p14:sldId id="365"/>
            <p14:sldId id="291"/>
            <p14:sldId id="290"/>
            <p14:sldId id="301"/>
            <p14:sldId id="304"/>
            <p14:sldId id="432"/>
            <p14:sldId id="433"/>
            <p14:sldId id="434"/>
            <p14:sldId id="435"/>
            <p14:sldId id="436"/>
            <p14:sldId id="437"/>
            <p14:sldId id="438"/>
            <p14:sldId id="295"/>
            <p14:sldId id="439"/>
            <p14:sldId id="297"/>
            <p14:sldId id="294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6" autoAdjust="0"/>
    <p:restoredTop sz="94291" autoAdjust="0"/>
  </p:normalViewPr>
  <p:slideViewPr>
    <p:cSldViewPr snapToGrid="0">
      <p:cViewPr varScale="1">
        <p:scale>
          <a:sx n="106" d="100"/>
          <a:sy n="106" d="100"/>
        </p:scale>
        <p:origin x="78" y="120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80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42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0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374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54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02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11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20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ao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289822" y="8658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30" y="1009910"/>
            <a:ext cx="5152912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Programadores front-end: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front-end é todo o código da aplicação responsável pela apresentação do software (client-side). Em se tratando de aplicações web, é exatamente o código do sistema que roda no navegador.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830AC1-AC68-4307-A652-22299267A222}"/>
              </a:ext>
            </a:extLst>
          </p:cNvPr>
          <p:cNvSpPr/>
          <p:nvPr/>
        </p:nvSpPr>
        <p:spPr>
          <a:xfrm>
            <a:off x="322729" y="255858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ao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A9E4770-DD1C-4D71-A920-F708B36BF4EF}"/>
              </a:ext>
            </a:extLst>
          </p:cNvPr>
          <p:cNvSpPr/>
          <p:nvPr/>
        </p:nvSpPr>
        <p:spPr>
          <a:xfrm>
            <a:off x="289822" y="3579844"/>
            <a:ext cx="8359775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desenvolvedor front-end, geralmente, trabalha com linguagens como HTML, CSS e JavaScript, além de frameworks e bibliotecas, como por exemplo Angular, React, Vue.js etc.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33E973D-D0ED-46C3-A759-E7FB68CF5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17" y="1268265"/>
            <a:ext cx="2951531" cy="23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25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289822" y="8658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29" y="1009910"/>
            <a:ext cx="5335794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Programadores back-end :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back-end é a parte do software que roda no servidor, por isso também é conhecida como server-side. É o back-end que fornece e garante todas as regras de negócio, acesso a banco de dados, segurança e escalabilidade.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830AC1-AC68-4307-A652-22299267A222}"/>
              </a:ext>
            </a:extLst>
          </p:cNvPr>
          <p:cNvSpPr/>
          <p:nvPr/>
        </p:nvSpPr>
        <p:spPr>
          <a:xfrm>
            <a:off x="322729" y="255858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ao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A9E4770-DD1C-4D71-A920-F708B36BF4EF}"/>
              </a:ext>
            </a:extLst>
          </p:cNvPr>
          <p:cNvSpPr/>
          <p:nvPr/>
        </p:nvSpPr>
        <p:spPr>
          <a:xfrm>
            <a:off x="310253" y="3933787"/>
            <a:ext cx="8359775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Embora o front-end também possa ter algumas regras e validações, é o back-end que deve garantir a integridade dos dados.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5B5A2C-FBC2-41E5-8D0D-FE2CD4D53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63" y="929602"/>
            <a:ext cx="3128058" cy="308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438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289822" y="8658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29" y="871411"/>
            <a:ext cx="5335794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Programadores fullstack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830AC1-AC68-4307-A652-22299267A222}"/>
              </a:ext>
            </a:extLst>
          </p:cNvPr>
          <p:cNvSpPr/>
          <p:nvPr/>
        </p:nvSpPr>
        <p:spPr>
          <a:xfrm>
            <a:off x="322729" y="255858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ao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A9E4770-DD1C-4D71-A920-F708B36BF4EF}"/>
              </a:ext>
            </a:extLst>
          </p:cNvPr>
          <p:cNvSpPr/>
          <p:nvPr/>
        </p:nvSpPr>
        <p:spPr>
          <a:xfrm>
            <a:off x="322729" y="3984236"/>
            <a:ext cx="8359775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Quem trabalha tanto com front-end quanto back-end é conhecido como “Desenvolvedor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stack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ou “Programador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stack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822DEE4-F025-42CD-B93D-2517D2A2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17" y="1241796"/>
            <a:ext cx="6360216" cy="28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9803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289822" y="8658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30" y="1009910"/>
            <a:ext cx="583789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Porque aprender HTML antes de </a:t>
            </a: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Lógica de Programação e Estrutura de Dados?</a:t>
            </a:r>
          </a:p>
          <a:p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Motivo 4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Devido a estarmos no início da aprendizagem da programação precisamos seguir o caminho correto da aprendizagem.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830AC1-AC68-4307-A652-22299267A222}"/>
              </a:ext>
            </a:extLst>
          </p:cNvPr>
          <p:cNvSpPr/>
          <p:nvPr/>
        </p:nvSpPr>
        <p:spPr>
          <a:xfrm>
            <a:off x="322729" y="255858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ao HTML</a:t>
            </a:r>
          </a:p>
        </p:txBody>
      </p:sp>
      <p:pic>
        <p:nvPicPr>
          <p:cNvPr id="1026" name="Picture 2" descr="Resultado de imagem para html">
            <a:extLst>
              <a:ext uri="{FF2B5EF4-FFF2-40B4-BE49-F238E27FC236}">
                <a16:creationId xmlns:a16="http://schemas.microsoft.com/office/drawing/2014/main" xmlns="" id="{304DBF83-A705-4149-99CE-5F68C82A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3778" l="2222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22" y="3751564"/>
            <a:ext cx="1088426" cy="10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estrada">
            <a:extLst>
              <a:ext uri="{FF2B5EF4-FFF2-40B4-BE49-F238E27FC236}">
                <a16:creationId xmlns:a16="http://schemas.microsoft.com/office/drawing/2014/main" xmlns="" id="{69A31A16-0F69-43B3-B80D-C70694FB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77" y="1749763"/>
            <a:ext cx="3043144" cy="30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10933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289822" y="8658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30" y="1009910"/>
            <a:ext cx="583789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Porque aprender HTML antes de </a:t>
            </a: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Lógica de Programação e Estrutura de Dados?</a:t>
            </a:r>
          </a:p>
          <a:p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este caminho é: não pularmos nenhuma etapa da aprendizagem.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830AC1-AC68-4307-A652-22299267A222}"/>
              </a:ext>
            </a:extLst>
          </p:cNvPr>
          <p:cNvSpPr/>
          <p:nvPr/>
        </p:nvSpPr>
        <p:spPr>
          <a:xfrm>
            <a:off x="322729" y="255858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ao HTML</a:t>
            </a:r>
          </a:p>
        </p:txBody>
      </p:sp>
      <p:pic>
        <p:nvPicPr>
          <p:cNvPr id="1026" name="Picture 2" descr="Resultado de imagem para html">
            <a:extLst>
              <a:ext uri="{FF2B5EF4-FFF2-40B4-BE49-F238E27FC236}">
                <a16:creationId xmlns:a16="http://schemas.microsoft.com/office/drawing/2014/main" xmlns="" id="{304DBF83-A705-4149-99CE-5F68C82A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3778" l="2222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22" y="3751564"/>
            <a:ext cx="1088426" cy="10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sultado de imagem para encruzilhada">
            <a:extLst>
              <a:ext uri="{FF2B5EF4-FFF2-40B4-BE49-F238E27FC236}">
                <a16:creationId xmlns:a16="http://schemas.microsoft.com/office/drawing/2014/main" xmlns="" id="{46DC8D9F-A79B-45AD-8A28-4CE162651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89" y="2463078"/>
            <a:ext cx="4291031" cy="232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91025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DA COMPUTAÇÃO: O CAMINHO DO PENSAMENTO E DA TECNOLOGIA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19D2DD-FB50-4AC9-8A71-8DF1809211CD}"/>
              </a:ext>
            </a:extLst>
          </p:cNvPr>
          <p:cNvSpPr/>
          <p:nvPr/>
        </p:nvSpPr>
        <p:spPr>
          <a:xfrm>
            <a:off x="158130" y="50155"/>
            <a:ext cx="85614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49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7B5918A-E6DD-4F2B-80D6-03350EE85517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Quinta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E321CCCB-7A08-4164-8135-FB6B4FB0D4E1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DA COMPUTAÇÃO: O CAMINHO DO PENSAMENTO E DA TECNOLOGIA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19D2DD-FB50-4AC9-8A71-8DF1809211CD}"/>
              </a:ext>
            </a:extLst>
          </p:cNvPr>
          <p:cNvSpPr/>
          <p:nvPr/>
        </p:nvSpPr>
        <p:spPr>
          <a:xfrm>
            <a:off x="158130" y="50155"/>
            <a:ext cx="85614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49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7B5918A-E6DD-4F2B-80D6-03350EE85517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Quinta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E321CCCB-7A08-4164-8135-FB6B4FB0D4E1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45" y="1098311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853C2CF-58AE-44D4-96F3-6AA4D67A8EB4}"/>
              </a:ext>
            </a:extLst>
          </p:cNvPr>
          <p:cNvSpPr/>
          <p:nvPr/>
        </p:nvSpPr>
        <p:spPr>
          <a:xfrm>
            <a:off x="158130" y="50155"/>
            <a:ext cx="85614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50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1B57FE-7760-460D-8E40-3601BFC09E2C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Quinta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E58972D0-67B2-486F-8DA4-CEC7DE9539F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912432" y="1574832"/>
            <a:ext cx="19075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0662890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xmlns="" id="{BC4389ED-A3BE-492E-9701-545073D0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84" y="2002536"/>
            <a:ext cx="2148424" cy="19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:a16="http://schemas.microsoft.com/office/drawing/2014/main" xmlns="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2685108" y="1663877"/>
            <a:ext cx="3605342" cy="16773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10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ao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  <a:endParaRPr lang="en-US" sz="15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39796" y="1958277"/>
            <a:ext cx="1239795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194488" y="1757267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471616" y="1588955"/>
            <a:ext cx="27555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:a16="http://schemas.microsoft.com/office/drawing/2014/main" xmlns="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68428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C717E5-DA8F-4736-8CE0-4D32DD6985B3}"/>
              </a:ext>
            </a:extLst>
          </p:cNvPr>
          <p:cNvSpPr/>
          <p:nvPr/>
        </p:nvSpPr>
        <p:spPr>
          <a:xfrm>
            <a:off x="457200" y="242456"/>
            <a:ext cx="82058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ao HTML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:a16="http://schemas.microsoft.com/office/drawing/2014/main" xmlns="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E2942AB-D4E9-41BE-A1F5-EE76D128E67C}"/>
              </a:ext>
            </a:extLst>
          </p:cNvPr>
          <p:cNvSpPr/>
          <p:nvPr/>
        </p:nvSpPr>
        <p:spPr>
          <a:xfrm>
            <a:off x="2782740" y="2967823"/>
            <a:ext cx="30569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Linguagem       HTML</a:t>
            </a:r>
          </a:p>
        </p:txBody>
      </p:sp>
      <p:cxnSp>
        <p:nvCxnSpPr>
          <p:cNvPr id="22" name="Forma 21"/>
          <p:cNvCxnSpPr/>
          <p:nvPr/>
        </p:nvCxnSpPr>
        <p:spPr>
          <a:xfrm flipV="1">
            <a:off x="1803400" y="2628900"/>
            <a:ext cx="4673600" cy="1536700"/>
          </a:xfrm>
          <a:prstGeom prst="bentConnector3">
            <a:avLst>
              <a:gd name="adj1" fmla="val 50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485900" y="3187700"/>
            <a:ext cx="10541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xmlns="" id="{CE2942AB-D4E9-41BE-A1F5-EE76D128E67C}"/>
              </a:ext>
            </a:extLst>
          </p:cNvPr>
          <p:cNvSpPr/>
          <p:nvPr/>
        </p:nvSpPr>
        <p:spPr>
          <a:xfrm>
            <a:off x="1560660" y="3548165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1993 d.C.</a:t>
            </a:r>
          </a:p>
        </p:txBody>
      </p:sp>
      <p:sp>
        <p:nvSpPr>
          <p:cNvPr id="25" name="Elipse 24"/>
          <p:cNvSpPr/>
          <p:nvPr/>
        </p:nvSpPr>
        <p:spPr>
          <a:xfrm>
            <a:off x="6197600" y="1638300"/>
            <a:ext cx="119888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xmlns="" id="{CE2942AB-D4E9-41BE-A1F5-EE76D128E67C}"/>
              </a:ext>
            </a:extLst>
          </p:cNvPr>
          <p:cNvSpPr/>
          <p:nvPr/>
        </p:nvSpPr>
        <p:spPr>
          <a:xfrm>
            <a:off x="6121400" y="1994851"/>
            <a:ext cx="16510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Dias de Hoje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1" y="255858"/>
            <a:ext cx="83802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ao HTML</a:t>
            </a: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289822" y="8658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9823" y="1017604"/>
            <a:ext cx="669189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Porque aprender HTML antes de </a:t>
            </a: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Lógica de Programação e Estrutura de Dados?</a:t>
            </a:r>
          </a:p>
          <a:p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Motivo 1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Por que HTML não é uma linguagem de Programação e sim uma linguagem de marcação.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830AC1-AC68-4307-A652-22299267A222}"/>
              </a:ext>
            </a:extLst>
          </p:cNvPr>
          <p:cNvSpPr/>
          <p:nvPr/>
        </p:nvSpPr>
        <p:spPr>
          <a:xfrm>
            <a:off x="322729" y="255858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ao HTML</a:t>
            </a:r>
          </a:p>
        </p:txBody>
      </p:sp>
      <p:pic>
        <p:nvPicPr>
          <p:cNvPr id="1026" name="Picture 2" descr="Resultado de imagem para html">
            <a:extLst>
              <a:ext uri="{FF2B5EF4-FFF2-40B4-BE49-F238E27FC236}">
                <a16:creationId xmlns:a16="http://schemas.microsoft.com/office/drawing/2014/main" xmlns="" id="{304DBF83-A705-4149-99CE-5F68C82A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3778" l="2222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03" y="8406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6EE5B3F-C3E8-4F71-B539-7334BEE26F0D}"/>
              </a:ext>
            </a:extLst>
          </p:cNvPr>
          <p:cNvSpPr/>
          <p:nvPr/>
        </p:nvSpPr>
        <p:spPr>
          <a:xfrm>
            <a:off x="289822" y="2983758"/>
            <a:ext cx="834729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Linguagens de marcação são utilizadas para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definir formatos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maneiras de exibição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padrões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dentro de um documento qualquer. Normalmente, elas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possuem qualquer estrutura de controle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as linguagens de programação tradicionais (por exemplo,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comandos condicionais ou de repetição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289822" y="8658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29" y="1009910"/>
            <a:ext cx="703722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Porque aprender HTML antes de </a:t>
            </a: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Lógica de Programação e Estrutura de Dados?</a:t>
            </a:r>
          </a:p>
          <a:p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Motivo 2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Devido ao HTML ser uma linguagem de marcação, ela é muito mais simples de aprender e o HTML assim como a água e o oxigênio para os seres vivos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830AC1-AC68-4307-A652-22299267A222}"/>
              </a:ext>
            </a:extLst>
          </p:cNvPr>
          <p:cNvSpPr/>
          <p:nvPr/>
        </p:nvSpPr>
        <p:spPr>
          <a:xfrm>
            <a:off x="322729" y="255858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ao HTML</a:t>
            </a:r>
          </a:p>
        </p:txBody>
      </p:sp>
      <p:pic>
        <p:nvPicPr>
          <p:cNvPr id="1026" name="Picture 2" descr="Resultado de imagem para html">
            <a:extLst>
              <a:ext uri="{FF2B5EF4-FFF2-40B4-BE49-F238E27FC236}">
                <a16:creationId xmlns:a16="http://schemas.microsoft.com/office/drawing/2014/main" xmlns="" id="{304DBF83-A705-4149-99CE-5F68C82A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3778" l="2222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03" y="8406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A9E4770-DD1C-4D71-A920-F708B36BF4EF}"/>
              </a:ext>
            </a:extLst>
          </p:cNvPr>
          <p:cNvSpPr/>
          <p:nvPr/>
        </p:nvSpPr>
        <p:spPr>
          <a:xfrm>
            <a:off x="310253" y="3225901"/>
            <a:ext cx="8359775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vai lhe acompanhar durante toda a sua vida na programação.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Seja na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programação front-end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elaboração de documentos personalisados ou na criação de relatórios, vamos sempre encontrar e termos de trabalhar, criar ou desenvolver algo com HTML. </a:t>
            </a:r>
          </a:p>
        </p:txBody>
      </p:sp>
    </p:spTree>
    <p:extLst>
      <p:ext uri="{BB962C8B-B14F-4D97-AF65-F5344CB8AC3E}">
        <p14:creationId xmlns:p14="http://schemas.microsoft.com/office/powerpoint/2010/main" val="232026323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289822" y="8658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30" y="1009910"/>
            <a:ext cx="515291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Porque aprender HTML antes de </a:t>
            </a: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Lógica de Programação e Estrutura de Dados?</a:t>
            </a:r>
          </a:p>
          <a:p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Motivo 3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Devido a termos atualmente 3 caminhos distintos de programadores: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830AC1-AC68-4307-A652-22299267A222}"/>
              </a:ext>
            </a:extLst>
          </p:cNvPr>
          <p:cNvSpPr/>
          <p:nvPr/>
        </p:nvSpPr>
        <p:spPr>
          <a:xfrm>
            <a:off x="322729" y="255858"/>
            <a:ext cx="83472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ao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A9E4770-DD1C-4D71-A920-F708B36BF4EF}"/>
              </a:ext>
            </a:extLst>
          </p:cNvPr>
          <p:cNvSpPr/>
          <p:nvPr/>
        </p:nvSpPr>
        <p:spPr>
          <a:xfrm>
            <a:off x="300037" y="3281984"/>
            <a:ext cx="8359775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Programadores front-end.</a:t>
            </a: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Programadores back-end.</a:t>
            </a:r>
          </a:p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Programadores fullstack.</a:t>
            </a:r>
          </a:p>
        </p:txBody>
      </p:sp>
      <p:pic>
        <p:nvPicPr>
          <p:cNvPr id="2050" name="Picture 2" descr="Resultado de imagem para Back-end vs Front-end vs Fullstack">
            <a:extLst>
              <a:ext uri="{FF2B5EF4-FFF2-40B4-BE49-F238E27FC236}">
                <a16:creationId xmlns:a16="http://schemas.microsoft.com/office/drawing/2014/main" xmlns="" id="{3D1DC2C8-D9BF-4A8B-80EB-090E0744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51" y="1473797"/>
            <a:ext cx="3290569" cy="32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24733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20247</TotalTime>
  <Words>617</Words>
  <Application>Microsoft Office PowerPoint</Application>
  <PresentationFormat>Personalizar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819</cp:revision>
  <dcterms:created xsi:type="dcterms:W3CDTF">2015-12-20T14:42:40Z</dcterms:created>
  <dcterms:modified xsi:type="dcterms:W3CDTF">2019-10-17T20:22:46Z</dcterms:modified>
  <cp:category>DECER</cp:category>
</cp:coreProperties>
</file>