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388" r:id="rId2"/>
    <p:sldId id="357" r:id="rId3"/>
    <p:sldId id="456" r:id="rId4"/>
    <p:sldId id="455" r:id="rId5"/>
    <p:sldId id="365" r:id="rId6"/>
    <p:sldId id="290" r:id="rId7"/>
    <p:sldId id="443" r:id="rId8"/>
    <p:sldId id="444" r:id="rId9"/>
    <p:sldId id="448" r:id="rId10"/>
    <p:sldId id="449" r:id="rId11"/>
    <p:sldId id="451" r:id="rId12"/>
    <p:sldId id="450" r:id="rId13"/>
    <p:sldId id="454" r:id="rId14"/>
    <p:sldId id="452" r:id="rId15"/>
    <p:sldId id="295" r:id="rId16"/>
    <p:sldId id="439" r:id="rId17"/>
    <p:sldId id="297" r:id="rId18"/>
    <p:sldId id="364" r:id="rId19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88"/>
            <p14:sldId id="357"/>
            <p14:sldId id="456"/>
            <p14:sldId id="455"/>
            <p14:sldId id="365"/>
            <p14:sldId id="290"/>
            <p14:sldId id="443"/>
            <p14:sldId id="444"/>
            <p14:sldId id="448"/>
            <p14:sldId id="449"/>
            <p14:sldId id="451"/>
            <p14:sldId id="450"/>
            <p14:sldId id="454"/>
            <p14:sldId id="452"/>
            <p14:sldId id="295"/>
            <p14:sldId id="439"/>
            <p14:sldId id="297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66" y="34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6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3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4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3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24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5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82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9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71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60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20/01/2020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www.pdfdrive.com/cria%C3%A7%C3%A3o-de-web-sites-i-e41463499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n.asp" TargetMode="External"/><Relationship Id="rId3" Type="http://schemas.openxmlformats.org/officeDocument/2006/relationships/hyperlink" Target="https://www.w3schools.com/tags/tag_doctype.asp" TargetMode="External"/><Relationship Id="rId7" Type="http://schemas.openxmlformats.org/officeDocument/2006/relationships/hyperlink" Target="https://www.w3schools.com/tags/tag_body.asp" TargetMode="External"/><Relationship Id="rId12" Type="http://schemas.openxmlformats.org/officeDocument/2006/relationships/hyperlink" Target="https://www.w3schools.com/tags/tag_commen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itle.asp" TargetMode="External"/><Relationship Id="rId11" Type="http://schemas.openxmlformats.org/officeDocument/2006/relationships/hyperlink" Target="https://www.w3schools.com/tags/tag_hr.asp" TargetMode="External"/><Relationship Id="rId5" Type="http://schemas.openxmlformats.org/officeDocument/2006/relationships/hyperlink" Target="https://www.w3schools.com/tags/tag_head.asp" TargetMode="External"/><Relationship Id="rId10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tml.asp" TargetMode="External"/><Relationship Id="rId9" Type="http://schemas.openxmlformats.org/officeDocument/2006/relationships/hyperlink" Target="https://www.w3schools.com/tags/tag_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tml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6"/>
          <a:srcRect r="48611"/>
          <a:stretch/>
        </p:blipFill>
        <p:spPr>
          <a:xfrm>
            <a:off x="4815348" y="1829490"/>
            <a:ext cx="894735" cy="91015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454861" y="2603522"/>
            <a:ext cx="14237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</a:p>
          <a:p>
            <a:pPr algn="ctr"/>
            <a:r>
              <a:rPr lang="pt-BR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</a:t>
            </a:r>
            <a:endParaRPr lang="pt-B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30969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739690"/>
            <a:ext cx="8291884" cy="45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659993"/>
            <a:ext cx="8008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20678" y="1244769"/>
            <a:ext cx="4873942" cy="3469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364507" y="1194352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551380" y="1630916"/>
            <a:ext cx="4452321" cy="3040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78015" y="4206326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909619" y="1993457"/>
            <a:ext cx="3456001" cy="230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478015" y="1582209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74505" y="1919592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5293" y="3820994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81175" y="2361265"/>
            <a:ext cx="2918657" cy="15892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37470" y="2286087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32744" y="3532023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432414" y="2870293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Título 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5453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2727" y="861374"/>
            <a:ext cx="3509050" cy="165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7" y="781678"/>
            <a:ext cx="324010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</a:t>
            </a: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endParaRPr lang="pt-BR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Declaração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46547" y="861375"/>
            <a:ext cx="4662953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920283" y="798219"/>
            <a:ext cx="41546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1167" y="1259884"/>
            <a:ext cx="4323015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25846" y="417951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125846" y="1178146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409162" y="1658394"/>
            <a:ext cx="3949299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409162" y="3446886"/>
            <a:ext cx="3949299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56838" y="3345074"/>
            <a:ext cx="255544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63841" y="1561665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56838" y="2795921"/>
            <a:ext cx="3644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98181" y="1992510"/>
            <a:ext cx="3648307" cy="92072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554476" y="1917331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541251" y="2511427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744102" y="2188781"/>
            <a:ext cx="36446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Título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04661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4104792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8422" y="844482"/>
            <a:ext cx="40985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&lt;title&gt; é obrigatório em todos os documentos HTML e define o título do documento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elemento &lt;title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&gt;: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um título na barra de ferramentas do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navegador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895641" y="1752726"/>
            <a:ext cx="3560670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895641" y="3541218"/>
            <a:ext cx="3560670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13337" y="3439406"/>
            <a:ext cx="21967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13338" y="2890253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055041" y="2086842"/>
            <a:ext cx="3289297" cy="92072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010976" y="2011663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200602" y="2283113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Título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91824" y="2624371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483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2727" y="850000"/>
            <a:ext cx="4104792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8422" y="844482"/>
            <a:ext cx="40985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</a:t>
            </a:r>
            <a:r>
              <a:rPr lang="pt-BR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5011" y="1496209"/>
            <a:ext cx="3945171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 um título para a página quando ele é adicionado aos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favoritos.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exibe um título para a página nos resultados de motores de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busca.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895641" y="1752726"/>
            <a:ext cx="3560670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895641" y="3541218"/>
            <a:ext cx="3560670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13337" y="3439406"/>
            <a:ext cx="21967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13338" y="2890253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055041" y="2086842"/>
            <a:ext cx="3289297" cy="92072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010976" y="2011663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200602" y="2283113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Título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91824" y="2624371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6053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22726" y="842238"/>
            <a:ext cx="4180525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7496" y="762542"/>
            <a:ext cx="658385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81705" y="1854267"/>
            <a:ext cx="39451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de abertura e de fechamento:</a:t>
            </a:r>
          </a:p>
          <a:p>
            <a:endParaRPr lang="pt-BR" sz="23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 tag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iniciada com a tag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finalizada com a tag </a:t>
            </a:r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503252" y="955707"/>
            <a:ext cx="4204098" cy="38299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426969" y="892551"/>
            <a:ext cx="37458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&lt;!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DOCTYPE html&gt;</a:t>
            </a:r>
            <a:endParaRPr lang="pt-B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94421" y="1354216"/>
            <a:ext cx="3897611" cy="33887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56875" y="4301481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628189" y="1260460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&lt;html&gt;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895641" y="1752726"/>
            <a:ext cx="3560670" cy="1604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4895641" y="3541218"/>
            <a:ext cx="3560670" cy="8263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13337" y="3439406"/>
            <a:ext cx="21967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&lt;body&gt;</a:t>
            </a:r>
          </a:p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&lt;/body&gt; 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20341" y="1655997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813338" y="2890253"/>
            <a:ext cx="32860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&lt;/head&gt; 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055041" y="2086842"/>
            <a:ext cx="3289297" cy="92072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010976" y="2011663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5200602" y="2283113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Título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91824" y="2624371"/>
            <a:ext cx="32860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&lt;/title&gt; 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9177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Alfredo Limonge</a:t>
            </a:r>
            <a:endParaRPr lang="pt-BR" dirty="0"/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://www.pdfdrive.com/html-a-partir-do-zero-e196386751.html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GUIA COMPLETO PARA INICIANTES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ML a partir do z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78" y="1146283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6930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 smtClean="0"/>
              <a:t>Helder da Rocha</a:t>
            </a:r>
            <a:endParaRPr lang="pt-BR" dirty="0"/>
          </a:p>
          <a:p>
            <a:r>
              <a:rPr lang="pt-BR" dirty="0">
                <a:hlinkClick r:id="rId4"/>
              </a:rPr>
              <a:t>https://www.pdfdrive.com/cria%C3%A7%C3%A3o-de-web-sites-i-e41463499.html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</a:t>
            </a:r>
            <a:r>
              <a:rPr lang="pt-BR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WEB SITES</a:t>
            </a:r>
            <a:endParaRPr lang="pt-BR" sz="1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Criação de Web Sites 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792" y="1085114"/>
            <a:ext cx="22098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778453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=""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6588202" y="2866438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4766908" y="1048274"/>
            <a:ext cx="3913630" cy="17851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</a:t>
            </a:r>
            <a:r>
              <a:rPr lang="pt-BR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www.w3schools.com/html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3" y="1287334"/>
            <a:ext cx="4491334" cy="3431143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289820" y="169277"/>
            <a:ext cx="83846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Destaca-se </a:t>
            </a:r>
            <a:r>
              <a:rPr lang="pt-BR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como fonte de consulta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             a TAG      &lt;title&gt;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049" y="2719085"/>
            <a:ext cx="1366575" cy="9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98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=""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25" y="1197756"/>
            <a:ext cx="2580424" cy="28014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262" y="2672862"/>
            <a:ext cx="1228023" cy="112116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 rot="16488384">
            <a:off x="3304952" y="1809606"/>
            <a:ext cx="19425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Vida Longa 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 rot="16488384">
            <a:off x="3525127" y="1839852"/>
            <a:ext cx="20412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Próspera </a:t>
            </a:r>
            <a:endParaRPr lang="pt-B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0348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=""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863517" y="1502294"/>
            <a:ext cx="3573378" cy="20005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</a:t>
            </a:r>
            <a:r>
              <a:rPr lang="en-US" sz="31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               a                             TAG                             &lt;title&gt;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=""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" y="168427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</a:t>
            </a:r>
            <a:r>
              <a:rPr lang="en-US" sz="540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title</a:t>
            </a:r>
            <a:r>
              <a:rPr lang="pt-BR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&gt;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=""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1365143"/>
            <a:ext cx="798600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285447"/>
            <a:ext cx="6884647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TAG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&lt;title&gt;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75941" y="2009263"/>
            <a:ext cx="7986006" cy="5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0" y="1929567"/>
            <a:ext cx="787123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Testar na Prática a aplicação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28600" y="799323"/>
            <a:ext cx="847875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iremos ver nesta Aula: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75939" y="2653383"/>
            <a:ext cx="7986007" cy="5502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2573687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Verificar a utilidade da Tag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75940" y="3283340"/>
            <a:ext cx="7986006" cy="5502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09" y="3203644"/>
            <a:ext cx="688464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34445411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2727" y="923329"/>
            <a:ext cx="1814992" cy="17389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Conhecendo as TAGS básicas 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no </a:t>
            </a:r>
            <a:endParaRPr lang="pt-BR" sz="23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www.w3schools.com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47423"/>
              </p:ext>
            </p:extLst>
          </p:nvPr>
        </p:nvGraphicFramePr>
        <p:xfrm>
          <a:off x="2096486" y="704708"/>
          <a:ext cx="6506093" cy="4059308"/>
        </p:xfrm>
        <a:graphic>
          <a:graphicData uri="http://schemas.openxmlformats.org/drawingml/2006/table">
            <a:tbl>
              <a:tblPr/>
              <a:tblGrid>
                <a:gridCol w="1297825"/>
                <a:gridCol w="5208268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3"/>
                        </a:rPr>
                        <a:t>&lt;!DOCTYPE&gt;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tipo de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4"/>
                        </a:rPr>
                        <a:t>&lt;html&gt;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documento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5"/>
                        </a:rPr>
                        <a:t>&lt;head&gt;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informações sobre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  <a:hlinkClick r:id="rId6"/>
                        </a:rPr>
                        <a:t>&lt;title&gt;</a:t>
                      </a:r>
                      <a:endParaRPr lang="pt-BR" sz="1600" dirty="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7"/>
                        </a:rPr>
                        <a:t>&lt;body&gt;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 corpo do documento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8"/>
                        </a:rPr>
                        <a:t>&lt;h1&gt; to &lt;h6&gt;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os cabeçalhos HTML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9"/>
                        </a:rPr>
                        <a:t>&lt;p&gt;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parágrafo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0"/>
                        </a:rPr>
                        <a:t>&lt;br&gt;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Insere uma única quebra de linha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1"/>
                        </a:rPr>
                        <a:t>&lt;hr&gt;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uma mudança temática no conteúdo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>
                          <a:effectLst/>
                          <a:hlinkClick r:id="rId12"/>
                        </a:rPr>
                        <a:t>&lt;!--...--&gt;</a:t>
                      </a:r>
                      <a:endParaRPr lang="pt-BR" sz="1600">
                        <a:effectLst/>
                      </a:endParaRP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comentário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4673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375940" y="907235"/>
            <a:ext cx="7600997" cy="550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90711" y="827539"/>
            <a:ext cx="74862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Conhecer </a:t>
            </a:r>
            <a:r>
              <a:rPr lang="pt-BR" sz="3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pt-BR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&lt;title&gt;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=""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322727" y="169277"/>
            <a:ext cx="83846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 </a:t>
            </a:r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HTML: a TAG 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&lt;title&gt;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=""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22727" y="30777"/>
            <a:ext cx="488644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40877"/>
              </p:ext>
            </p:extLst>
          </p:nvPr>
        </p:nvGraphicFramePr>
        <p:xfrm>
          <a:off x="375940" y="1895304"/>
          <a:ext cx="5135512" cy="738056"/>
        </p:xfrm>
        <a:graphic>
          <a:graphicData uri="http://schemas.openxmlformats.org/drawingml/2006/table">
            <a:tbl>
              <a:tblPr/>
              <a:tblGrid>
                <a:gridCol w="1089605"/>
                <a:gridCol w="4045907"/>
              </a:tblGrid>
              <a:tr h="355514"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>
                          <a:effectLst/>
                        </a:rPr>
                        <a:t>Tag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514">
                <a:tc>
                  <a:txBody>
                    <a:bodyPr/>
                    <a:lstStyle/>
                    <a:p>
                      <a:pPr marL="0" marR="0" indent="0" algn="l" defTabSz="67199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hlinkClick r:id="rId3"/>
                        </a:rPr>
                        <a:t>&lt;</a:t>
                      </a:r>
                      <a:r>
                        <a:rPr lang="pt-BR" sz="1600" u="none" dirty="0" smtClean="0">
                          <a:effectLst/>
                          <a:hlinkClick r:id="rId3"/>
                        </a:rPr>
                        <a:t>title</a:t>
                      </a:r>
                      <a:r>
                        <a:rPr lang="pt-BR" sz="1600" dirty="0" smtClean="0">
                          <a:effectLst/>
                          <a:hlinkClick r:id="rId3"/>
                        </a:rPr>
                        <a:t>&gt;</a:t>
                      </a:r>
                      <a:r>
                        <a:rPr lang="pt-BR" sz="1600" dirty="0">
                          <a:effectLst/>
                        </a:rPr>
                        <a:t> </a:t>
                      </a:r>
                    </a:p>
                  </a:txBody>
                  <a:tcPr marL="125188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dirty="0" smtClean="0">
                          <a:effectLst/>
                        </a:rPr>
                        <a:t>Define um título para o documento</a:t>
                      </a:r>
                      <a:endParaRPr lang="en-US" sz="1600" dirty="0">
                        <a:effectLst/>
                      </a:endParaRPr>
                    </a:p>
                  </a:txBody>
                  <a:tcPr marL="62594" marR="62594" marT="62594" marB="625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2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21966</TotalTime>
  <Words>609</Words>
  <Application>Microsoft Office PowerPoint</Application>
  <PresentationFormat>Personalizar</PresentationFormat>
  <Paragraphs>170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979</cp:revision>
  <dcterms:created xsi:type="dcterms:W3CDTF">2015-12-20T14:42:40Z</dcterms:created>
  <dcterms:modified xsi:type="dcterms:W3CDTF">2020-01-20T22:12:44Z</dcterms:modified>
  <cp:category>DECER</cp:category>
</cp:coreProperties>
</file>