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4"/>
  </p:notesMasterIdLst>
  <p:sldIdLst>
    <p:sldId id="459" r:id="rId2"/>
    <p:sldId id="388" r:id="rId3"/>
    <p:sldId id="357" r:id="rId4"/>
    <p:sldId id="365" r:id="rId5"/>
    <p:sldId id="290" r:id="rId6"/>
    <p:sldId id="443" r:id="rId7"/>
    <p:sldId id="444" r:id="rId8"/>
    <p:sldId id="448" r:id="rId9"/>
    <p:sldId id="451" r:id="rId10"/>
    <p:sldId id="449" r:id="rId11"/>
    <p:sldId id="450" r:id="rId12"/>
    <p:sldId id="452" r:id="rId13"/>
    <p:sldId id="457" r:id="rId14"/>
    <p:sldId id="465" r:id="rId15"/>
    <p:sldId id="461" r:id="rId16"/>
    <p:sldId id="464" r:id="rId17"/>
    <p:sldId id="463" r:id="rId18"/>
    <p:sldId id="462" r:id="rId19"/>
    <p:sldId id="295" r:id="rId20"/>
    <p:sldId id="439" r:id="rId21"/>
    <p:sldId id="297" r:id="rId22"/>
    <p:sldId id="364" r:id="rId23"/>
  </p:sldIdLst>
  <p:sldSz cx="8959850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054ED537-08B6-4BEC-A565-915FCA464A2D}">
          <p14:sldIdLst/>
        </p14:section>
        <p14:section name="Seção sem Título" id="{9F0E8D2D-0646-4FFA-B968-EA068A8B201F}">
          <p14:sldIdLst>
            <p14:sldId id="459"/>
            <p14:sldId id="388"/>
            <p14:sldId id="357"/>
            <p14:sldId id="365"/>
            <p14:sldId id="290"/>
            <p14:sldId id="443"/>
            <p14:sldId id="444"/>
            <p14:sldId id="448"/>
            <p14:sldId id="451"/>
            <p14:sldId id="449"/>
            <p14:sldId id="450"/>
            <p14:sldId id="452"/>
            <p14:sldId id="457"/>
            <p14:sldId id="465"/>
            <p14:sldId id="461"/>
            <p14:sldId id="464"/>
            <p14:sldId id="463"/>
            <p14:sldId id="462"/>
            <p14:sldId id="295"/>
            <p14:sldId id="439"/>
            <p14:sldId id="297"/>
            <p14:sldId id="3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10" userDrawn="1">
          <p15:clr>
            <a:srgbClr val="A4A3A4"/>
          </p15:clr>
        </p15:guide>
        <p15:guide id="2" pos="4858" userDrawn="1">
          <p15:clr>
            <a:srgbClr val="A4A3A4"/>
          </p15:clr>
        </p15:guide>
        <p15:guide id="3" orient="horz" pos="1589" userDrawn="1">
          <p15:clr>
            <a:srgbClr val="A4A3A4"/>
          </p15:clr>
        </p15:guide>
        <p15:guide id="4" pos="28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38E4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26" autoAdjust="0"/>
    <p:restoredTop sz="94291" autoAdjust="0"/>
  </p:normalViewPr>
  <p:slideViewPr>
    <p:cSldViewPr snapToGrid="0">
      <p:cViewPr>
        <p:scale>
          <a:sx n="80" d="100"/>
          <a:sy n="80" d="100"/>
        </p:scale>
        <p:origin x="60" y="312"/>
      </p:cViewPr>
      <p:guideLst>
        <p:guide orient="horz" pos="3710"/>
        <p:guide pos="4858"/>
        <p:guide orient="horz" pos="1589"/>
        <p:guide pos="28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19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6BBD4-8911-4A0F-AA6A-6D6D8349903B}" type="datetimeFigureOut">
              <a:rPr lang="pt-BR" smtClean="0"/>
              <a:pPr/>
              <a:t>14/04/2020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DF02-B96A-49DA-B87B-E5BEC32AF44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5345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28195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056392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584586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112783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640980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169177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3697371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225568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869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4653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68440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8824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2564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5690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6207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422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89542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09798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0302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1320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9557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88840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980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132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6497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642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6718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9608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7951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9832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9981" y="824885"/>
            <a:ext cx="6719888" cy="1754776"/>
          </a:xfrm>
        </p:spPr>
        <p:txBody>
          <a:bodyPr anchor="b"/>
          <a:lstStyle>
            <a:lvl1pPr algn="ctr">
              <a:defRPr sz="44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9981" y="2647331"/>
            <a:ext cx="6719888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5996" indent="0" algn="ctr">
              <a:buNone/>
              <a:defRPr sz="1470"/>
            </a:lvl2pPr>
            <a:lvl3pPr marL="671993" indent="0" algn="ctr">
              <a:buNone/>
              <a:defRPr sz="1323"/>
            </a:lvl3pPr>
            <a:lvl4pPr marL="1007989" indent="0" algn="ctr">
              <a:buNone/>
              <a:defRPr sz="1176"/>
            </a:lvl4pPr>
            <a:lvl5pPr marL="1343985" indent="0" algn="ctr">
              <a:buNone/>
              <a:defRPr sz="1176"/>
            </a:lvl5pPr>
            <a:lvl6pPr marL="1679981" indent="0" algn="ctr">
              <a:buNone/>
              <a:defRPr sz="1176"/>
            </a:lvl6pPr>
            <a:lvl7pPr marL="2015978" indent="0" algn="ctr">
              <a:buNone/>
              <a:defRPr sz="1176"/>
            </a:lvl7pPr>
            <a:lvl8pPr marL="2351974" indent="0" algn="ctr">
              <a:buNone/>
              <a:defRPr sz="1176"/>
            </a:lvl8pPr>
            <a:lvl9pPr marL="2687970" indent="0" algn="ctr">
              <a:buNone/>
              <a:defRPr sz="11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14/04/2020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61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14/04/2020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05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1892" y="268350"/>
            <a:ext cx="1931968" cy="42714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5990" y="268350"/>
            <a:ext cx="5683905" cy="42714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14/04/2020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0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14/04/2020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75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323" y="1256579"/>
            <a:ext cx="7727871" cy="2096630"/>
          </a:xfrm>
        </p:spPr>
        <p:txBody>
          <a:bodyPr anchor="b"/>
          <a:lstStyle>
            <a:lvl1pPr>
              <a:defRPr sz="44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323" y="3373044"/>
            <a:ext cx="7727871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1pPr>
            <a:lvl2pPr marL="335996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199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7989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3985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79981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597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197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797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14/04/2020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191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5990" y="1341750"/>
            <a:ext cx="3807936" cy="31980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5924" y="1341750"/>
            <a:ext cx="3807936" cy="31980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14/04/2020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8780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268350"/>
            <a:ext cx="7727871" cy="9742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157" y="1235577"/>
            <a:ext cx="379043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5996" indent="0">
              <a:buNone/>
              <a:defRPr sz="1470" b="1"/>
            </a:lvl2pPr>
            <a:lvl3pPr marL="671993" indent="0">
              <a:buNone/>
              <a:defRPr sz="1323" b="1"/>
            </a:lvl3pPr>
            <a:lvl4pPr marL="1007989" indent="0">
              <a:buNone/>
              <a:defRPr sz="1176" b="1"/>
            </a:lvl4pPr>
            <a:lvl5pPr marL="1343985" indent="0">
              <a:buNone/>
              <a:defRPr sz="1176" b="1"/>
            </a:lvl5pPr>
            <a:lvl6pPr marL="1679981" indent="0">
              <a:buNone/>
              <a:defRPr sz="1176" b="1"/>
            </a:lvl6pPr>
            <a:lvl7pPr marL="2015978" indent="0">
              <a:buNone/>
              <a:defRPr sz="1176" b="1"/>
            </a:lvl7pPr>
            <a:lvl8pPr marL="2351974" indent="0">
              <a:buNone/>
              <a:defRPr sz="1176" b="1"/>
            </a:lvl8pPr>
            <a:lvl9pPr marL="2687970" indent="0">
              <a:buNone/>
              <a:defRPr sz="11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57" y="1841114"/>
            <a:ext cx="3790436" cy="27080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35924" y="1235577"/>
            <a:ext cx="3809103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5996" indent="0">
              <a:buNone/>
              <a:defRPr sz="1470" b="1"/>
            </a:lvl2pPr>
            <a:lvl3pPr marL="671993" indent="0">
              <a:buNone/>
              <a:defRPr sz="1323" b="1"/>
            </a:lvl3pPr>
            <a:lvl4pPr marL="1007989" indent="0">
              <a:buNone/>
              <a:defRPr sz="1176" b="1"/>
            </a:lvl4pPr>
            <a:lvl5pPr marL="1343985" indent="0">
              <a:buNone/>
              <a:defRPr sz="1176" b="1"/>
            </a:lvl5pPr>
            <a:lvl6pPr marL="1679981" indent="0">
              <a:buNone/>
              <a:defRPr sz="1176" b="1"/>
            </a:lvl6pPr>
            <a:lvl7pPr marL="2015978" indent="0">
              <a:buNone/>
              <a:defRPr sz="1176" b="1"/>
            </a:lvl7pPr>
            <a:lvl8pPr marL="2351974" indent="0">
              <a:buNone/>
              <a:defRPr sz="1176" b="1"/>
            </a:lvl8pPr>
            <a:lvl9pPr marL="2687970" indent="0">
              <a:buNone/>
              <a:defRPr sz="11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35924" y="1841114"/>
            <a:ext cx="3809103" cy="27080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14/04/2020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93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14/04/2020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04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14/04/2020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15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103" y="725712"/>
            <a:ext cx="4535924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157" y="1512094"/>
            <a:ext cx="28897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5996" indent="0">
              <a:buNone/>
              <a:defRPr sz="1029"/>
            </a:lvl2pPr>
            <a:lvl3pPr marL="671993" indent="0">
              <a:buNone/>
              <a:defRPr sz="882"/>
            </a:lvl3pPr>
            <a:lvl4pPr marL="1007989" indent="0">
              <a:buNone/>
              <a:defRPr sz="735"/>
            </a:lvl4pPr>
            <a:lvl5pPr marL="1343985" indent="0">
              <a:buNone/>
              <a:defRPr sz="735"/>
            </a:lvl5pPr>
            <a:lvl6pPr marL="1679981" indent="0">
              <a:buNone/>
              <a:defRPr sz="735"/>
            </a:lvl6pPr>
            <a:lvl7pPr marL="2015978" indent="0">
              <a:buNone/>
              <a:defRPr sz="735"/>
            </a:lvl7pPr>
            <a:lvl8pPr marL="2351974" indent="0">
              <a:buNone/>
              <a:defRPr sz="735"/>
            </a:lvl8pPr>
            <a:lvl9pPr marL="2687970" indent="0">
              <a:buNone/>
              <a:defRPr sz="73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14/04/2020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4138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09103" y="725712"/>
            <a:ext cx="4535924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5996" indent="0">
              <a:buNone/>
              <a:defRPr sz="2058"/>
            </a:lvl2pPr>
            <a:lvl3pPr marL="671993" indent="0">
              <a:buNone/>
              <a:defRPr sz="1764"/>
            </a:lvl3pPr>
            <a:lvl4pPr marL="1007989" indent="0">
              <a:buNone/>
              <a:defRPr sz="1470"/>
            </a:lvl4pPr>
            <a:lvl5pPr marL="1343985" indent="0">
              <a:buNone/>
              <a:defRPr sz="1470"/>
            </a:lvl5pPr>
            <a:lvl6pPr marL="1679981" indent="0">
              <a:buNone/>
              <a:defRPr sz="1470"/>
            </a:lvl6pPr>
            <a:lvl7pPr marL="2015978" indent="0">
              <a:buNone/>
              <a:defRPr sz="1470"/>
            </a:lvl7pPr>
            <a:lvl8pPr marL="2351974" indent="0">
              <a:buNone/>
              <a:defRPr sz="1470"/>
            </a:lvl8pPr>
            <a:lvl9pPr marL="2687970" indent="0">
              <a:buNone/>
              <a:defRPr sz="14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157" y="1512094"/>
            <a:ext cx="28897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5996" indent="0">
              <a:buNone/>
              <a:defRPr sz="1029"/>
            </a:lvl2pPr>
            <a:lvl3pPr marL="671993" indent="0">
              <a:buNone/>
              <a:defRPr sz="882"/>
            </a:lvl3pPr>
            <a:lvl4pPr marL="1007989" indent="0">
              <a:buNone/>
              <a:defRPr sz="735"/>
            </a:lvl4pPr>
            <a:lvl5pPr marL="1343985" indent="0">
              <a:buNone/>
              <a:defRPr sz="735"/>
            </a:lvl5pPr>
            <a:lvl6pPr marL="1679981" indent="0">
              <a:buNone/>
              <a:defRPr sz="735"/>
            </a:lvl6pPr>
            <a:lvl7pPr marL="2015978" indent="0">
              <a:buNone/>
              <a:defRPr sz="735"/>
            </a:lvl7pPr>
            <a:lvl8pPr marL="2351974" indent="0">
              <a:buNone/>
              <a:defRPr sz="735"/>
            </a:lvl8pPr>
            <a:lvl9pPr marL="2687970" indent="0">
              <a:buNone/>
              <a:defRPr sz="73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14/04/2020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351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DB6AA-63F8-4F31-8EA3-CB6FE8D9515C}" type="datetimeFigureOut">
              <a:rPr lang="pt-BR" smtClean="0"/>
              <a:pPr/>
              <a:t>14/04/2020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41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ransition spd="slow">
    <p:wipe/>
  </p:transition>
  <p:txStyles>
    <p:titleStyle>
      <a:lvl1pPr algn="l" defTabSz="671993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998" indent="-167998" algn="l" defTabSz="671993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3994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39991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5987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1983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7980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3976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19972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5968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5996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1993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7989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3985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79981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5978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1974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7970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hn.asp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hyperlink" Target="https://www.pdfdrive.com/cria%C3%A7%C3%A3o-de-web-sites-i-e41463499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tags/tag_hn.asp" TargetMode="External"/><Relationship Id="rId3" Type="http://schemas.openxmlformats.org/officeDocument/2006/relationships/hyperlink" Target="https://www.w3schools.com/tags/tag_doctype.asp" TargetMode="External"/><Relationship Id="rId7" Type="http://schemas.openxmlformats.org/officeDocument/2006/relationships/hyperlink" Target="https://www.w3schools.com/tags/tag_body.asp" TargetMode="External"/><Relationship Id="rId12" Type="http://schemas.openxmlformats.org/officeDocument/2006/relationships/hyperlink" Target="https://www.w3schools.com/tags/tag_comment.as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tags/tag_title.asp" TargetMode="External"/><Relationship Id="rId11" Type="http://schemas.openxmlformats.org/officeDocument/2006/relationships/hyperlink" Target="https://www.w3schools.com/tags/tag_hr.asp" TargetMode="External"/><Relationship Id="rId5" Type="http://schemas.openxmlformats.org/officeDocument/2006/relationships/hyperlink" Target="https://www.w3schools.com/tags/tag_head.asp" TargetMode="External"/><Relationship Id="rId10" Type="http://schemas.openxmlformats.org/officeDocument/2006/relationships/hyperlink" Target="https://www.w3schools.com/tags/tag_br.asp" TargetMode="External"/><Relationship Id="rId4" Type="http://schemas.openxmlformats.org/officeDocument/2006/relationships/hyperlink" Target="https://www.w3schools.com/tags/tag_html.asp" TargetMode="External"/><Relationship Id="rId9" Type="http://schemas.openxmlformats.org/officeDocument/2006/relationships/hyperlink" Target="https://www.w3schools.com/tags/tag_p.asp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hn.as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228600"/>
            <a:ext cx="8369300" cy="452120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229861"/>
            <a:ext cx="8369300" cy="454455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2670CB7-6F96-4BDF-AF66-75B2EA21419B}"/>
              </a:ext>
            </a:extLst>
          </p:cNvPr>
          <p:cNvSpPr/>
          <p:nvPr/>
        </p:nvSpPr>
        <p:spPr>
          <a:xfrm>
            <a:off x="4144510" y="2895565"/>
            <a:ext cx="435331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 TAG          &lt;P&gt;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7" name="Rectangle 13">
            <a:extLst>
              <a:ext uri="{FF2B5EF4-FFF2-40B4-BE49-F238E27FC236}">
                <a16:creationId xmlns="" xmlns:a16="http://schemas.microsoft.com/office/drawing/2014/main" id="{52670CB7-6F96-4BDF-AF66-75B2EA21419B}"/>
              </a:ext>
            </a:extLst>
          </p:cNvPr>
          <p:cNvSpPr/>
          <p:nvPr/>
        </p:nvSpPr>
        <p:spPr>
          <a:xfrm>
            <a:off x="317500" y="2895565"/>
            <a:ext cx="254762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HTML</a:t>
            </a:r>
          </a:p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BÁSICO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75073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9">
            <a:extLst>
              <a:ext uri="{FF2B5EF4-FFF2-40B4-BE49-F238E27FC236}">
                <a16:creationId xmlns=""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322727" y="80554"/>
            <a:ext cx="488644" cy="8617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5</a:t>
            </a:r>
            <a:endParaRPr lang="en-US" sz="5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3723987" y="871424"/>
            <a:ext cx="4846989" cy="385704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3638643" y="797298"/>
            <a:ext cx="400282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&lt;!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DOCTYPE html&gt;</a:t>
            </a:r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3833583" y="1187301"/>
            <a:ext cx="4632682" cy="346516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3748239" y="4278456"/>
            <a:ext cx="3644652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&lt;/html&gt; </a:t>
            </a:r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3766850" y="1154808"/>
            <a:ext cx="3644652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&lt;html&gt; </a:t>
            </a:r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4154116" y="1550483"/>
            <a:ext cx="4233979" cy="3399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/>
        </p:nvSpPr>
        <p:spPr>
          <a:xfrm>
            <a:off x="4181852" y="1959826"/>
            <a:ext cx="4206243" cy="24049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077141" y="1891603"/>
            <a:ext cx="2555441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&lt;body&gt;</a:t>
            </a:r>
          </a:p>
        </p:txBody>
      </p:sp>
      <p:sp>
        <p:nvSpPr>
          <p:cNvPr id="36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119658" y="1516631"/>
            <a:ext cx="97164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000" dirty="0" smtClean="0">
                <a:ln w="0"/>
                <a:solidFill>
                  <a:schemeClr val="bg1"/>
                </a:solidFill>
              </a:rPr>
              <a:t>&lt;head&gt; </a:t>
            </a:r>
            <a:endParaRPr lang="pt-BR" sz="2000" dirty="0">
              <a:ln w="0"/>
              <a:solidFill>
                <a:schemeClr val="bg1"/>
              </a:solidFill>
            </a:endParaRPr>
          </a:p>
        </p:txBody>
      </p:sp>
      <p:sp>
        <p:nvSpPr>
          <p:cNvPr id="37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7344769" y="1507795"/>
            <a:ext cx="112167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</a:t>
            </a:r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head</a:t>
            </a:r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 </a:t>
            </a:r>
            <a:endParaRPr lang="pt-BR" sz="2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5037718" y="1575946"/>
            <a:ext cx="2350943" cy="26660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959549" y="1540885"/>
            <a:ext cx="238504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&lt;title&gt; </a:t>
            </a:r>
            <a:r>
              <a:rPr lang="pt-B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Meu </a:t>
            </a:r>
            <a:r>
              <a:rPr lang="pt-BR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Título </a:t>
            </a:r>
            <a:r>
              <a:rPr lang="pt-B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&lt;/title&gt; </a:t>
            </a:r>
          </a:p>
        </p:txBody>
      </p:sp>
      <p:sp>
        <p:nvSpPr>
          <p:cNvPr id="40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096417" y="3976231"/>
            <a:ext cx="2555441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&lt;/body&gt;</a:t>
            </a:r>
          </a:p>
        </p:txBody>
      </p:sp>
      <p:sp>
        <p:nvSpPr>
          <p:cNvPr id="54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311577" y="1033199"/>
            <a:ext cx="3443835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1º Abrir o Bloco de Notas</a:t>
            </a:r>
          </a:p>
          <a:p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2° Criar o nosso HTML</a:t>
            </a:r>
          </a:p>
          <a:p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3º Salvar como nome.html</a:t>
            </a:r>
          </a:p>
          <a:p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4º Abrir o nosso HTML criado.</a:t>
            </a:r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Retângulo 54"/>
          <p:cNvSpPr/>
          <p:nvPr/>
        </p:nvSpPr>
        <p:spPr>
          <a:xfrm>
            <a:off x="902525" y="298392"/>
            <a:ext cx="7668451" cy="44113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Testar na Prática a aplicação da Tag</a:t>
            </a:r>
            <a:endParaRPr lang="pt-BR" sz="3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Retângulo 55"/>
          <p:cNvSpPr/>
          <p:nvPr/>
        </p:nvSpPr>
        <p:spPr>
          <a:xfrm>
            <a:off x="4517225" y="2237455"/>
            <a:ext cx="3475493" cy="237141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&lt;h1&gt; Este é um título H1 &lt;/h1&gt;</a:t>
            </a:r>
            <a:endParaRPr lang="pt-BR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Retângulo 56"/>
          <p:cNvSpPr/>
          <p:nvPr/>
        </p:nvSpPr>
        <p:spPr>
          <a:xfrm>
            <a:off x="4517224" y="2496144"/>
            <a:ext cx="3475493" cy="774587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 </a:t>
            </a:r>
          </a:p>
          <a:p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Parágrafo 01 </a:t>
            </a:r>
          </a:p>
          <a:p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&lt;/p&gt;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Retângulo 57"/>
          <p:cNvSpPr/>
          <p:nvPr/>
        </p:nvSpPr>
        <p:spPr>
          <a:xfrm>
            <a:off x="4517223" y="3291320"/>
            <a:ext cx="3475493" cy="774587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 </a:t>
            </a:r>
          </a:p>
          <a:p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Parágrafo </a:t>
            </a:r>
            <a:r>
              <a:rPr lang="pt-B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02 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&lt;/p&gt;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55453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9">
            <a:extLst>
              <a:ext uri="{FF2B5EF4-FFF2-40B4-BE49-F238E27FC236}">
                <a16:creationId xmlns=""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6</a:t>
            </a:r>
            <a:endParaRPr lang="en-US" sz="5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232524" y="858827"/>
            <a:ext cx="3537615" cy="398570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tag &lt;p&gt; define um parágrafo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Os navegadores adicionam automaticamente algum espaço (margem) antes e depois de cada elemento &lt;p&gt;. 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Assim podemos escrever separando nossos parágrafos como em um livro.</a:t>
            </a:r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3723987" y="871424"/>
            <a:ext cx="4846989" cy="385704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3638643" y="797298"/>
            <a:ext cx="400282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&lt;!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DOCTYPE html&gt;</a:t>
            </a:r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3833583" y="1187301"/>
            <a:ext cx="4632682" cy="346516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3748239" y="4278456"/>
            <a:ext cx="3644652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&lt;/html&gt; </a:t>
            </a:r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3766850" y="1154808"/>
            <a:ext cx="3644652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&lt;html&gt; </a:t>
            </a:r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4154116" y="1550483"/>
            <a:ext cx="4233979" cy="3399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/>
          <p:cNvSpPr/>
          <p:nvPr/>
        </p:nvSpPr>
        <p:spPr>
          <a:xfrm>
            <a:off x="4181852" y="1959826"/>
            <a:ext cx="4206243" cy="24049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077141" y="1891603"/>
            <a:ext cx="2555441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&lt;body&gt;</a:t>
            </a:r>
          </a:p>
        </p:txBody>
      </p:sp>
      <p:sp>
        <p:nvSpPr>
          <p:cNvPr id="43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7344769" y="1507795"/>
            <a:ext cx="112167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</a:t>
            </a:r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head</a:t>
            </a:r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 </a:t>
            </a:r>
            <a:endParaRPr lang="pt-BR" sz="2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5037718" y="1575946"/>
            <a:ext cx="2350943" cy="26660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959549" y="1540885"/>
            <a:ext cx="238504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&lt;title&gt; </a:t>
            </a:r>
            <a:r>
              <a:rPr lang="pt-B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Meu </a:t>
            </a:r>
            <a:r>
              <a:rPr lang="pt-BR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Título </a:t>
            </a:r>
            <a:r>
              <a:rPr lang="pt-B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&lt;/title&gt; </a:t>
            </a:r>
          </a:p>
        </p:txBody>
      </p:sp>
      <p:sp>
        <p:nvSpPr>
          <p:cNvPr id="46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096417" y="3976231"/>
            <a:ext cx="2555441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&lt;/body&gt;</a:t>
            </a:r>
          </a:p>
        </p:txBody>
      </p:sp>
      <p:sp>
        <p:nvSpPr>
          <p:cNvPr id="83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119658" y="1516631"/>
            <a:ext cx="97164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000" dirty="0" smtClean="0">
                <a:ln w="0"/>
                <a:solidFill>
                  <a:schemeClr val="bg1"/>
                </a:solidFill>
              </a:rPr>
              <a:t>&lt;head&gt; </a:t>
            </a:r>
            <a:endParaRPr lang="pt-BR" sz="2000" dirty="0">
              <a:ln w="0"/>
              <a:solidFill>
                <a:schemeClr val="bg1"/>
              </a:solidFill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907031" y="286489"/>
            <a:ext cx="7663945" cy="38930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Verificar a utilidade da Tag</a:t>
            </a:r>
            <a:endParaRPr lang="pt-BR" sz="3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4564726" y="2242092"/>
            <a:ext cx="3475493" cy="237141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&lt;h1&gt; Este é um título H1 &lt;/h1&gt;</a:t>
            </a:r>
            <a:endParaRPr lang="pt-BR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4564725" y="2500781"/>
            <a:ext cx="3475493" cy="774587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 </a:t>
            </a:r>
          </a:p>
          <a:p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Parágrafo 01 </a:t>
            </a:r>
          </a:p>
          <a:p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&lt;/p&gt;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4564724" y="3295957"/>
            <a:ext cx="3475493" cy="774587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 </a:t>
            </a:r>
          </a:p>
          <a:p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Parágrafo </a:t>
            </a:r>
            <a:r>
              <a:rPr lang="pt-B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02 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&lt;/p&gt;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6483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9">
            <a:extLst>
              <a:ext uri="{FF2B5EF4-FFF2-40B4-BE49-F238E27FC236}">
                <a16:creationId xmlns=""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7</a:t>
            </a:r>
            <a:endParaRPr lang="en-US" sz="5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1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292753" y="942617"/>
            <a:ext cx="4231669" cy="80021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Sinal de abertura e de fechamento:</a:t>
            </a:r>
          </a:p>
        </p:txBody>
      </p:sp>
      <p:sp>
        <p:nvSpPr>
          <p:cNvPr id="42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308704" y="1805992"/>
            <a:ext cx="3425347" cy="256993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tag </a:t>
            </a:r>
            <a:r>
              <a:rPr lang="pt-BR" sz="23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é iniciada 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 o sinal menor que (</a:t>
            </a:r>
            <a:r>
              <a:rPr lang="pt-BR" sz="23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finalizada com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sinal 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maior que (</a:t>
            </a:r>
            <a:r>
              <a:rPr lang="pt-BR" sz="23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. Sendo que as tags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 fechamento 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contém uma “/”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(barra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após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sinal menor que (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).</a:t>
            </a:r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3723987" y="871424"/>
            <a:ext cx="4846989" cy="385704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3638643" y="797298"/>
            <a:ext cx="400282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&lt;!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DOCTYPE html&gt;</a:t>
            </a:r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3833583" y="1187301"/>
            <a:ext cx="4632682" cy="346516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3748239" y="4278456"/>
            <a:ext cx="3644652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&lt;/html&gt; </a:t>
            </a:r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3766850" y="1154808"/>
            <a:ext cx="3644652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&lt;html&gt; </a:t>
            </a:r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4181852" y="1959826"/>
            <a:ext cx="4206243" cy="24049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077141" y="1891603"/>
            <a:ext cx="2555441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&lt;body&gt;</a:t>
            </a:r>
          </a:p>
        </p:txBody>
      </p:sp>
      <p:sp>
        <p:nvSpPr>
          <p:cNvPr id="49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096417" y="3976231"/>
            <a:ext cx="2555441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&lt;/body&gt;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4154116" y="1550483"/>
            <a:ext cx="4233979" cy="3399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7344769" y="1507795"/>
            <a:ext cx="112167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</a:t>
            </a:r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head</a:t>
            </a:r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 </a:t>
            </a:r>
            <a:endParaRPr lang="pt-BR" sz="2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Retângulo 65"/>
          <p:cNvSpPr/>
          <p:nvPr/>
        </p:nvSpPr>
        <p:spPr>
          <a:xfrm>
            <a:off x="5037718" y="1575946"/>
            <a:ext cx="2350943" cy="26660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959549" y="1540885"/>
            <a:ext cx="238504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&lt;title&gt; </a:t>
            </a:r>
            <a:r>
              <a:rPr lang="pt-B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Meu </a:t>
            </a:r>
            <a:r>
              <a:rPr lang="pt-BR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Título </a:t>
            </a:r>
            <a:r>
              <a:rPr lang="pt-B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&lt;/title&gt; </a:t>
            </a:r>
          </a:p>
        </p:txBody>
      </p:sp>
      <p:sp>
        <p:nvSpPr>
          <p:cNvPr id="68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119658" y="1516631"/>
            <a:ext cx="97164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000" dirty="0" smtClean="0">
                <a:ln w="0"/>
                <a:solidFill>
                  <a:schemeClr val="bg1"/>
                </a:solidFill>
              </a:rPr>
              <a:t>&lt;head&gt; </a:t>
            </a:r>
            <a:endParaRPr lang="pt-BR" sz="2000" dirty="0">
              <a:ln w="0"/>
              <a:solidFill>
                <a:schemeClr val="bg1"/>
              </a:solidFill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950026" y="313426"/>
            <a:ext cx="7620949" cy="39079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Exemplos</a:t>
            </a:r>
            <a:endParaRPr lang="pt-BR" sz="3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4524423" y="2246394"/>
            <a:ext cx="3475493" cy="237141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&lt;h1&gt; Este é um título H1 &lt;/h1&gt;</a:t>
            </a:r>
            <a:endParaRPr lang="pt-BR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4524422" y="2505083"/>
            <a:ext cx="3475493" cy="774587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 </a:t>
            </a:r>
          </a:p>
          <a:p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Parágrafo 01 </a:t>
            </a:r>
          </a:p>
          <a:p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&lt;/p&gt;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4524421" y="3300259"/>
            <a:ext cx="3475493" cy="774587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 </a:t>
            </a:r>
          </a:p>
          <a:p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Parágrafo </a:t>
            </a:r>
            <a:r>
              <a:rPr lang="pt-B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02 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&lt;/p&gt;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28917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9">
            <a:extLst>
              <a:ext uri="{FF2B5EF4-FFF2-40B4-BE49-F238E27FC236}">
                <a16:creationId xmlns=""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8</a:t>
            </a:r>
            <a:endParaRPr lang="en-US" sz="5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7604904" y="1583494"/>
            <a:ext cx="1042581" cy="2329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Página - </a:t>
            </a:r>
            <a:r>
              <a:rPr lang="pt-BR" sz="1400" dirty="0" smtClean="0"/>
              <a:t>45</a:t>
            </a:r>
            <a:endParaRPr lang="pt-BR" sz="1400" dirty="0"/>
          </a:p>
        </p:txBody>
      </p:sp>
      <p:pic>
        <p:nvPicPr>
          <p:cNvPr id="34" name="Picture 2" descr="Criação de Web Sites 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481" y="247861"/>
            <a:ext cx="1230296" cy="124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928055" y="279448"/>
            <a:ext cx="6418741" cy="3644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Definição do Livro</a:t>
            </a:r>
            <a:endParaRPr lang="pt-BR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061" y="1011305"/>
            <a:ext cx="6887735" cy="325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9074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9">
            <a:extLst>
              <a:ext uri="{FF2B5EF4-FFF2-40B4-BE49-F238E27FC236}">
                <a16:creationId xmlns=""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8</a:t>
            </a:r>
            <a:endParaRPr lang="en-US" sz="5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7604904" y="1583494"/>
            <a:ext cx="1042581" cy="2329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Página - </a:t>
            </a:r>
            <a:r>
              <a:rPr lang="pt-BR" sz="1400" dirty="0" smtClean="0"/>
              <a:t>45</a:t>
            </a:r>
            <a:endParaRPr lang="pt-BR" sz="1400" dirty="0"/>
          </a:p>
        </p:txBody>
      </p:sp>
      <p:pic>
        <p:nvPicPr>
          <p:cNvPr id="34" name="Picture 2" descr="Criação de Web Sites 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481" y="247861"/>
            <a:ext cx="1230296" cy="124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928055" y="279448"/>
            <a:ext cx="6418741" cy="3644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Definição do Livro</a:t>
            </a:r>
            <a:endParaRPr lang="pt-BR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346" y="1014232"/>
            <a:ext cx="6900450" cy="333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9272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9">
            <a:extLst>
              <a:ext uri="{FF2B5EF4-FFF2-40B4-BE49-F238E27FC236}">
                <a16:creationId xmlns=""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292753" y="55157"/>
            <a:ext cx="909851" cy="8617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10</a:t>
            </a:r>
            <a:endParaRPr lang="en-US" sz="5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1326725" y="284768"/>
            <a:ext cx="3278757" cy="46121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Atributos</a:t>
            </a:r>
            <a:endParaRPr lang="pt-BR" sz="3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36" y="916931"/>
            <a:ext cx="8158347" cy="379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6498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9">
            <a:extLst>
              <a:ext uri="{FF2B5EF4-FFF2-40B4-BE49-F238E27FC236}">
                <a16:creationId xmlns=""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292753" y="55157"/>
            <a:ext cx="909851" cy="8617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10</a:t>
            </a:r>
            <a:endParaRPr lang="en-US" sz="5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1326725" y="284768"/>
            <a:ext cx="3278757" cy="46121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Atributos</a:t>
            </a:r>
            <a:endParaRPr lang="pt-BR" sz="3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03292" y="916931"/>
            <a:ext cx="7232541" cy="36317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que são </a:t>
            </a:r>
            <a:r>
              <a:rPr lang="pt-BR" sz="23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Atributos em HTML?</a:t>
            </a:r>
            <a:endParaRPr lang="pt-BR" sz="2300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Atributos são informações que passamos na Tag para que ela se comporte da maneira esperada. Existem atributos globais (que funcionam em todas as Tags) e específicos (que são direcionados para cada Tag, através de especificação).</a:t>
            </a:r>
          </a:p>
          <a:p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Os Atributos possuem nome e um valor, existem Atributos que você vai usar praticamente sempre e existem outros que serão mais raros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65158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9">
            <a:extLst>
              <a:ext uri="{FF2B5EF4-FFF2-40B4-BE49-F238E27FC236}">
                <a16:creationId xmlns=""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292753" y="55157"/>
            <a:ext cx="909851" cy="8617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10</a:t>
            </a:r>
            <a:endParaRPr lang="en-US" sz="5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1326725" y="284768"/>
            <a:ext cx="3278757" cy="46121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Atributos</a:t>
            </a:r>
            <a:endParaRPr lang="pt-BR" sz="3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33" name="Tabela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13782"/>
              </p:ext>
            </p:extLst>
          </p:nvPr>
        </p:nvGraphicFramePr>
        <p:xfrm>
          <a:off x="480180" y="1493835"/>
          <a:ext cx="7254220" cy="1783755"/>
        </p:xfrm>
        <a:graphic>
          <a:graphicData uri="http://schemas.openxmlformats.org/drawingml/2006/table">
            <a:tbl>
              <a:tblPr/>
              <a:tblGrid>
                <a:gridCol w="1305968"/>
                <a:gridCol w="1313904"/>
                <a:gridCol w="4634348"/>
              </a:tblGrid>
              <a:tr h="438216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Atributo</a:t>
                      </a:r>
                      <a:endParaRPr lang="pt-BR" sz="1600" dirty="0">
                        <a:effectLst/>
                      </a:endParaRP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Valor</a:t>
                      </a:r>
                      <a:endParaRPr lang="pt-BR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Descrição</a:t>
                      </a:r>
                      <a:endParaRPr lang="pt-BR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45539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  <a:hlinkClick r:id="rId3"/>
                        </a:rPr>
                        <a:t>align </a:t>
                      </a:r>
                      <a:endParaRPr lang="pt-BR" sz="1600" dirty="0">
                        <a:effectLst/>
                      </a:endParaRP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Left</a:t>
                      </a:r>
                    </a:p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Right</a:t>
                      </a:r>
                    </a:p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Center</a:t>
                      </a:r>
                    </a:p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justify</a:t>
                      </a:r>
                      <a:endParaRPr lang="pt-BR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Não suportado em HTML5.</a:t>
                      </a:r>
                    </a:p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Especifica o alinhamento do texto em um parágrafo</a:t>
                      </a:r>
                      <a:endParaRPr lang="pt-BR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391885" y="1047560"/>
            <a:ext cx="4108785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Atributos da tag &lt;p&gt;</a:t>
            </a:r>
            <a:endParaRPr lang="pt-BR" sz="2300" b="1" dirty="0" smtClean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81822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9">
            <a:extLst>
              <a:ext uri="{FF2B5EF4-FFF2-40B4-BE49-F238E27FC236}">
                <a16:creationId xmlns=""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190005" y="55157"/>
            <a:ext cx="902525" cy="8617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10</a:t>
            </a:r>
            <a:endParaRPr lang="en-US" sz="5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092530" y="291389"/>
            <a:ext cx="7481453" cy="3973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Informações adicionais</a:t>
            </a:r>
            <a:endParaRPr lang="pt-BR" sz="3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00" y="1153163"/>
            <a:ext cx="78867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3497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matrix">
            <a:extLst>
              <a:ext uri="{FF2B5EF4-FFF2-40B4-BE49-F238E27FC236}">
                <a16:creationId xmlns="" xmlns:a16="http://schemas.microsoft.com/office/drawing/2014/main" id="{C43632EC-2672-4F6D-9DA0-17A5FFE25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73" y="200430"/>
            <a:ext cx="8404964" cy="451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Right 13">
            <a:extLst>
              <a:ext uri="{FF2B5EF4-FFF2-40B4-BE49-F238E27FC236}">
                <a16:creationId xmlns="" xmlns:a16="http://schemas.microsoft.com/office/drawing/2014/main" id="{796CEA44-310B-44B9-9452-370144CD966E}"/>
              </a:ext>
            </a:extLst>
          </p:cNvPr>
          <p:cNvSpPr/>
          <p:nvPr/>
        </p:nvSpPr>
        <p:spPr>
          <a:xfrm rot="10800000">
            <a:off x="4479925" y="2764364"/>
            <a:ext cx="1102414" cy="60632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72399C4C-7987-4F4F-BF13-12019EEF5EBF}"/>
              </a:ext>
            </a:extLst>
          </p:cNvPr>
          <p:cNvSpPr/>
          <p:nvPr/>
        </p:nvSpPr>
        <p:spPr>
          <a:xfrm>
            <a:off x="380932" y="1368426"/>
            <a:ext cx="3894023" cy="27546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Destaca-se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como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fonte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consulta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para aprofundamento dos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temas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aqui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citados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Tipo: </a:t>
            </a:r>
            <a:r>
              <a:rPr lang="pt-B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Livro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Autor: </a:t>
            </a:r>
            <a:r>
              <a:rPr lang="pt-BR" dirty="0" smtClean="0"/>
              <a:t>Alfredo Limonge</a:t>
            </a:r>
            <a:endParaRPr lang="pt-BR" dirty="0"/>
          </a:p>
          <a:p>
            <a:endParaRPr lang="pt-BR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://www.pdfdrive.com/html-a-partir-do-zero-e196386751.html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365AE4A4-3D2B-4335-A164-ADCAADEDC3D3}"/>
              </a:ext>
            </a:extLst>
          </p:cNvPr>
          <p:cNvSpPr/>
          <p:nvPr/>
        </p:nvSpPr>
        <p:spPr>
          <a:xfrm>
            <a:off x="380931" y="4269422"/>
            <a:ext cx="7743565" cy="44627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Nome: </a:t>
            </a:r>
            <a:r>
              <a:rPr lang="pt-BR" sz="16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GUIA COMPLETO PARA INICIANTES</a:t>
            </a:r>
            <a:endParaRPr lang="pt-BR" sz="1600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2" descr="HTML a partir do zer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478" y="1146283"/>
            <a:ext cx="22098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1">
            <a:extLst>
              <a:ext uri="{FF2B5EF4-FFF2-40B4-BE49-F238E27FC236}">
                <a16:creationId xmlns="" xmlns:a16="http://schemas.microsoft.com/office/drawing/2014/main" id="{3DA45A66-D4A8-4EB2-93A8-FC3C8B14C89C}"/>
              </a:ext>
            </a:extLst>
          </p:cNvPr>
          <p:cNvSpPr/>
          <p:nvPr/>
        </p:nvSpPr>
        <p:spPr>
          <a:xfrm>
            <a:off x="289820" y="169277"/>
            <a:ext cx="8384623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Destaca-se </a:t>
            </a:r>
            <a:r>
              <a:rPr lang="pt-BR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como fonte de consulta</a:t>
            </a:r>
            <a:endParaRPr lang="en-US" sz="40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88771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/>
          <p:nvPr/>
        </p:nvSpPr>
        <p:spPr>
          <a:xfrm>
            <a:off x="3385751" y="0"/>
            <a:ext cx="5568345" cy="5040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www</a:t>
            </a:r>
            <a:endParaRPr lang="pt-BR" dirty="0"/>
          </a:p>
        </p:txBody>
      </p:sp>
      <p:sp>
        <p:nvSpPr>
          <p:cNvPr id="4" name="Rectangle 15">
            <a:extLst>
              <a:ext uri="{FF2B5EF4-FFF2-40B4-BE49-F238E27FC236}">
                <a16:creationId xmlns=""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1252152" y="1919414"/>
            <a:ext cx="1285103" cy="2923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00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Computadores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=""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1206844" y="1750538"/>
            <a:ext cx="1285103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de</a:t>
            </a:r>
          </a:p>
        </p:txBody>
      </p:sp>
      <p:sp>
        <p:nvSpPr>
          <p:cNvPr id="9" name="Retângulo 8"/>
          <p:cNvSpPr/>
          <p:nvPr/>
        </p:nvSpPr>
        <p:spPr>
          <a:xfrm>
            <a:off x="-1" y="0"/>
            <a:ext cx="3385751" cy="5040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7470" y="1675170"/>
            <a:ext cx="27943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 smtClean="0">
                <a:ln w="0"/>
                <a:solidFill>
                  <a:schemeClr val="bg1"/>
                </a:solidFill>
              </a:rPr>
              <a:t>A Tag:</a:t>
            </a:r>
            <a:endParaRPr lang="pt-BR" sz="5400" dirty="0">
              <a:ln w="0"/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709033" y="2465968"/>
            <a:ext cx="12314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dirty="0" smtClean="0">
                <a:ln w="0"/>
                <a:solidFill>
                  <a:schemeClr val="bg1"/>
                </a:solidFill>
              </a:rPr>
              <a:t>&lt;P&gt;</a:t>
            </a:r>
            <a:endParaRPr lang="pt-BR" sz="5400" dirty="0">
              <a:ln w="0"/>
              <a:solidFill>
                <a:schemeClr val="bg1"/>
              </a:solidFill>
            </a:endParaRPr>
          </a:p>
        </p:txBody>
      </p:sp>
      <p:grpSp>
        <p:nvGrpSpPr>
          <p:cNvPr id="13" name="Grupo 12"/>
          <p:cNvGrpSpPr/>
          <p:nvPr/>
        </p:nvGrpSpPr>
        <p:grpSpPr>
          <a:xfrm>
            <a:off x="4585124" y="0"/>
            <a:ext cx="3237471" cy="4510216"/>
            <a:chOff x="2911125" y="1003894"/>
            <a:chExt cx="2580424" cy="2995350"/>
          </a:xfrm>
        </p:grpSpPr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1125" y="1197756"/>
              <a:ext cx="2580424" cy="2801488"/>
            </a:xfrm>
            <a:prstGeom prst="rect">
              <a:avLst/>
            </a:prstGeom>
          </p:spPr>
        </p:pic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87262" y="2672862"/>
              <a:ext cx="1228023" cy="1121163"/>
            </a:xfrm>
            <a:prstGeom prst="rect">
              <a:avLst/>
            </a:prstGeom>
          </p:spPr>
        </p:pic>
        <p:sp>
          <p:nvSpPr>
            <p:cNvPr id="16" name="Retângulo 15"/>
            <p:cNvSpPr/>
            <p:nvPr/>
          </p:nvSpPr>
          <p:spPr>
            <a:xfrm rot="16488384">
              <a:off x="3304952" y="1809606"/>
              <a:ext cx="1942532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Vida Longa </a:t>
              </a:r>
              <a:endParaRPr lang="pt-BR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7" name="Retângulo 16"/>
            <p:cNvSpPr/>
            <p:nvPr/>
          </p:nvSpPr>
          <p:spPr>
            <a:xfrm rot="16488384">
              <a:off x="3525127" y="1839852"/>
              <a:ext cx="2041248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E Próspera </a:t>
              </a:r>
              <a:endParaRPr lang="pt-BR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20" name="Retângulo 19"/>
          <p:cNvSpPr/>
          <p:nvPr/>
        </p:nvSpPr>
        <p:spPr>
          <a:xfrm>
            <a:off x="4927764" y="4488363"/>
            <a:ext cx="2740085" cy="434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www.jmarysystems.com.br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93096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matrix">
            <a:extLst>
              <a:ext uri="{FF2B5EF4-FFF2-40B4-BE49-F238E27FC236}">
                <a16:creationId xmlns="" xmlns:a16="http://schemas.microsoft.com/office/drawing/2014/main" id="{C43632EC-2672-4F6D-9DA0-17A5FFE25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73" y="200430"/>
            <a:ext cx="8404964" cy="451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Right 13">
            <a:extLst>
              <a:ext uri="{FF2B5EF4-FFF2-40B4-BE49-F238E27FC236}">
                <a16:creationId xmlns="" xmlns:a16="http://schemas.microsoft.com/office/drawing/2014/main" id="{796CEA44-310B-44B9-9452-370144CD966E}"/>
              </a:ext>
            </a:extLst>
          </p:cNvPr>
          <p:cNvSpPr/>
          <p:nvPr/>
        </p:nvSpPr>
        <p:spPr>
          <a:xfrm rot="10800000">
            <a:off x="4479925" y="2764364"/>
            <a:ext cx="1102414" cy="60632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72399C4C-7987-4F4F-BF13-12019EEF5EBF}"/>
              </a:ext>
            </a:extLst>
          </p:cNvPr>
          <p:cNvSpPr/>
          <p:nvPr/>
        </p:nvSpPr>
        <p:spPr>
          <a:xfrm>
            <a:off x="380932" y="1368426"/>
            <a:ext cx="3894023" cy="269304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Destaca-se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como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fonte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consulta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para aprofundamento dos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temas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aqui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citados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Tipo: </a:t>
            </a:r>
            <a:r>
              <a:rPr lang="pt-B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Livro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Autor: </a:t>
            </a:r>
            <a:r>
              <a:rPr lang="pt-BR" dirty="0" smtClean="0"/>
              <a:t>Helder da Rocha</a:t>
            </a:r>
            <a:endParaRPr lang="pt-BR" dirty="0"/>
          </a:p>
          <a:p>
            <a:r>
              <a:rPr lang="pt-BR" dirty="0">
                <a:hlinkClick r:id="rId4"/>
              </a:rPr>
              <a:t>https://www.pdfdrive.com/cria%C3%A7%C3%A3o-de-web-sites-i-e41463499.html</a:t>
            </a:r>
            <a:endParaRPr lang="pt-BR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365AE4A4-3D2B-4335-A164-ADCAADEDC3D3}"/>
              </a:ext>
            </a:extLst>
          </p:cNvPr>
          <p:cNvSpPr/>
          <p:nvPr/>
        </p:nvSpPr>
        <p:spPr>
          <a:xfrm>
            <a:off x="380931" y="4269422"/>
            <a:ext cx="7743565" cy="44627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Nome: </a:t>
            </a:r>
            <a:r>
              <a:rPr lang="pt-BR" sz="16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CRIAÇÃO DE WEB SITES</a:t>
            </a:r>
            <a:endParaRPr lang="pt-BR" sz="1600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50" name="Picture 2" descr="Criação de Web Sites 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792" y="1085114"/>
            <a:ext cx="22098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1">
            <a:extLst>
              <a:ext uri="{FF2B5EF4-FFF2-40B4-BE49-F238E27FC236}">
                <a16:creationId xmlns="" xmlns:a16="http://schemas.microsoft.com/office/drawing/2014/main" id="{3DA45A66-D4A8-4EB2-93A8-FC3C8B14C89C}"/>
              </a:ext>
            </a:extLst>
          </p:cNvPr>
          <p:cNvSpPr/>
          <p:nvPr/>
        </p:nvSpPr>
        <p:spPr>
          <a:xfrm>
            <a:off x="289820" y="169277"/>
            <a:ext cx="8384623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Destaca-se </a:t>
            </a:r>
            <a:r>
              <a:rPr lang="pt-BR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como fonte de consulta</a:t>
            </a:r>
            <a:endParaRPr lang="en-US" sz="40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77845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matrix">
            <a:extLst>
              <a:ext uri="{FF2B5EF4-FFF2-40B4-BE49-F238E27FC236}">
                <a16:creationId xmlns="" xmlns:a16="http://schemas.microsoft.com/office/drawing/2014/main" id="{C43632EC-2672-4F6D-9DA0-17A5FFE25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73" y="200430"/>
            <a:ext cx="8404964" cy="451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Right 13">
            <a:extLst>
              <a:ext uri="{FF2B5EF4-FFF2-40B4-BE49-F238E27FC236}">
                <a16:creationId xmlns="" xmlns:a16="http://schemas.microsoft.com/office/drawing/2014/main" id="{796CEA44-310B-44B9-9452-370144CD966E}"/>
              </a:ext>
            </a:extLst>
          </p:cNvPr>
          <p:cNvSpPr/>
          <p:nvPr/>
        </p:nvSpPr>
        <p:spPr>
          <a:xfrm rot="10800000">
            <a:off x="6588202" y="2866438"/>
            <a:ext cx="620113" cy="60632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72399C4C-7987-4F4F-BF13-12019EEF5EBF}"/>
              </a:ext>
            </a:extLst>
          </p:cNvPr>
          <p:cNvSpPr/>
          <p:nvPr/>
        </p:nvSpPr>
        <p:spPr>
          <a:xfrm>
            <a:off x="4766908" y="1048274"/>
            <a:ext cx="3913630" cy="1785104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Destaca-se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como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fonte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consulta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para aprofundamento dos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temas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aqui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citados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Tipo: </a:t>
            </a:r>
            <a:r>
              <a:rPr lang="pt-BR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Site</a:t>
            </a:r>
            <a:endParaRPr lang="pt-BR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</a:t>
            </a:r>
            <a:r>
              <a:rPr lang="pt-BR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www.w3schools.com/html</a:t>
            </a:r>
            <a:endParaRPr lang="pt-BR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573" y="1287334"/>
            <a:ext cx="4491334" cy="3431143"/>
          </a:xfrm>
          <a:prstGeom prst="rect">
            <a:avLst/>
          </a:prstGeom>
        </p:spPr>
      </p:pic>
      <p:sp>
        <p:nvSpPr>
          <p:cNvPr id="7" name="Rectangle 11">
            <a:extLst>
              <a:ext uri="{FF2B5EF4-FFF2-40B4-BE49-F238E27FC236}">
                <a16:creationId xmlns="" xmlns:a16="http://schemas.microsoft.com/office/drawing/2014/main" id="{3DA45A66-D4A8-4EB2-93A8-FC3C8B14C89C}"/>
              </a:ext>
            </a:extLst>
          </p:cNvPr>
          <p:cNvSpPr/>
          <p:nvPr/>
        </p:nvSpPr>
        <p:spPr>
          <a:xfrm>
            <a:off x="289820" y="169277"/>
            <a:ext cx="8384623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Destaca-se </a:t>
            </a:r>
            <a:r>
              <a:rPr lang="pt-BR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como fonte de consulta</a:t>
            </a:r>
            <a:endParaRPr lang="en-US" sz="40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73528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Imagem relacionada">
            <a:extLst>
              <a:ext uri="{FF2B5EF4-FFF2-40B4-BE49-F238E27FC236}">
                <a16:creationId xmlns="" xmlns:a16="http://schemas.microsoft.com/office/drawing/2014/main" id="{3C29C103-24B7-4F7D-97AB-FB0424DA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7" y="194518"/>
            <a:ext cx="8366236" cy="460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5">
            <a:extLst>
              <a:ext uri="{FF2B5EF4-FFF2-40B4-BE49-F238E27FC236}">
                <a16:creationId xmlns=""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1252152" y="1919414"/>
            <a:ext cx="1285103" cy="2923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00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Computadores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=""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1206844" y="1750538"/>
            <a:ext cx="1285103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054CAC3A-F537-4CF8-BA7D-56F2B0343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807" y="194519"/>
            <a:ext cx="8373706" cy="460333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3088918" y="1940950"/>
            <a:ext cx="2597727" cy="1569660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softEdge rad="6350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FIM</a:t>
            </a:r>
            <a:endParaRPr lang="en-US" sz="9600" cap="none" spc="0" dirty="0">
              <a:ln w="12700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90175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Imagem relacionada">
            <a:extLst>
              <a:ext uri="{FF2B5EF4-FFF2-40B4-BE49-F238E27FC236}">
                <a16:creationId xmlns="" xmlns:a16="http://schemas.microsoft.com/office/drawing/2014/main" id="{3C29C103-24B7-4F7D-97AB-FB0424DA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7" y="194518"/>
            <a:ext cx="8366236" cy="460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5">
            <a:extLst>
              <a:ext uri="{FF2B5EF4-FFF2-40B4-BE49-F238E27FC236}">
                <a16:creationId xmlns=""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1252152" y="1919414"/>
            <a:ext cx="1285103" cy="2923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00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Computadores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=""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1206844" y="1750538"/>
            <a:ext cx="1285103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054CAC3A-F537-4CF8-BA7D-56F2B0343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807" y="194519"/>
            <a:ext cx="8373706" cy="460333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3088918" y="1940950"/>
            <a:ext cx="2597727" cy="1523494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softEdge rad="6350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100" dirty="0" smtClean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HTML:              </a:t>
            </a:r>
            <a:r>
              <a:rPr lang="en-US" sz="3100" dirty="0" smtClean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 TAG          &lt;P&gt;</a:t>
            </a:r>
            <a:endParaRPr lang="en-US" sz="1400" cap="none" spc="0" dirty="0">
              <a:ln w="12700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15018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IS7">
            <a:extLst>
              <a:ext uri="{FF2B5EF4-FFF2-40B4-BE49-F238E27FC236}">
                <a16:creationId xmlns="" xmlns:a16="http://schemas.microsoft.com/office/drawing/2014/main" id="{C0797339-387E-42C4-B4EA-FB19F48ED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21" y="228600"/>
            <a:ext cx="8349916" cy="454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5">
            <a:extLst>
              <a:ext uri="{FF2B5EF4-FFF2-40B4-BE49-F238E27FC236}">
                <a16:creationId xmlns=""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2830044" y="1420232"/>
            <a:ext cx="3573378" cy="200054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10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HTML</a:t>
            </a:r>
            <a:r>
              <a:rPr lang="en-US" sz="3100" dirty="0" smtClean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:</a:t>
            </a:r>
          </a:p>
          <a:p>
            <a:pPr algn="ctr"/>
            <a:r>
              <a:rPr lang="en-US" sz="3100" dirty="0" smtClean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     </a:t>
            </a:r>
            <a:endParaRPr lang="en-US" sz="3100" dirty="0" smtClean="0">
              <a:ln w="12700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algn="ctr"/>
            <a:r>
              <a:rPr lang="en-US" sz="3100" dirty="0" smtClean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 Tag                             &lt;P&gt;</a:t>
            </a:r>
            <a:endParaRPr lang="en-US" sz="1400" cap="none" spc="0" dirty="0">
              <a:ln w="12700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18852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Resultado de imagem para LÃ³gica de ProgramaÃ§Ã£o">
            <a:extLst>
              <a:ext uri="{FF2B5EF4-FFF2-40B4-BE49-F238E27FC236}">
                <a16:creationId xmlns="" xmlns:a16="http://schemas.microsoft.com/office/drawing/2014/main" id="{7A7A8532-259D-44BB-8B10-8C9AA0170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6" y="168427"/>
            <a:ext cx="8366235" cy="462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5C717E5-DA8F-4736-8CE0-4D32DD6985B3}"/>
              </a:ext>
            </a:extLst>
          </p:cNvPr>
          <p:cNvSpPr/>
          <p:nvPr/>
        </p:nvSpPr>
        <p:spPr>
          <a:xfrm>
            <a:off x="296806" y="168427"/>
            <a:ext cx="836623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HTML: </a:t>
            </a:r>
            <a:r>
              <a:rPr lang="pt-BR" sz="54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 TAG &lt;P&gt;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1026" name="Picture 2" descr="https://upload.wikimedia.org/wikipedia/commons/thumb/a/a0/Programming_language_textbooks.jpg/800px-Programming_language_textbooks.jpg">
            <a:extLst>
              <a:ext uri="{FF2B5EF4-FFF2-40B4-BE49-F238E27FC236}">
                <a16:creationId xmlns="" xmlns:a16="http://schemas.microsoft.com/office/drawing/2014/main" id="{BB2D1B76-FC15-44DB-9D8F-2B5C162FF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8" y="3757015"/>
            <a:ext cx="1374337" cy="1040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5252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1">
            <a:extLst>
              <a:ext uri="{FF2B5EF4-FFF2-40B4-BE49-F238E27FC236}">
                <a16:creationId xmlns="" xmlns:a16="http://schemas.microsoft.com/office/drawing/2014/main" id="{3DA45A66-D4A8-4EB2-93A8-FC3C8B14C89C}"/>
              </a:ext>
            </a:extLst>
          </p:cNvPr>
          <p:cNvSpPr/>
          <p:nvPr/>
        </p:nvSpPr>
        <p:spPr>
          <a:xfrm>
            <a:off x="322727" y="169277"/>
            <a:ext cx="83846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        </a:t>
            </a:r>
            <a:r>
              <a:rPr lang="en-US" sz="32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O que iremos ver nesta Aula</a:t>
            </a:r>
            <a:r>
              <a:rPr lang="pt-BR" sz="32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:</a:t>
            </a:r>
            <a:endParaRPr lang="en-US" sz="32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0" name="Rectangle 9">
            <a:extLst>
              <a:ext uri="{FF2B5EF4-FFF2-40B4-BE49-F238E27FC236}">
                <a16:creationId xmlns=""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  <a:endParaRPr lang="en-US" sz="5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480823" y="892551"/>
            <a:ext cx="8105036" cy="3893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Conhecer a TAG &lt;P&gt;</a:t>
            </a:r>
            <a:endParaRPr lang="pt-BR" sz="3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480823" y="1337882"/>
            <a:ext cx="8105036" cy="38930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tag &lt;P&gt; na Estrutura de uma página HTML</a:t>
            </a:r>
            <a:endParaRPr lang="pt-BR" sz="3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480823" y="1783213"/>
            <a:ext cx="8105036" cy="38930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Testar na Prática a aplicação da Tag</a:t>
            </a:r>
            <a:endParaRPr lang="pt-BR" sz="3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480823" y="2247165"/>
            <a:ext cx="8105036" cy="38930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Verificar a utilidade da Tag</a:t>
            </a:r>
            <a:endParaRPr lang="pt-BR" sz="3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480823" y="2701192"/>
            <a:ext cx="8105036" cy="38930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Exemplos</a:t>
            </a:r>
            <a:endParaRPr lang="pt-BR" sz="3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480823" y="3155219"/>
            <a:ext cx="8105036" cy="3893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Definição do Livro</a:t>
            </a:r>
            <a:endParaRPr lang="pt-BR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480823" y="3609246"/>
            <a:ext cx="8105036" cy="38930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Atributos</a:t>
            </a:r>
            <a:endParaRPr lang="pt-BR" sz="3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480823" y="4063273"/>
            <a:ext cx="8105036" cy="38930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Informações adicionais</a:t>
            </a:r>
            <a:endParaRPr lang="pt-BR" sz="3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45411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322727" y="923329"/>
            <a:ext cx="1814992" cy="173893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Conhecendo as TAGS básicas do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 no </a:t>
            </a:r>
            <a:endParaRPr lang="pt-BR" sz="2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www.w3schools.com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247423"/>
              </p:ext>
            </p:extLst>
          </p:nvPr>
        </p:nvGraphicFramePr>
        <p:xfrm>
          <a:off x="2096486" y="704708"/>
          <a:ext cx="6506093" cy="4059308"/>
        </p:xfrm>
        <a:graphic>
          <a:graphicData uri="http://schemas.openxmlformats.org/drawingml/2006/table">
            <a:tbl>
              <a:tblPr/>
              <a:tblGrid>
                <a:gridCol w="1297825"/>
                <a:gridCol w="5208268"/>
              </a:tblGrid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>
                          <a:effectLst/>
                        </a:rPr>
                        <a:t>Tag</a:t>
                      </a: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Descrição</a:t>
                      </a:r>
                      <a:endParaRPr lang="pt-BR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>
                          <a:effectLst/>
                          <a:hlinkClick r:id="rId3"/>
                        </a:rPr>
                        <a:t>&lt;!DOCTYPE&gt;</a:t>
                      </a:r>
                      <a:r>
                        <a:rPr lang="pt-BR" sz="1600" dirty="0">
                          <a:effectLst/>
                        </a:rPr>
                        <a:t> </a:t>
                      </a: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Define o tipo de documento</a:t>
                      </a:r>
                      <a:endParaRPr lang="pt-BR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>
                          <a:effectLst/>
                          <a:hlinkClick r:id="rId4"/>
                        </a:rPr>
                        <a:t>&lt;html&gt;</a:t>
                      </a:r>
                      <a:endParaRPr lang="pt-BR" sz="1600" dirty="0">
                        <a:effectLst/>
                      </a:endParaRP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Define um documento HTML</a:t>
                      </a:r>
                      <a:endParaRPr lang="pt-BR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>
                          <a:effectLst/>
                          <a:hlinkClick r:id="rId5"/>
                        </a:rPr>
                        <a:t>&lt;head&gt;</a:t>
                      </a:r>
                      <a:endParaRPr lang="pt-BR" sz="1600" dirty="0">
                        <a:effectLst/>
                      </a:endParaRP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Define informações sobre o documento</a:t>
                      </a:r>
                      <a:endParaRPr lang="en-US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>
                          <a:effectLst/>
                          <a:hlinkClick r:id="rId6"/>
                        </a:rPr>
                        <a:t>&lt;title&gt;</a:t>
                      </a:r>
                      <a:endParaRPr lang="pt-BR" sz="1600" dirty="0">
                        <a:effectLst/>
                      </a:endParaRP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Define um título para o documento</a:t>
                      </a:r>
                      <a:endParaRPr lang="en-US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>
                          <a:effectLst/>
                          <a:hlinkClick r:id="rId7"/>
                        </a:rPr>
                        <a:t>&lt;body&gt;</a:t>
                      </a:r>
                      <a:endParaRPr lang="pt-BR" sz="1600" dirty="0">
                        <a:effectLst/>
                      </a:endParaRP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Define o corpo do documento</a:t>
                      </a:r>
                      <a:endParaRPr lang="pt-BR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>
                          <a:effectLst/>
                          <a:hlinkClick r:id="rId8"/>
                        </a:rPr>
                        <a:t>&lt;h1&gt; </a:t>
                      </a:r>
                      <a:r>
                        <a:rPr lang="pt-BR" sz="1600" dirty="0" err="1">
                          <a:effectLst/>
                          <a:hlinkClick r:id="rId8"/>
                        </a:rPr>
                        <a:t>to</a:t>
                      </a:r>
                      <a:r>
                        <a:rPr lang="pt-BR" sz="1600" dirty="0">
                          <a:effectLst/>
                          <a:hlinkClick r:id="rId8"/>
                        </a:rPr>
                        <a:t> &lt;h6&gt;</a:t>
                      </a:r>
                      <a:endParaRPr lang="pt-BR" sz="1600" dirty="0">
                        <a:effectLst/>
                      </a:endParaRP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Define os cabeçalhos HTML</a:t>
                      </a:r>
                      <a:endParaRPr lang="pt-BR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>
                          <a:effectLst/>
                          <a:hlinkClick r:id="rId9"/>
                        </a:rPr>
                        <a:t>&lt;p&gt;</a:t>
                      </a:r>
                      <a:endParaRPr lang="pt-BR" sz="1600">
                        <a:effectLst/>
                      </a:endParaRP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Define um parágrafo</a:t>
                      </a:r>
                      <a:endParaRPr lang="pt-BR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>
                          <a:effectLst/>
                          <a:hlinkClick r:id="rId10"/>
                        </a:rPr>
                        <a:t>&lt;br&gt;</a:t>
                      </a:r>
                      <a:endParaRPr lang="pt-BR" sz="1600">
                        <a:effectLst/>
                      </a:endParaRP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Insere uma única quebra de linha</a:t>
                      </a:r>
                      <a:endParaRPr lang="en-US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>
                          <a:effectLst/>
                          <a:hlinkClick r:id="rId11"/>
                        </a:rPr>
                        <a:t>&lt;hr&gt;</a:t>
                      </a:r>
                      <a:endParaRPr lang="pt-BR" sz="1600">
                        <a:effectLst/>
                      </a:endParaRP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Define uma mudança temática no conteúdo</a:t>
                      </a:r>
                      <a:endParaRPr lang="en-US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>
                          <a:effectLst/>
                          <a:hlinkClick r:id="rId12"/>
                        </a:rPr>
                        <a:t>&lt;!--...--&gt;</a:t>
                      </a:r>
                      <a:endParaRPr lang="pt-BR" sz="1600">
                        <a:effectLst/>
                      </a:endParaRP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Define um comentário</a:t>
                      </a:r>
                      <a:endParaRPr lang="pt-BR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11">
            <a:extLst>
              <a:ext uri="{FF2B5EF4-FFF2-40B4-BE49-F238E27FC236}">
                <a16:creationId xmlns="" xmlns:a16="http://schemas.microsoft.com/office/drawing/2014/main" id="{3DA45A66-D4A8-4EB2-93A8-FC3C8B14C89C}"/>
              </a:ext>
            </a:extLst>
          </p:cNvPr>
          <p:cNvSpPr/>
          <p:nvPr/>
        </p:nvSpPr>
        <p:spPr>
          <a:xfrm>
            <a:off x="322727" y="169277"/>
            <a:ext cx="83846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        </a:t>
            </a:r>
            <a:r>
              <a:rPr lang="pt-BR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HTML: </a:t>
            </a:r>
            <a:r>
              <a:rPr lang="pt-BR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 TAG &lt;P&gt;</a:t>
            </a:r>
            <a:endParaRPr lang="en-US" sz="32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8" name="Rectangle 9">
            <a:extLst>
              <a:ext uri="{FF2B5EF4-FFF2-40B4-BE49-F238E27FC236}">
                <a16:creationId xmlns=""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  <a:endParaRPr lang="en-US" sz="5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74673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375940" y="907235"/>
            <a:ext cx="7600997" cy="5502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90711" y="827539"/>
            <a:ext cx="7486226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Conhecer </a:t>
            </a:r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TAG &lt;P&gt;</a:t>
            </a:r>
            <a:endParaRPr lang="pt-BR" sz="3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11">
            <a:extLst>
              <a:ext uri="{FF2B5EF4-FFF2-40B4-BE49-F238E27FC236}">
                <a16:creationId xmlns="" xmlns:a16="http://schemas.microsoft.com/office/drawing/2014/main" id="{3DA45A66-D4A8-4EB2-93A8-FC3C8B14C89C}"/>
              </a:ext>
            </a:extLst>
          </p:cNvPr>
          <p:cNvSpPr/>
          <p:nvPr/>
        </p:nvSpPr>
        <p:spPr>
          <a:xfrm>
            <a:off x="322727" y="169277"/>
            <a:ext cx="83846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        </a:t>
            </a:r>
            <a:r>
              <a:rPr lang="pt-BR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HTML: </a:t>
            </a:r>
            <a:r>
              <a:rPr lang="pt-BR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 TAG &lt;P&gt;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0" name="Rectangle 9">
            <a:extLst>
              <a:ext uri="{FF2B5EF4-FFF2-40B4-BE49-F238E27FC236}">
                <a16:creationId xmlns=""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</a:t>
            </a:r>
            <a:endParaRPr lang="en-US" sz="5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aphicFrame>
        <p:nvGraphicFramePr>
          <p:cNvPr id="16" name="Tabe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849598"/>
              </p:ext>
            </p:extLst>
          </p:nvPr>
        </p:nvGraphicFramePr>
        <p:xfrm>
          <a:off x="375940" y="1895304"/>
          <a:ext cx="5135512" cy="738056"/>
        </p:xfrm>
        <a:graphic>
          <a:graphicData uri="http://schemas.openxmlformats.org/drawingml/2006/table">
            <a:tbl>
              <a:tblPr/>
              <a:tblGrid>
                <a:gridCol w="784645"/>
                <a:gridCol w="4350867"/>
              </a:tblGrid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>
                          <a:effectLst/>
                        </a:rPr>
                        <a:t>Tag</a:t>
                      </a: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Descrição</a:t>
                      </a:r>
                      <a:endParaRPr lang="pt-BR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  <a:hlinkClick r:id="rId3"/>
                        </a:rPr>
                        <a:t>&lt;p&gt; </a:t>
                      </a:r>
                      <a:endParaRPr lang="pt-BR" sz="1600" dirty="0">
                        <a:effectLst/>
                      </a:endParaRP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Define um parágrafo</a:t>
                      </a:r>
                      <a:endParaRPr lang="pt-BR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1542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9">
            <a:extLst>
              <a:ext uri="{FF2B5EF4-FFF2-40B4-BE49-F238E27FC236}">
                <a16:creationId xmlns=""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</a:t>
            </a:r>
            <a:endParaRPr lang="en-US" sz="5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723987" y="688062"/>
            <a:ext cx="4846989" cy="404040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3735734" y="602526"/>
            <a:ext cx="400282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&lt;!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DOCTYPE html&gt;</a:t>
            </a:r>
            <a:endParaRPr lang="pt-BR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833583" y="972457"/>
            <a:ext cx="4632682" cy="36800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3838905" y="4205251"/>
            <a:ext cx="364465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&lt;/html&gt; </a:t>
            </a:r>
            <a:endParaRPr lang="pt-BR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3838905" y="935793"/>
            <a:ext cx="364465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&lt;html&gt; </a:t>
            </a:r>
            <a:endParaRPr lang="pt-BR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4154116" y="1365536"/>
            <a:ext cx="4233979" cy="3399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4181852" y="1765562"/>
            <a:ext cx="4206243" cy="251569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102665" y="1635061"/>
            <a:ext cx="255544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&lt;body&gt;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119658" y="1331684"/>
            <a:ext cx="97164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000" dirty="0" smtClean="0">
                <a:ln w="0"/>
                <a:solidFill>
                  <a:schemeClr val="bg1"/>
                </a:solidFill>
              </a:rPr>
              <a:t>&lt;head&gt; </a:t>
            </a:r>
            <a:endParaRPr lang="pt-BR" sz="2000" dirty="0">
              <a:ln w="0"/>
              <a:solidFill>
                <a:schemeClr val="bg1"/>
              </a:solidFill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7344769" y="1322848"/>
            <a:ext cx="112167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</a:t>
            </a:r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head</a:t>
            </a:r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 </a:t>
            </a:r>
            <a:endParaRPr lang="pt-BR" sz="2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5037718" y="1390999"/>
            <a:ext cx="2350943" cy="26660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959549" y="1355938"/>
            <a:ext cx="238504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&lt;title&gt; </a:t>
            </a:r>
            <a:r>
              <a:rPr lang="pt-B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Meu </a:t>
            </a:r>
            <a:r>
              <a:rPr lang="pt-BR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Título </a:t>
            </a:r>
            <a:r>
              <a:rPr lang="pt-B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&lt;/title&gt; </a:t>
            </a:r>
          </a:p>
        </p:txBody>
      </p:sp>
      <p:sp>
        <p:nvSpPr>
          <p:cNvPr id="25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102665" y="3820035"/>
            <a:ext cx="255544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&lt;/body&gt;</a:t>
            </a:r>
          </a:p>
        </p:txBody>
      </p:sp>
      <p:sp>
        <p:nvSpPr>
          <p:cNvPr id="31" name="Retângulo 30"/>
          <p:cNvSpPr/>
          <p:nvPr/>
        </p:nvSpPr>
        <p:spPr>
          <a:xfrm>
            <a:off x="811371" y="245917"/>
            <a:ext cx="7759605" cy="3981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tag &lt;P&gt; na Estrutura de uma página HTML</a:t>
            </a:r>
            <a:endParaRPr lang="pt-BR" sz="3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297267" y="742509"/>
            <a:ext cx="3401261" cy="115416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tag &lt;p&gt; na estrutura de uma página html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é posicionada:</a:t>
            </a:r>
            <a:endParaRPr lang="pt-BR" sz="2300" b="1" dirty="0" smtClean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308704" y="1805992"/>
            <a:ext cx="3425347" cy="15081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sempre entre as tags  </a:t>
            </a:r>
            <a:r>
              <a:rPr lang="pt-BR" sz="23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&lt;body&gt;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3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&lt;/body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conforme mostrado no exemplo ao lado.</a:t>
            </a:r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tângulo 45"/>
          <p:cNvSpPr/>
          <p:nvPr/>
        </p:nvSpPr>
        <p:spPr>
          <a:xfrm>
            <a:off x="4493474" y="2079962"/>
            <a:ext cx="3475493" cy="237141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&lt;h1&gt; Este é um título H1 &lt;/h1&gt;</a:t>
            </a:r>
            <a:endParaRPr lang="pt-BR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Retângulo 46"/>
          <p:cNvSpPr/>
          <p:nvPr/>
        </p:nvSpPr>
        <p:spPr>
          <a:xfrm>
            <a:off x="4493473" y="2338651"/>
            <a:ext cx="3475493" cy="774587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 </a:t>
            </a:r>
          </a:p>
          <a:p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Parágrafo 01 </a:t>
            </a:r>
          </a:p>
          <a:p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&lt;/p&gt;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4493472" y="3133827"/>
            <a:ext cx="3475493" cy="774587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 </a:t>
            </a:r>
          </a:p>
          <a:p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Parágrafo </a:t>
            </a:r>
            <a:r>
              <a:rPr lang="pt-B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02 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&lt;/p&gt;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10466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36679</TotalTime>
  <Words>853</Words>
  <Application>Microsoft Office PowerPoint</Application>
  <PresentationFormat>Personalizar</PresentationFormat>
  <Paragraphs>211</Paragraphs>
  <Slides>22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Cencosud S.A.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desempenho de estoque</dc:title>
  <dc:creator>Vagner Campos Fontes, Carlson</dc:creator>
  <cp:keywords>Supply Clain</cp:keywords>
  <dc:description>Desempenho da nova gestão de estoque da regional DECER</dc:description>
  <cp:lastModifiedBy>JMarySystems</cp:lastModifiedBy>
  <cp:revision>1079</cp:revision>
  <dcterms:created xsi:type="dcterms:W3CDTF">2015-12-20T14:42:40Z</dcterms:created>
  <dcterms:modified xsi:type="dcterms:W3CDTF">2020-04-15T06:27:18Z</dcterms:modified>
  <cp:category>DECER</cp:category>
</cp:coreProperties>
</file>