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5"/>
  </p:notesMasterIdLst>
  <p:sldIdLst>
    <p:sldId id="293" r:id="rId2"/>
    <p:sldId id="294" r:id="rId3"/>
    <p:sldId id="314" r:id="rId4"/>
    <p:sldId id="304" r:id="rId5"/>
    <p:sldId id="323" r:id="rId6"/>
    <p:sldId id="315" r:id="rId7"/>
    <p:sldId id="324" r:id="rId8"/>
    <p:sldId id="322" r:id="rId9"/>
    <p:sldId id="333" r:id="rId10"/>
    <p:sldId id="325" r:id="rId11"/>
    <p:sldId id="334" r:id="rId12"/>
    <p:sldId id="326" r:id="rId13"/>
    <p:sldId id="335" r:id="rId14"/>
    <p:sldId id="327" r:id="rId15"/>
    <p:sldId id="336" r:id="rId16"/>
    <p:sldId id="328" r:id="rId17"/>
    <p:sldId id="337" r:id="rId18"/>
    <p:sldId id="329" r:id="rId19"/>
    <p:sldId id="338" r:id="rId20"/>
    <p:sldId id="330" r:id="rId21"/>
    <p:sldId id="339" r:id="rId22"/>
    <p:sldId id="331" r:id="rId23"/>
    <p:sldId id="340" r:id="rId24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294"/>
            <p14:sldId id="314"/>
            <p14:sldId id="304"/>
            <p14:sldId id="323"/>
            <p14:sldId id="315"/>
            <p14:sldId id="324"/>
            <p14:sldId id="322"/>
            <p14:sldId id="333"/>
            <p14:sldId id="325"/>
            <p14:sldId id="334"/>
            <p14:sldId id="326"/>
            <p14:sldId id="335"/>
            <p14:sldId id="327"/>
            <p14:sldId id="336"/>
            <p14:sldId id="328"/>
            <p14:sldId id="337"/>
            <p14:sldId id="329"/>
            <p14:sldId id="338"/>
            <p14:sldId id="330"/>
            <p14:sldId id="339"/>
            <p14:sldId id="331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3738" autoAdjust="0"/>
  </p:normalViewPr>
  <p:slideViewPr>
    <p:cSldViewPr snapToGrid="0">
      <p:cViewPr varScale="1">
        <p:scale>
          <a:sx n="116" d="100"/>
          <a:sy n="116" d="100"/>
        </p:scale>
        <p:origin x="888" y="67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69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501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24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53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89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301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4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387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149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5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90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403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52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93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13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16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74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82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951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63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0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2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84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8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72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92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20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909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840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0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07/07/2024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53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6" y="0"/>
            <a:ext cx="6512635" cy="724359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Exercícios </a:t>
            </a:r>
            <a:r>
              <a:rPr lang="pt-BR" sz="4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Frações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06" y="611793"/>
            <a:ext cx="6262653" cy="29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207857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turma 02 do Colégio São Bento tem, ao todo, 28 alunos cujas idades variam entre 9, 10 e 11 anos. Sabendo que 3/4 dos alunos têm menos de 11 anos de idade e que 5/7 dos alunos têm mais de 9 anos de idade, é correto afirmar que o número de alunos com 10 anos de idade é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4210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21" y="217262"/>
            <a:ext cx="5474399" cy="21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453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198624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José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possui um automóvel que, em uma rodovia, percorre exatamente 12 km com um litro de gasolina. Certo dia, depois de percorrer 252 Km na mesma rodovia, José observou que o ponteiro indicador de combustível que antes marcava 5/6 da capacidade do tanque de combustível estava indicando 7/30 da capacidade do tanque. Assim, é correto concluir que a capacidade do tanque, em litros, é</a:t>
            </a:r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63180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198624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José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possui um automóvel que, em uma rodovia, percorre exatamente 12 km com um litro de gasolina. Certo dia, depois de percorrer 252 Km na mesma rodovia, José observou que o ponteiro indicador de combustível que antes marcava 5/6 da capacidade do tanque de combustível estava indicando 7/30 da capacidade do tanque. Assim, é correto concluir que a capacidade do tanque, em litros, é</a:t>
            </a:r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864209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2017021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Foi </a:t>
            </a:r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feita uma pesquisa sobre a escolaridade dos funcionários de uma empresa. Verificou-se que 1/4 dos homens que ali trabalham têm o ensino médio completo, enquanto 2/3 das mulheres que trabalham na empresa têm o ensino médio completo. Constatou-se, também, que entre todos os que têm o ensino médio completo, metade são homens.</a:t>
            </a:r>
          </a:p>
          <a:p>
            <a:endParaRPr lang="pt-BR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fração que representa o número de funcionários homens em relação ao total de funcionários dessa empresa é</a:t>
            </a:r>
            <a:endParaRPr lang="pt-BR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3/4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8/11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484563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2017021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Foi </a:t>
            </a:r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feita uma pesquisa sobre a escolaridade dos funcionários de uma empresa. Verificou-se que 1/4 dos homens que ali trabalham têm o ensino médio completo, enquanto 2/3 das mulheres que trabalham na empresa têm o ensino médio completo. Constatou-se, também, que entre todos os que têm o ensino médio completo, metade são homens.</a:t>
            </a:r>
          </a:p>
          <a:p>
            <a:endParaRPr lang="pt-BR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fração que representa o número de funcionários homens em relação ao total de funcionários dessa empresa é</a:t>
            </a:r>
            <a:endParaRPr lang="pt-BR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8/11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576612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198624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jogo pedagógico é formado por cartas nas quais está impressa uma fração em uma de suas faces. Cada jogador recebe quatro cartas e vence aquele que primeiro consegue ordenar crescentemente suas cartas pelas respectivas frações impressas. O vencedor foi o aluno que recebeu as cartas com as frações: 3/5, 1/4, 2/3 e 5/9.</a:t>
            </a:r>
          </a:p>
          <a:p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ordem que esse aluno apresentou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foi:</a:t>
            </a:r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1/4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5/9, 3/5, 2/3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2/4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7/9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1/5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/4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7/8, 2/7, 2/5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1/3, 2/9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4/5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586577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198624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jogo pedagógico é formado por cartas nas quais está impressa uma fração em uma de suas faces. Cada jogador recebe quatro cartas e vence aquele que primeiro consegue ordenar crescentemente suas cartas pelas respectivas frações impressas. O vencedor foi o aluno que recebeu as cartas com as frações: 3/5, 1/4, 2/3 e 5/9.</a:t>
            </a:r>
          </a:p>
          <a:p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ordem que esse aluno apresentou </a:t>
            </a:r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foi:</a:t>
            </a:r>
            <a:endParaRPr lang="pt-BR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1/4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5/9, 3/5, 2/3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01624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177080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chegar à universidade, um estudante utiliza um metrô e, depois, tem duas opções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seguir num ônibus, percorrendo 2,0 km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alugar uma bicicleta, ao lado da estação do metrô, seguindo 3,0 km pela ciclovia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quadro fornece as velocidades médias do ônibus e da bicicleta, em km/h, no trajeto metrô-universidade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fim de poupar tempo no deslocamento para a universidade, em quais dias o aluno deve seguir pela ciclovia?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Às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segundas, quintas e sextas-feiras.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Às </a:t>
            </a:r>
            <a:r>
              <a:rPr lang="pt-BR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terças e quintas-feiras e aos sábados.</a:t>
            </a:r>
            <a:endParaRPr lang="en-US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Às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segundas, quartas e sextas-feiras.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Às </a:t>
            </a:r>
            <a:r>
              <a:rPr lang="pt-BR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terças e quartas-feiras e aos sábados.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app.repertorioenem.com.br/public/images/questions/963/4cVbquQFvb0TuAfEajSX0WuXe29l5GklXYU4dsvC_01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493" y="1962505"/>
            <a:ext cx="2940552" cy="147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35507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177080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chegar à universidade, um estudante utiliza um metrô e, depois, tem duas opções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seguir num ônibus, percorrendo 2,0 km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alugar uma bicicleta, ao lado da estação do metrô, seguindo 3,0 km pela ciclovia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quadro fornece as velocidades médias do ônibus e da bicicleta, em km/h, no trajeto metrô-universidade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fim de poupar tempo no deslocamento para a universidade, em quais dias o aluno deve seguir pela ciclovia?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Às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segundas, quartas e sextas-feiras.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app.repertorioenem.com.br/public/images/questions/963/4cVbquQFvb0TuAfEajSX0WuXe29l5GklXYU4dsvC_01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493" y="1962505"/>
            <a:ext cx="2940552" cy="147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6415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68391" y="125172"/>
            <a:ext cx="6186571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diferença entre a maior e a menor fração dentre as cinco listadas é igual a: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1/16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1/48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1/80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app.repertorioenem.com.br/public/images/questions/58114/8RmLpRCSp4i6kPUUqBnv_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4154" r="6771" b="18423"/>
          <a:stretch/>
        </p:blipFill>
        <p:spPr bwMode="auto">
          <a:xfrm>
            <a:off x="2460328" y="1530959"/>
            <a:ext cx="4032570" cy="176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6171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2201687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fração é equivalente a 3/7. Se somarmos 3 ao numerador N e subtrairmos 8 do denominador D, dessa fração, a nova fração será igual a 3/4 . Então D - N será</a:t>
            </a:r>
            <a:endParaRPr lang="pt-BR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743177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07" y="230245"/>
            <a:ext cx="6262653" cy="18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8337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55923" y="99873"/>
            <a:ext cx="6275810" cy="2417131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boliche é um esporte cujo objetivo é derrubar, com uma bola, uma série de pinos alinhados em uma pista. A professora de matemática organizou um jogo de boliche em que os pinos são garrafas que possuem rótulos com números, conforme mostra o esquema. </a:t>
            </a: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aluno marca pontos de acordo com a soma das quantidades expressas nos rótulos das garrafas que são derrubadas. Se dois ou mais rótulos representam a mesma quantidade, apenas um deles entra na contagem dos pontos. Um aluno marcou 7,55 pontos em uma jogada. Uma das garrafas que ele derrubou tinha o rótulo 6,8.</a:t>
            </a: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quantidade máxima de garrafas que ele derrubou para obter essa pontuação é igual 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Imagem associada para resolução da quest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4" y="2047994"/>
            <a:ext cx="2350848" cy="149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9889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55923" y="99873"/>
            <a:ext cx="6275810" cy="2417131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boliche é um esporte cujo objetivo é derrubar, com uma bola, uma série de pinos alinhados em uma pista. A professora de matemática organizou um jogo de boliche em que os pinos são garrafas que possuem rótulos com números, conforme mostra o esquema. </a:t>
            </a: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aluno marca pontos de acordo com a soma das quantidades expressas nos rótulos das garrafas que são derrubadas. Se dois ou mais rótulos representam a mesma quantidade, apenas um deles entra na contagem dos pontos. Um aluno marcou 7,55 pontos em uma jogada. Uma das garrafas que ele derrubou tinha o rótulo 6,8.</a:t>
            </a:r>
          </a:p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quantidade máxima de garrafas que ele derrubou para obter essa pontuação é igual 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Imagem associada para resolução da quest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4" y="2047994"/>
            <a:ext cx="2350848" cy="149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544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68391" y="125172"/>
            <a:ext cx="6186571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diferença entre a maior e a menor fração dentre as cinco listadas é igual a: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189926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3158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273242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1972" y="31490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app.repertorioenem.com.br/public/images/questions/58114/8RmLpRCSp4i6kPUUqBnv_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4154" r="6771" b="18423"/>
          <a:stretch/>
        </p:blipFill>
        <p:spPr bwMode="auto">
          <a:xfrm>
            <a:off x="3651022" y="1309105"/>
            <a:ext cx="2903940" cy="129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r="33365"/>
          <a:stretch/>
        </p:blipFill>
        <p:spPr>
          <a:xfrm>
            <a:off x="1644604" y="1649750"/>
            <a:ext cx="1953790" cy="18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108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177080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padaria criou uma receita de bolo chamada Bolo de xícara, pois, com exceção dos ovos e do fermento, os demais ingredientes são medidos com xícaras de mesma capacidade, conforme 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descrito. O </a:t>
            </a:r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modo de fazer a receita orienta colocar, primeiramente, os ovos e depois ir adicionando os ingredientes cujas quantidades foram medidas em xícara, da menor para a maior quantidade. Por último, </a:t>
            </a:r>
            <a:endParaRPr lang="pt-BR" sz="14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adiciona-se </a:t>
            </a:r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fermento. 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</a:t>
            </a:r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 ordem os </a:t>
            </a:r>
            <a:endParaRPr lang="pt-BR" sz="14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ingredientes </a:t>
            </a:r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medidos em </a:t>
            </a:r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xícara </a:t>
            </a:r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serão </a:t>
            </a:r>
            <a:endParaRPr lang="pt-BR" sz="14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adicionados </a:t>
            </a:r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receita?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19453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Chocolate</a:t>
            </a:r>
            <a:r>
              <a:rPr lang="pt-BR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leite; açúcar; farinha de trigo.</a:t>
            </a:r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36189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Leite; chocolate; açúcar; farinha de </a:t>
            </a:r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trigo.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77847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Leite</a:t>
            </a:r>
            <a:r>
              <a:rPr lang="pt-BR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chocolate; farinha de trigo; açúcar.</a:t>
            </a:r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19506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Farinha </a:t>
            </a:r>
            <a:r>
              <a:rPr lang="pt-BR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trigo; açúcar; chocolate; leite.</a:t>
            </a:r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ttps://app.repertorioenem.com.br/public/images/questions/55084/P1efpllN5xiA7fM9TEI6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39" y="1214034"/>
            <a:ext cx="2572161" cy="234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476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194531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36189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Leite; chocolate; açúcar; farinha de trigo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778478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19506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ttps://app.repertorioenem.com.br/public/images/questions/55084/P1efpllN5xiA7fM9TEI6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75" y="2270108"/>
            <a:ext cx="1690654" cy="15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59" y="10109"/>
            <a:ext cx="6163976" cy="24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739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55924" y="125172"/>
            <a:ext cx="6361964" cy="198624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José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possui um automóvel que, em uma rodovia, percorre exatamente 12 km com um litro de gasolina. Certo dia, depois de percorrer 252 Km na mesma rodovia, José observou que o ponteiro indicador de combustível que antes marcava 5/6 da capacidade do tanque de combustível estava indicando 7/30 da capacidade do tanque. Assim, é correto concluir que a capacidade do tanque, em litros, é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00229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38619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79062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19506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088364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55924" y="125172"/>
            <a:ext cx="6361964" cy="198624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José </a:t>
            </a:r>
            <a:r>
              <a:rPr lang="pt-BR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possui um automóvel que, em uma rodovia, percorre exatamente 12 km com um litro de gasolina. Certo dia, depois de percorrer 252 Km na mesma rodovia, José observou que o ponteiro indicador de combustível que antes marcava 5/6 da capacidade do tanque de combustível estava indicando 7/30 da capacidade do tanque. Assim, é correto concluir que a capacidade do tanque, em litros, é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00229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38619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79062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19506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1935" t="6021" r="2264" b="10906"/>
          <a:stretch/>
        </p:blipFill>
        <p:spPr>
          <a:xfrm>
            <a:off x="1151223" y="2111415"/>
            <a:ext cx="5466665" cy="14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554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205549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4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Segundo </a:t>
            </a:r>
            <a:r>
              <a:rPr lang="pt-BR" sz="14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dados da Agência Nacional de Energia Elétrica (Aneel), até o final de 2019 havia no Brasil um total aproximado de 171 mil sistemas de energia solar instalados, o que corresponde a apenas 0,2% das unidades consumidoras do país. Desse total, 5/9 correspondem aos sistemas instalados apenas no ano de </a:t>
            </a:r>
            <a:r>
              <a:rPr lang="pt-BR" sz="14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 Sabendo </a:t>
            </a:r>
            <a:r>
              <a:rPr lang="pt-BR" sz="14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o número de novas instalações de sistemas de energia solar triplicou no Brasil em 2019, quando comparado a 2018, e considerando que o número de novas instalações triplique ano a ano, o número de novas instalações previstas para o ano de 2022 será quantas vezes o número total aproximado de sistemas instalados até o final de 2019?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08268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02607" y="125172"/>
            <a:ext cx="6275810" cy="205549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14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Segundo </a:t>
            </a:r>
            <a:r>
              <a:rPr lang="pt-BR" sz="14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dados da Agência Nacional de Energia Elétrica (Aneel), até o final de 2019 havia no Brasil um total aproximado de 171 mil sistemas de energia solar instalados, o que corresponde a apenas 0,2% das unidades consumidoras do país. Desse total, 5/9 correspondem aos sistemas instalados apenas no ano de </a:t>
            </a:r>
            <a:r>
              <a:rPr lang="pt-BR" sz="14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 Sabendo </a:t>
            </a:r>
            <a:r>
              <a:rPr lang="pt-BR" sz="14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o número de novas instalações de sistemas de energia solar triplicou no Brasil em 2019, quando comparado a 2018, e considerando que o número de novas instalações triplique ano a ano, o número de novas instalações previstas para o ano de 2022 será quantas vezes o número total aproximado de sistemas instalados até o final de 2019?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17002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5347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289738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55923" y="322932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t="5414" b="12374"/>
          <a:stretch/>
        </p:blipFill>
        <p:spPr>
          <a:xfrm>
            <a:off x="1489810" y="2170023"/>
            <a:ext cx="5088607" cy="15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899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14446</TotalTime>
  <Words>1831</Words>
  <Application>Microsoft Office PowerPoint</Application>
  <PresentationFormat>Personalizar</PresentationFormat>
  <Paragraphs>152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germany</cp:lastModifiedBy>
  <cp:revision>454</cp:revision>
  <dcterms:created xsi:type="dcterms:W3CDTF">2015-12-20T14:42:40Z</dcterms:created>
  <dcterms:modified xsi:type="dcterms:W3CDTF">2024-07-07T07:46:32Z</dcterms:modified>
  <cp:category>DECER</cp:category>
</cp:coreProperties>
</file>