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2" r:id="rId2"/>
    <p:sldId id="332" r:id="rId3"/>
    <p:sldId id="265" r:id="rId4"/>
    <p:sldId id="260" r:id="rId5"/>
    <p:sldId id="261" r:id="rId6"/>
    <p:sldId id="509" r:id="rId7"/>
    <p:sldId id="334" r:id="rId8"/>
    <p:sldId id="417" r:id="rId9"/>
    <p:sldId id="430" r:id="rId10"/>
    <p:sldId id="431" r:id="rId11"/>
    <p:sldId id="568" r:id="rId12"/>
    <p:sldId id="603" r:id="rId13"/>
    <p:sldId id="611" r:id="rId14"/>
    <p:sldId id="600" r:id="rId15"/>
    <p:sldId id="333" r:id="rId16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2" autoAdjust="0"/>
    <p:restoredTop sz="95503" autoAdjust="0"/>
  </p:normalViewPr>
  <p:slideViewPr>
    <p:cSldViewPr>
      <p:cViewPr varScale="1">
        <p:scale>
          <a:sx n="71" d="100"/>
          <a:sy n="71" d="100"/>
        </p:scale>
        <p:origin x="466" y="101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Referências Bibliográficas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B4D4BCB3-B1C6-43E4-A6F5-99825AA51DAA}" type="presOf" srcId="{5C25F760-6E7D-4397-8CC9-960701F6FE08}" destId="{4931F37B-104A-4A59-90FE-C5DA76E085D6}" srcOrd="0" destOrd="0" presId="urn:microsoft.com/office/officeart/2005/8/layout/vList2"/>
    <dgm:cxn modelId="{404801BD-0228-4CEE-AD68-B25CA8CB2425}" type="presOf" srcId="{E8410AD7-19DE-4F08-BB13-EA41E12790CF}" destId="{EB347714-FF18-405B-AE05-B4F9A4050DCA}" srcOrd="0" destOrd="0" presId="urn:microsoft.com/office/officeart/2005/8/layout/vList2"/>
    <dgm:cxn modelId="{BB13FDB0-320F-40D0-B15D-2C4525DDE541}" type="presOf" srcId="{1BBA2A66-B48B-47F8-AC9A-FEDAC4AB3E0A}" destId="{3C0ED75A-A021-4542-B6B5-5DFD76A6914B}" srcOrd="0" destOrd="0" presId="urn:microsoft.com/office/officeart/2005/8/layout/vList2"/>
    <dgm:cxn modelId="{B24FBB25-E198-432D-B461-1F4F90E8A57C}" type="presParOf" srcId="{3C0ED75A-A021-4542-B6B5-5DFD76A6914B}" destId="{EB347714-FF18-405B-AE05-B4F9A4050DCA}" srcOrd="0" destOrd="0" presId="urn:microsoft.com/office/officeart/2005/8/layout/vList2"/>
    <dgm:cxn modelId="{C66FEE1F-FF59-438B-9C22-819893110204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Construção do conhecimento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9360B3D6-9984-49C3-80FA-A93FB8C5B52A}" type="presOf" srcId="{E8410AD7-19DE-4F08-BB13-EA41E12790CF}" destId="{EB347714-FF18-405B-AE05-B4F9A4050DCA}" srcOrd="0" destOrd="0" presId="urn:microsoft.com/office/officeart/2005/8/layout/vList2"/>
    <dgm:cxn modelId="{A302D611-A05F-4AB9-977A-C53FF18C8868}" type="presOf" srcId="{1BBA2A66-B48B-47F8-AC9A-FEDAC4AB3E0A}" destId="{3C0ED75A-A021-4542-B6B5-5DFD76A6914B}" srcOrd="0" destOrd="0" presId="urn:microsoft.com/office/officeart/2005/8/layout/vList2"/>
    <dgm:cxn modelId="{7E620863-F719-4652-B595-5FF64C30F6D2}" type="presOf" srcId="{5C25F760-6E7D-4397-8CC9-960701F6FE08}" destId="{4931F37B-104A-4A59-90FE-C5DA76E085D6}" srcOrd="0" destOrd="0" presId="urn:microsoft.com/office/officeart/2005/8/layout/vList2"/>
    <dgm:cxn modelId="{F94831B5-F150-4150-BC2D-ADB6C550C845}" type="presParOf" srcId="{3C0ED75A-A021-4542-B6B5-5DFD76A6914B}" destId="{EB347714-FF18-405B-AE05-B4F9A4050DCA}" srcOrd="0" destOrd="0" presId="urn:microsoft.com/office/officeart/2005/8/layout/vList2"/>
    <dgm:cxn modelId="{A0C706D8-6268-413F-BF37-B095012C0A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Construção do conhecimento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FC963C2A-C650-4829-83C8-3FA9CB16C1DB}" type="presOf" srcId="{5C25F760-6E7D-4397-8CC9-960701F6FE08}" destId="{4931F37B-104A-4A59-90FE-C5DA76E085D6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00B3EA05-B65E-49AF-8D3C-D2CE777F58C1}" type="presOf" srcId="{E8410AD7-19DE-4F08-BB13-EA41E12790CF}" destId="{EB347714-FF18-405B-AE05-B4F9A4050DCA}" srcOrd="0" destOrd="0" presId="urn:microsoft.com/office/officeart/2005/8/layout/vList2"/>
    <dgm:cxn modelId="{5F7458D7-A990-4CD9-B6BF-7007B3EF2308}" type="presOf" srcId="{1BBA2A66-B48B-47F8-AC9A-FEDAC4AB3E0A}" destId="{3C0ED75A-A021-4542-B6B5-5DFD76A6914B}" srcOrd="0" destOrd="0" presId="urn:microsoft.com/office/officeart/2005/8/layout/vList2"/>
    <dgm:cxn modelId="{1DAC0079-DFA6-4A30-AA6B-AD690A4FE9C1}" type="presParOf" srcId="{3C0ED75A-A021-4542-B6B5-5DFD76A6914B}" destId="{EB347714-FF18-405B-AE05-B4F9A4050DCA}" srcOrd="0" destOrd="0" presId="urn:microsoft.com/office/officeart/2005/8/layout/vList2"/>
    <dgm:cxn modelId="{43C07097-0BE9-4380-B9A6-9B5073F4C1C3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Símbolos utilizados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Neste conteúdo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Referências Bibliográficas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26407"/>
          <a:ext cx="307612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Construção do conhecimento</a:t>
          </a:r>
          <a:endParaRPr lang="pt-BR" sz="1800" kern="1200" dirty="0"/>
        </a:p>
      </dsp:txBody>
      <dsp:txXfrm>
        <a:off x="21075" y="47482"/>
        <a:ext cx="3033977" cy="389580"/>
      </dsp:txXfrm>
    </dsp:sp>
    <dsp:sp modelId="{4931F37B-104A-4A59-90FE-C5DA76E085D6}">
      <dsp:nvSpPr>
        <dsp:cNvPr id="0" name=""/>
        <dsp:cNvSpPr/>
      </dsp:nvSpPr>
      <dsp:spPr>
        <a:xfrm>
          <a:off x="0" y="458137"/>
          <a:ext cx="307612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400" kern="1200" dirty="0" smtClean="0"/>
            <a:t>Introdução</a:t>
          </a:r>
          <a:endParaRPr lang="pt-BR" sz="1400" kern="1200" dirty="0"/>
        </a:p>
      </dsp:txBody>
      <dsp:txXfrm>
        <a:off x="0" y="458137"/>
        <a:ext cx="3076127" cy="298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26407"/>
          <a:ext cx="307612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Construção do conhecimento</a:t>
          </a:r>
          <a:endParaRPr lang="pt-BR" sz="1800" kern="1200" dirty="0"/>
        </a:p>
      </dsp:txBody>
      <dsp:txXfrm>
        <a:off x="21075" y="47482"/>
        <a:ext cx="3033977" cy="389580"/>
      </dsp:txXfrm>
    </dsp:sp>
    <dsp:sp modelId="{4931F37B-104A-4A59-90FE-C5DA76E085D6}">
      <dsp:nvSpPr>
        <dsp:cNvPr id="0" name=""/>
        <dsp:cNvSpPr/>
      </dsp:nvSpPr>
      <dsp:spPr>
        <a:xfrm>
          <a:off x="0" y="458137"/>
          <a:ext cx="307612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400" kern="1200" dirty="0" smtClean="0"/>
            <a:t>Introdução</a:t>
          </a:r>
          <a:endParaRPr lang="pt-BR" sz="1400" kern="1200" dirty="0"/>
        </a:p>
      </dsp:txBody>
      <dsp:txXfrm>
        <a:off x="0" y="458137"/>
        <a:ext cx="3076127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14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23.png"/><Relationship Id="rId10" Type="http://schemas.microsoft.com/office/2007/relationships/diagramDrawing" Target="../diagrams/drawing4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www.startse.com/noticia/nova-economia/corporate/25281/7-empresas-gigantes-que-morreram-nos-ultimos-anos-por-nao-inovar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hyperlink" Target="http://www.youtube.com/c/JMarySystems/playlists?view_as=subscriber" TargetMode="External"/><Relationship Id="rId7" Type="http://schemas.openxmlformats.org/officeDocument/2006/relationships/image" Target="../media/image4.png"/><Relationship Id="rId12" Type="http://schemas.openxmlformats.org/officeDocument/2006/relationships/hyperlink" Target="mailto:jmarysystems@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hyperlink" Target="http://www.jmarysystems.com.br/" TargetMode="External"/><Relationship Id="rId5" Type="http://schemas.openxmlformats.org/officeDocument/2006/relationships/hyperlink" Target="https://github.com/jmarysystems?tab=repositories" TargetMode="External"/><Relationship Id="rId10" Type="http://schemas.openxmlformats.org/officeDocument/2006/relationships/hyperlink" Target="http://www.jmarysystems.com.br/Perguntas_e_Respostas/Perguntas_e_Respostas.html" TargetMode="External"/><Relationship Id="rId4" Type="http://schemas.openxmlformats.org/officeDocument/2006/relationships/hyperlink" Target="http://www.jmarysystems.com.br/Leitura_e_Aprendizagem/Leitura_e_Aprendizagem.html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jpeg"/><Relationship Id="rId21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5.jpeg"/><Relationship Id="rId4" Type="http://schemas.openxmlformats.org/officeDocument/2006/relationships/diagramData" Target="../diagrams/data2.xml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jpeg"/><Relationship Id="rId7" Type="http://schemas.openxmlformats.org/officeDocument/2006/relationships/diagramData" Target="../diagrams/data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diagramDrawing" Target="../diagrams/drawing3.xml"/><Relationship Id="rId5" Type="http://schemas.openxmlformats.org/officeDocument/2006/relationships/hyperlink" Target="https://www.youtube.com/watch?v=BoMmj_Xt-pk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adi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1176787"/>
            <a:ext cx="4582089" cy="33655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5144" y="7203488"/>
            <a:ext cx="1643074" cy="2286016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ruz 2"/>
          <p:cNvSpPr/>
          <p:nvPr/>
        </p:nvSpPr>
        <p:spPr>
          <a:xfrm>
            <a:off x="4378214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283136" y="7203488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4789317" y="7203488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Retângulo 1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28604" y="4425963"/>
            <a:ext cx="6331628" cy="4055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800" b="1" dirty="0" smtClean="0">
                <a:latin typeface="+mj-lt"/>
                <a:ea typeface="+mj-ea"/>
                <a:cs typeface="+mj-cs"/>
              </a:rPr>
              <a:t>1 – Definição</a:t>
            </a:r>
            <a:endParaRPr lang="pt-BR" sz="2800" b="1" dirty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800" b="1" dirty="0" smtClean="0">
                <a:latin typeface="+mj-lt"/>
                <a:ea typeface="+mj-ea"/>
                <a:cs typeface="+mj-cs"/>
              </a:rPr>
              <a:t>2 – História</a:t>
            </a:r>
          </a:p>
          <a:p>
            <a:pPr>
              <a:spcBef>
                <a:spcPct val="0"/>
              </a:spcBef>
              <a:defRPr/>
            </a:pPr>
            <a:r>
              <a:rPr lang="pt-BR" sz="2800" b="1" dirty="0"/>
              <a:t>3 – </a:t>
            </a:r>
            <a:r>
              <a:rPr lang="pt-BR" sz="2800" b="1" dirty="0" smtClean="0"/>
              <a:t>Conteúdo</a:t>
            </a:r>
            <a:endParaRPr lang="pt-BR" sz="28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800" b="1" dirty="0" smtClean="0">
                <a:latin typeface="+mj-lt"/>
                <a:ea typeface="+mj-ea"/>
                <a:cs typeface="+mj-cs"/>
              </a:rPr>
              <a:t>4 – Regras</a:t>
            </a:r>
            <a:endParaRPr lang="pt-BR" sz="2800" b="1" dirty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800" b="1" dirty="0">
                <a:latin typeface="+mj-lt"/>
                <a:ea typeface="+mj-ea"/>
                <a:cs typeface="+mj-cs"/>
              </a:rPr>
              <a:t>5</a:t>
            </a:r>
            <a:r>
              <a:rPr lang="pt-BR" sz="2800" b="1" dirty="0" smtClean="0">
                <a:latin typeface="+mj-lt"/>
                <a:ea typeface="+mj-ea"/>
                <a:cs typeface="+mj-cs"/>
              </a:rPr>
              <a:t> – Exceções</a:t>
            </a:r>
          </a:p>
          <a:p>
            <a:pPr>
              <a:spcBef>
                <a:spcPct val="0"/>
              </a:spcBef>
              <a:defRPr/>
            </a:pPr>
            <a:r>
              <a:rPr lang="pt-BR" sz="2800" b="1" dirty="0" smtClean="0"/>
              <a:t>6 </a:t>
            </a:r>
            <a:r>
              <a:rPr lang="pt-BR" sz="2800" b="1" dirty="0"/>
              <a:t>– </a:t>
            </a:r>
            <a:r>
              <a:rPr lang="pt-BR" sz="2800" b="1" dirty="0" smtClean="0"/>
              <a:t>Observações</a:t>
            </a:r>
          </a:p>
          <a:p>
            <a:pPr lvl="0">
              <a:spcBef>
                <a:spcPct val="0"/>
              </a:spcBef>
              <a:defRPr/>
            </a:pPr>
            <a:r>
              <a:rPr lang="pt-BR" sz="2800" b="1" dirty="0" smtClean="0"/>
              <a:t>7 </a:t>
            </a:r>
            <a:r>
              <a:rPr lang="pt-BR" sz="2800" b="1" dirty="0"/>
              <a:t>– </a:t>
            </a:r>
            <a:r>
              <a:rPr lang="pt-BR" sz="2800" b="1" dirty="0" smtClean="0"/>
              <a:t>Exercícios</a:t>
            </a:r>
            <a:endParaRPr lang="pt-BR" sz="2800" b="1" dirty="0"/>
          </a:p>
          <a:p>
            <a:pPr>
              <a:spcBef>
                <a:spcPct val="0"/>
              </a:spcBef>
              <a:defRPr/>
            </a:pPr>
            <a:endParaRPr lang="pt-BR" sz="2800" b="1" dirty="0"/>
          </a:p>
          <a:p>
            <a:pPr lvl="0">
              <a:spcBef>
                <a:spcPct val="0"/>
              </a:spcBef>
              <a:defRPr/>
            </a:pPr>
            <a:endParaRPr lang="pt-BR" sz="28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65637" y="1197556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4299366" y="1111420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  <p:sp>
        <p:nvSpPr>
          <p:cNvPr id="5" name="Retângulo 4"/>
          <p:cNvSpPr/>
          <p:nvPr/>
        </p:nvSpPr>
        <p:spPr>
          <a:xfrm>
            <a:off x="5336143" y="2201759"/>
            <a:ext cx="112846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600" b="1" dirty="0" smtClean="0"/>
              <a:t>1</a:t>
            </a:r>
            <a:endParaRPr lang="pt-BR" sz="9600" dirty="0"/>
          </a:p>
        </p:txBody>
      </p:sp>
      <p:sp>
        <p:nvSpPr>
          <p:cNvPr id="6" name="Retângulo 5"/>
          <p:cNvSpPr/>
          <p:nvPr/>
        </p:nvSpPr>
        <p:spPr>
          <a:xfrm>
            <a:off x="5562817" y="2591473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PARTE</a:t>
            </a:r>
            <a:endParaRPr lang="pt-BR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0560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22373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Não se esqueça que em cada unidade você encontrará um vídeo que deverá ser assistido no momento </a:t>
            </a:r>
            <a:r>
              <a:rPr lang="pt-BR" sz="1400" dirty="0" smtClean="0"/>
              <a:t>indicado.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Este </a:t>
            </a:r>
            <a:r>
              <a:rPr lang="pt-BR" sz="1400" dirty="0"/>
              <a:t>vídeo irá complementar </a:t>
            </a:r>
            <a:r>
              <a:rPr lang="pt-BR" sz="1400" dirty="0" smtClean="0"/>
              <a:t>este conteúdo a </a:t>
            </a:r>
            <a:r>
              <a:rPr lang="pt-BR" sz="1400" dirty="0"/>
              <a:t>fim de ampliar, ainda mais, o seu conhecimento acerca do tema tratado em cada unidade.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Ao </a:t>
            </a:r>
            <a:r>
              <a:rPr lang="pt-BR" sz="1400" dirty="0"/>
              <a:t>final de cada unidade você deverá realizar as </a:t>
            </a:r>
            <a:r>
              <a:rPr lang="pt-BR" sz="1400" dirty="0" smtClean="0"/>
              <a:t>atividades.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6465168"/>
            <a:ext cx="6063113" cy="30963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Uma pequena observação que quero deixar para você é: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caso </a:t>
            </a:r>
            <a:r>
              <a:rPr lang="pt-BR" sz="1400" dirty="0"/>
              <a:t>não tenha visto por completo a Unidade </a:t>
            </a:r>
            <a:r>
              <a:rPr lang="pt-BR" sz="1400" dirty="0" smtClean="0"/>
              <a:t>anterior, </a:t>
            </a:r>
            <a:r>
              <a:rPr lang="pt-BR" sz="1400" dirty="0"/>
              <a:t>é importante que você retorne e estude totalmente essa unidade.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nossas disciplinas são construídas </a:t>
            </a:r>
            <a:r>
              <a:rPr lang="pt-BR" sz="1400" dirty="0"/>
              <a:t>em cima de uma sequência lógica de assuntos.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Todos </a:t>
            </a:r>
            <a:r>
              <a:rPr lang="pt-BR" sz="1400" dirty="0"/>
              <a:t>eles têm como objetivo desenvolver o seu raciocínio lógico.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Isto </a:t>
            </a:r>
            <a:r>
              <a:rPr lang="pt-BR" sz="1400" dirty="0"/>
              <a:t>significa que se você avançar de unidade sem concluí-la, pode ter seu desenvolvimento comprometido. </a:t>
            </a:r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390227" y="5916476"/>
            <a:ext cx="6056956" cy="548692"/>
            <a:chOff x="378577" y="7574744"/>
            <a:chExt cx="6029604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35" name="Diagrama 34"/>
          <p:cNvGraphicFramePr/>
          <p:nvPr>
            <p:extLst/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5339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fontAlgn="base"/>
            <a:r>
              <a:rPr lang="pt-BR" sz="1400" dirty="0"/>
              <a:t>O que é empreender? Poderíamos ficar horas e horas tentando achar uma única definição para esse termo. </a:t>
            </a:r>
            <a:endParaRPr lang="pt-BR" sz="1400" dirty="0" smtClean="0"/>
          </a:p>
          <a:p>
            <a:pPr fontAlgn="base"/>
            <a:endParaRPr lang="pt-BR" sz="1400" dirty="0"/>
          </a:p>
          <a:p>
            <a:pPr fontAlgn="base"/>
            <a:r>
              <a:rPr lang="pt-BR" sz="1400" dirty="0" smtClean="0"/>
              <a:t>Entretanto</a:t>
            </a:r>
            <a:r>
              <a:rPr lang="pt-BR" sz="1400" dirty="0"/>
              <a:t>, o verbo </a:t>
            </a:r>
            <a:r>
              <a:rPr lang="pt-BR" sz="1400" b="1" dirty="0"/>
              <a:t>agir</a:t>
            </a:r>
            <a:r>
              <a:rPr lang="pt-BR" sz="1400" dirty="0"/>
              <a:t> é o que melhor define seu significado</a:t>
            </a:r>
            <a:r>
              <a:rPr lang="pt-BR" sz="1400" dirty="0" smtClean="0"/>
              <a:t>.</a:t>
            </a:r>
          </a:p>
          <a:p>
            <a:pPr fontAlgn="base"/>
            <a:endParaRPr lang="pt-BR" sz="1400" dirty="0"/>
          </a:p>
          <a:p>
            <a:pPr fontAlgn="base"/>
            <a:r>
              <a:rPr lang="pt-BR" sz="1400" dirty="0"/>
              <a:t>Quando falamos de empreendedorismo, muitos verbos podem surgir, tais como sonhar, realizar, fazer algo novo, desenvolver, revolucionar, executar, criar, dentre outros. </a:t>
            </a:r>
            <a:endParaRPr lang="pt-BR" sz="1400" dirty="0" smtClean="0"/>
          </a:p>
          <a:p>
            <a:pPr fontAlgn="base"/>
            <a:endParaRPr lang="pt-BR" sz="1400" dirty="0"/>
          </a:p>
          <a:p>
            <a:pPr fontAlgn="base"/>
            <a:r>
              <a:rPr lang="pt-BR" sz="1400" dirty="0" smtClean="0"/>
              <a:t>Todavia</a:t>
            </a:r>
            <a:r>
              <a:rPr lang="pt-BR" sz="1400" dirty="0"/>
              <a:t>, </a:t>
            </a:r>
            <a:r>
              <a:rPr lang="pt-BR" sz="1400" b="1" dirty="0"/>
              <a:t>a ação é o que concretiza qualquer um desses verbos ou desejos</a:t>
            </a:r>
            <a:r>
              <a:rPr lang="pt-BR" sz="1400" dirty="0"/>
              <a:t>. </a:t>
            </a:r>
            <a:endParaRPr lang="pt-BR" sz="1400" dirty="0" smtClean="0"/>
          </a:p>
          <a:p>
            <a:pPr fontAlgn="base"/>
            <a:endParaRPr lang="pt-BR" sz="1400" dirty="0"/>
          </a:p>
          <a:p>
            <a:pPr fontAlgn="base"/>
            <a:r>
              <a:rPr lang="pt-BR" sz="1400" dirty="0" smtClean="0"/>
              <a:t>Nesse </a:t>
            </a:r>
            <a:r>
              <a:rPr lang="pt-BR" sz="1400" dirty="0"/>
              <a:t>sentido, empreender pode ser entendido como tirar uma ideia do papel e colocar as “mãos na massa” para executá-la.</a:t>
            </a:r>
          </a:p>
          <a:p>
            <a:pPr fontAlgn="base"/>
            <a:endParaRPr lang="pt-BR" sz="1400" dirty="0" smtClean="0"/>
          </a:p>
          <a:p>
            <a:pPr fontAlgn="base"/>
            <a:r>
              <a:rPr lang="pt-BR" sz="1400" dirty="0" smtClean="0"/>
              <a:t>O empreendedor </a:t>
            </a:r>
            <a:r>
              <a:rPr lang="pt-BR" sz="1400" dirty="0"/>
              <a:t>é aquele que transforma seus sonhos em realidade e que não desiste de seus projetos</a:t>
            </a:r>
            <a:r>
              <a:rPr lang="pt-BR" sz="1400" dirty="0" smtClean="0"/>
              <a:t>.</a:t>
            </a:r>
          </a:p>
          <a:p>
            <a:pPr fontAlgn="base"/>
            <a:endParaRPr lang="pt-BR" sz="1400" dirty="0"/>
          </a:p>
          <a:p>
            <a:pPr fontAlgn="base"/>
            <a:r>
              <a:rPr lang="pt-BR" sz="1400" dirty="0" smtClean="0"/>
              <a:t>"Empreendedores </a:t>
            </a:r>
            <a:r>
              <a:rPr lang="pt-BR" sz="1400" dirty="0"/>
              <a:t>são indivíduos que apresentam características e competências para idealizar, sonhar, ousar, criar e conduzir um negócio com sustentabilidade, perenidade e lucratividade. </a:t>
            </a:r>
            <a:endParaRPr lang="pt-BR" sz="1400" dirty="0" smtClean="0"/>
          </a:p>
          <a:p>
            <a:pPr fontAlgn="base"/>
            <a:endParaRPr lang="pt-BR" sz="1400" dirty="0"/>
          </a:p>
          <a:p>
            <a:pPr fontAlgn="base"/>
            <a:r>
              <a:rPr lang="pt-BR" sz="1400" dirty="0" smtClean="0"/>
              <a:t>É </a:t>
            </a:r>
            <a:r>
              <a:rPr lang="pt-BR" sz="1400" dirty="0"/>
              <a:t>um indivíduo que munido de uma forma extraordinária que surge do seu interior, transforma pensamentos em ação e sonhos em realidade. </a:t>
            </a:r>
            <a:endParaRPr lang="pt-BR" sz="1400" dirty="0" smtClean="0"/>
          </a:p>
          <a:p>
            <a:pPr fontAlgn="base"/>
            <a:endParaRPr lang="pt-BR" sz="1400" dirty="0"/>
          </a:p>
          <a:p>
            <a:pPr fontAlgn="base"/>
            <a:r>
              <a:rPr lang="pt-BR" sz="1400" dirty="0" smtClean="0"/>
              <a:t>E </a:t>
            </a:r>
            <a:r>
              <a:rPr lang="pt-BR" sz="1400" dirty="0"/>
              <a:t>não desperdiça oportunidades." </a:t>
            </a:r>
            <a:br>
              <a:rPr lang="pt-BR" sz="1400" dirty="0"/>
            </a:br>
            <a:r>
              <a:rPr lang="pt-BR" sz="1400" b="1" dirty="0"/>
              <a:t>Fonte</a:t>
            </a:r>
            <a:r>
              <a:rPr lang="pt-BR" sz="1400" dirty="0"/>
              <a:t>: DINIZ, sd.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6348841" y="1532888"/>
            <a:ext cx="450850" cy="8028624"/>
            <a:chOff x="6348841" y="1532888"/>
            <a:chExt cx="450850" cy="8028624"/>
          </a:xfrm>
        </p:grpSpPr>
        <p:sp>
          <p:nvSpPr>
            <p:cNvPr id="22" name="Retângulo de cantos arredondados 21"/>
            <p:cNvSpPr/>
            <p:nvPr/>
          </p:nvSpPr>
          <p:spPr>
            <a:xfrm rot="5400000">
              <a:off x="2559954" y="5321775"/>
              <a:ext cx="8028624" cy="4508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Definições </a:t>
              </a:r>
              <a:r>
                <a:rPr lang="pt-BR" dirty="0"/>
                <a:t>de empreendedorismo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010271" y="1978961"/>
              <a:ext cx="1123541" cy="422103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7" name="Grupo 6"/>
          <p:cNvGrpSpPr/>
          <p:nvPr/>
        </p:nvGrpSpPr>
        <p:grpSpPr>
          <a:xfrm>
            <a:off x="303101" y="1051243"/>
            <a:ext cx="4062003" cy="380115"/>
            <a:chOff x="303101" y="1051243"/>
            <a:chExt cx="4062003" cy="380115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03101" y="1059557"/>
              <a:ext cx="4062003" cy="371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895350" y="1051243"/>
              <a:ext cx="3397746" cy="371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Definições de empreendedorismo</a:t>
              </a:r>
            </a:p>
          </p:txBody>
        </p: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837" y="1064975"/>
              <a:ext cx="494678" cy="358069"/>
            </a:xfrm>
            <a:prstGeom prst="rect">
              <a:avLst/>
            </a:prstGeom>
          </p:spPr>
        </p:pic>
      </p:grpSp>
      <p:sp>
        <p:nvSpPr>
          <p:cNvPr id="19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2239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" name="Retângulo 5"/>
          <p:cNvSpPr/>
          <p:nvPr/>
        </p:nvSpPr>
        <p:spPr>
          <a:xfrm>
            <a:off x="5375764" y="2663451"/>
            <a:ext cx="1003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Empreendedorismo</a:t>
            </a:r>
            <a:endParaRPr lang="pt-BR" sz="3600" dirty="0"/>
          </a:p>
        </p:txBody>
      </p:sp>
      <p:sp>
        <p:nvSpPr>
          <p:cNvPr id="42" name="Retângulo de cantos arredondados 41"/>
          <p:cNvSpPr/>
          <p:nvPr/>
        </p:nvSpPr>
        <p:spPr>
          <a:xfrm rot="5400000">
            <a:off x="2973866" y="5735687"/>
            <a:ext cx="7200800" cy="450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Definições de empreendedorismo</a:t>
            </a:r>
            <a:endParaRPr lang="pt-BR" dirty="0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76" y="4027000"/>
            <a:ext cx="5395495" cy="348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406" y="1226746"/>
            <a:ext cx="3714593" cy="154875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 flipH="1">
            <a:off x="285728" y="1477012"/>
            <a:ext cx="6070985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fontAlgn="base"/>
            <a:endParaRPr lang="pt-BR" sz="1400" dirty="0" smtClean="0"/>
          </a:p>
          <a:p>
            <a:pPr fontAlgn="base"/>
            <a:r>
              <a:rPr lang="pt-BR" sz="1400" dirty="0" smtClean="0"/>
              <a:t>Dessa </a:t>
            </a:r>
            <a:r>
              <a:rPr lang="pt-BR" sz="1400" dirty="0"/>
              <a:t>forma, precisamos empreender em nossas vidas antes de </a:t>
            </a:r>
            <a:endParaRPr lang="pt-BR" sz="1400" dirty="0" smtClean="0"/>
          </a:p>
          <a:p>
            <a:pPr fontAlgn="base"/>
            <a:r>
              <a:rPr lang="pt-BR" sz="1400" dirty="0" smtClean="0"/>
              <a:t>empreendermos </a:t>
            </a:r>
            <a:r>
              <a:rPr lang="pt-BR" sz="1400" dirty="0"/>
              <a:t>nos negócios, ou seja, é preciso olhar primeiro o </a:t>
            </a:r>
            <a:endParaRPr lang="pt-BR" sz="1400" dirty="0" smtClean="0"/>
          </a:p>
          <a:p>
            <a:pPr fontAlgn="base"/>
            <a:r>
              <a:rPr lang="pt-BR" sz="1400" dirty="0" smtClean="0"/>
              <a:t>que </a:t>
            </a:r>
            <a:r>
              <a:rPr lang="pt-BR" sz="1400" dirty="0"/>
              <a:t>estamos fazendo, como administramos nossas finanças </a:t>
            </a:r>
            <a:endParaRPr lang="pt-BR" sz="1400" dirty="0" smtClean="0"/>
          </a:p>
          <a:p>
            <a:pPr fontAlgn="base"/>
            <a:r>
              <a:rPr lang="pt-BR" sz="1400" dirty="0" smtClean="0"/>
              <a:t>pessoais</a:t>
            </a:r>
            <a:r>
              <a:rPr lang="pt-BR" sz="1400" dirty="0"/>
              <a:t>, nossos relacionamentos, nossa vida profissional, ter </a:t>
            </a:r>
            <a:endParaRPr lang="pt-BR" sz="1400" dirty="0" smtClean="0"/>
          </a:p>
          <a:p>
            <a:pPr fontAlgn="base"/>
            <a:r>
              <a:rPr lang="pt-BR" sz="1400" dirty="0" smtClean="0"/>
              <a:t>organização </a:t>
            </a:r>
            <a:r>
              <a:rPr lang="pt-BR" sz="1400" dirty="0"/>
              <a:t>e planejamento antes de se aventurar no mundo dos </a:t>
            </a:r>
            <a:endParaRPr lang="pt-BR" sz="1400" dirty="0" smtClean="0"/>
          </a:p>
          <a:p>
            <a:pPr fontAlgn="base"/>
            <a:r>
              <a:rPr lang="pt-BR" sz="1400" dirty="0" smtClean="0"/>
              <a:t>negócios</a:t>
            </a:r>
            <a:r>
              <a:rPr lang="pt-BR" sz="1400" dirty="0"/>
              <a:t>.</a:t>
            </a: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09" y="3729426"/>
            <a:ext cx="5137351" cy="3567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47" name="Grupo 46"/>
          <p:cNvGrpSpPr/>
          <p:nvPr/>
        </p:nvGrpSpPr>
        <p:grpSpPr>
          <a:xfrm>
            <a:off x="303101" y="1051243"/>
            <a:ext cx="4062003" cy="380115"/>
            <a:chOff x="303101" y="1051243"/>
            <a:chExt cx="4062003" cy="380115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03101" y="1059557"/>
              <a:ext cx="4062003" cy="371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895350" y="1051243"/>
              <a:ext cx="3397746" cy="371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Definições de empreendedorismo</a:t>
              </a:r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837" y="1064975"/>
              <a:ext cx="494678" cy="358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fontAlgn="base"/>
            <a:r>
              <a:rPr lang="pt-BR" sz="1400" dirty="0"/>
              <a:t>Empresas empreendedoras precisam se reinventar, ser aliadas da inovação tecnológica e rever seus produtos e serviços, atendendo de forma rápida e dinâmica às necessidades de mercado</a:t>
            </a:r>
            <a:r>
              <a:rPr lang="pt-BR" sz="1400" dirty="0" smtClean="0"/>
              <a:t>.</a:t>
            </a:r>
            <a:endParaRPr lang="pt-BR" sz="1400" dirty="0"/>
          </a:p>
          <a:p>
            <a:pPr fontAlgn="base"/>
            <a:r>
              <a:rPr lang="pt-BR" sz="1400" dirty="0"/>
              <a:t>Empresas com marcas fortes, tradicionais e consolidadas </a:t>
            </a:r>
            <a:r>
              <a:rPr lang="pt-BR" b="1" dirty="0" smtClean="0"/>
              <a:t>não</a:t>
            </a:r>
            <a:r>
              <a:rPr lang="pt-BR" dirty="0" smtClean="0"/>
              <a:t> </a:t>
            </a:r>
            <a:r>
              <a:rPr lang="pt-BR" sz="1400" dirty="0" smtClean="0"/>
              <a:t>podem </a:t>
            </a:r>
            <a:r>
              <a:rPr lang="pt-BR" sz="1400" dirty="0"/>
              <a:t>ditar as próprias regras de mercado, lançando os produtos e serviços que acharem adequados à sociedade</a:t>
            </a:r>
            <a:r>
              <a:rPr lang="pt-BR" sz="1400" dirty="0" smtClean="0"/>
              <a:t>.</a:t>
            </a:r>
          </a:p>
          <a:p>
            <a:pPr fontAlgn="base"/>
            <a:endParaRPr lang="pt-BR" sz="1400" dirty="0"/>
          </a:p>
          <a:p>
            <a:r>
              <a:rPr lang="pt-BR" sz="1400" dirty="0"/>
              <a:t>O empreendedor possui muitas características importantes. Uma delas é o pensamento estratégico, ou seja, foco no planejamento, visão e solução de </a:t>
            </a:r>
            <a:r>
              <a:rPr lang="pt-BR" sz="1400" dirty="0" smtClean="0"/>
              <a:t>problemas,</a:t>
            </a:r>
            <a:endParaRPr lang="pt-BR" sz="1400" dirty="0"/>
          </a:p>
          <a:p>
            <a:r>
              <a:rPr lang="pt-BR" sz="1400" b="1" dirty="0"/>
              <a:t>Porque</a:t>
            </a:r>
            <a:r>
              <a:rPr lang="pt-BR" sz="1400" dirty="0"/>
              <a:t>:</a:t>
            </a:r>
          </a:p>
          <a:p>
            <a:r>
              <a:rPr lang="pt-BR" sz="1400" dirty="0" smtClean="0"/>
              <a:t>As </a:t>
            </a:r>
            <a:r>
              <a:rPr lang="pt-BR" sz="1400" dirty="0"/>
              <a:t>grandes empresas buscam alternativas para inovar e para se manter mais competitivas em um mundo cada vez mais dinâmico.</a:t>
            </a:r>
          </a:p>
          <a:p>
            <a:pPr fontAlgn="base"/>
            <a:endParaRPr lang="pt-BR" sz="1400" dirty="0" smtClean="0"/>
          </a:p>
          <a:p>
            <a:pPr fontAlgn="base"/>
            <a:r>
              <a:rPr lang="pt-BR" sz="1400" dirty="0"/>
              <a:t>O empreendedorismo atuante dentro das organizações é denominado empreendedorismo corporativo, empreendedorismo interno ou intraempreendedorismo</a:t>
            </a:r>
            <a:r>
              <a:rPr lang="pt-BR" sz="1400" dirty="0" smtClean="0"/>
              <a:t>.</a:t>
            </a:r>
          </a:p>
          <a:p>
            <a:pPr fontAlgn="base"/>
            <a:r>
              <a:rPr lang="pt-BR" sz="1400" dirty="0"/>
              <a:t>Qualquer pessoa que faça parte de uma empresa pode buscar por inovação para o negócio como um todo</a:t>
            </a:r>
            <a:r>
              <a:rPr lang="pt-BR" sz="1400" dirty="0" smtClean="0"/>
              <a:t>.</a:t>
            </a:r>
          </a:p>
          <a:p>
            <a:pPr fontAlgn="base"/>
            <a:r>
              <a:rPr lang="pt-BR" sz="1400" dirty="0"/>
              <a:t>Ter estrutura para superar desafios, estar apto a aprender coisas novas e colocá-las em prática nem sempre é tarefa fácil para o empreendedor</a:t>
            </a:r>
            <a:r>
              <a:rPr lang="pt-BR" sz="1400" dirty="0" smtClean="0"/>
              <a:t>.</a:t>
            </a:r>
          </a:p>
          <a:p>
            <a:pPr fontAlgn="base"/>
            <a:endParaRPr lang="pt-BR" sz="1400" dirty="0"/>
          </a:p>
          <a:p>
            <a:pPr fontAlgn="base"/>
            <a:r>
              <a:rPr lang="pt-BR" sz="1400" b="1" dirty="0"/>
              <a:t>Habilidades</a:t>
            </a:r>
            <a:r>
              <a:rPr lang="pt-BR" sz="1400" dirty="0"/>
              <a:t> </a:t>
            </a:r>
            <a:r>
              <a:rPr lang="pt-BR" sz="1400" b="1" dirty="0" smtClean="0"/>
              <a:t>Gerenciais:</a:t>
            </a:r>
            <a:endParaRPr lang="pt-BR" sz="1400" b="1" dirty="0"/>
          </a:p>
          <a:p>
            <a:pPr fontAlgn="base"/>
            <a:r>
              <a:rPr lang="pt-BR" sz="1400" dirty="0"/>
              <a:t>Envolvem a criação, o desenvolvimento e gerenciamento da empresa, bem como os departamentos que ela possui</a:t>
            </a:r>
            <a:r>
              <a:rPr lang="pt-BR" sz="1400" dirty="0" smtClean="0"/>
              <a:t>.</a:t>
            </a:r>
          </a:p>
          <a:p>
            <a:pPr fontAlgn="base"/>
            <a:endParaRPr lang="pt-BR" sz="1400" dirty="0"/>
          </a:p>
          <a:p>
            <a:pPr fontAlgn="base"/>
            <a:r>
              <a:rPr lang="pt-BR" sz="1400" b="1" dirty="0" smtClean="0"/>
              <a:t>Empreendedor:</a:t>
            </a:r>
          </a:p>
          <a:p>
            <a:pPr fontAlgn="base"/>
            <a:r>
              <a:rPr lang="pt-BR" sz="1400" dirty="0"/>
              <a:t>Faz as coisas acontecerem, pois é dotado de sensibilidade para os negócios, tino financeiro e capacidade de identificar oportunidades</a:t>
            </a:r>
            <a:r>
              <a:rPr lang="pt-BR" sz="1400" dirty="0" smtClean="0"/>
              <a:t>.</a:t>
            </a:r>
          </a:p>
          <a:p>
            <a:pPr fontAlgn="base"/>
            <a:endParaRPr lang="pt-BR" sz="1400" b="1" dirty="0"/>
          </a:p>
          <a:p>
            <a:pPr fontAlgn="base"/>
            <a:r>
              <a:rPr lang="pt-BR" sz="1400" b="1" dirty="0"/>
              <a:t>Habilidades </a:t>
            </a:r>
            <a:r>
              <a:rPr lang="pt-BR" sz="1400" b="1" dirty="0" smtClean="0"/>
              <a:t>Técnicas:</a:t>
            </a:r>
          </a:p>
          <a:p>
            <a:pPr fontAlgn="base"/>
            <a:r>
              <a:rPr lang="pt-BR" sz="1400" dirty="0"/>
              <a:t>São relacionadas à escrita, à fala, a ouvir as pessoas e à busca por informações importantes para o negócio.</a:t>
            </a:r>
            <a:endParaRPr lang="pt-BR" sz="1400" b="1" dirty="0" smtClean="0"/>
          </a:p>
          <a:p>
            <a:pPr fontAlgn="base"/>
            <a:endParaRPr lang="pt-BR" sz="1400" dirty="0"/>
          </a:p>
          <a:p>
            <a:pPr fontAlgn="base"/>
            <a:endParaRPr lang="pt-BR" sz="1400" dirty="0"/>
          </a:p>
        </p:txBody>
      </p:sp>
      <p:grpSp>
        <p:nvGrpSpPr>
          <p:cNvPr id="6" name="Grupo 5"/>
          <p:cNvGrpSpPr/>
          <p:nvPr/>
        </p:nvGrpSpPr>
        <p:grpSpPr>
          <a:xfrm>
            <a:off x="6348841" y="1532888"/>
            <a:ext cx="450850" cy="8028624"/>
            <a:chOff x="6348841" y="1532888"/>
            <a:chExt cx="450850" cy="8028624"/>
          </a:xfrm>
        </p:grpSpPr>
        <p:sp>
          <p:nvSpPr>
            <p:cNvPr id="22" name="Retângulo de cantos arredondados 21"/>
            <p:cNvSpPr/>
            <p:nvPr/>
          </p:nvSpPr>
          <p:spPr>
            <a:xfrm rot="5400000">
              <a:off x="2559954" y="5321775"/>
              <a:ext cx="8028624" cy="4508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Resumo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010271" y="1978961"/>
              <a:ext cx="1123541" cy="422103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 smtClean="0"/>
                <a:t>Definição</a:t>
              </a:r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Empreendedorismo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1545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7185248"/>
            <a:ext cx="6023590" cy="2370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</a:p>
          <a:p>
            <a:endParaRPr lang="pt-BR" sz="1400" dirty="0"/>
          </a:p>
          <a:p>
            <a:r>
              <a:rPr lang="pt-BR" sz="1400" dirty="0" smtClean="0"/>
              <a:t> 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50225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130" dirty="0"/>
              <a:t>Leia o trecho a seguir:</a:t>
            </a:r>
          </a:p>
          <a:p>
            <a:r>
              <a:rPr lang="pt-BR" sz="1130" dirty="0"/>
              <a:t>“A empresa Atari criou um mercado gigante de videogames praticamente sozinha, inovando com o Pong ou com o Atari 2600, superaquecendo o mercado de videogames no início da década de 1980 e chegou a ter que enterrar milhares de fitas não vendidas e assumir o prejuízo. Quando o mercado se recuperou, outras empresas mais inovadoras haviam tomado a liderança, como a Nintendo. A Atari até tentou entrar novamente no mercado, mas nunca mais teve sucesso. Faliu, ressuscitou, faliu de novo e a atual fase da empresa foi vendida em 2008 apenas para manter a valiosa marca viva.”</a:t>
            </a:r>
          </a:p>
          <a:p>
            <a:r>
              <a:rPr lang="pt-BR" sz="1130" dirty="0"/>
              <a:t>Fonte: Startse. 7 empresas (gigantes) que morreram antes por não inovar. 2018. Disponível em: &lt;</a:t>
            </a:r>
            <a:r>
              <a:rPr lang="pt-BR" sz="1130" u="sng" dirty="0">
                <a:hlinkClick r:id="rId5"/>
              </a:rPr>
              <a:t>https://www.startse.com/noticia/nova-economia/corporate/25281/7-empresas-gigantes-que-morreram-nos-ultimos-anos-por-nao-inovar</a:t>
            </a:r>
            <a:r>
              <a:rPr lang="pt-BR" sz="1130" dirty="0"/>
              <a:t>&gt;. Acesso em: 8 jul. 2019.</a:t>
            </a:r>
          </a:p>
          <a:p>
            <a:r>
              <a:rPr lang="pt-BR" sz="1130" dirty="0"/>
              <a:t>Considerando essas informações e o conteúdo estudado sobre empreendedorismo, analise as asserções a seguir e a relação proposta entre elas.</a:t>
            </a:r>
          </a:p>
          <a:p>
            <a:r>
              <a:rPr lang="pt-BR" sz="1130" dirty="0"/>
              <a:t>I. Empresas com marcas fortes, tradicionais e consolidadas podem ditar as próprias regras de mercado, lançando os produtos e serviços que acharem adequados à sociedade.</a:t>
            </a:r>
          </a:p>
          <a:p>
            <a:r>
              <a:rPr lang="pt-BR" sz="1130" dirty="0"/>
              <a:t>Porque:</a:t>
            </a:r>
          </a:p>
          <a:p>
            <a:r>
              <a:rPr lang="pt-BR" sz="1130" dirty="0"/>
              <a:t>II. Empresas empreendedoras precisam se reinventar, ser aliadas da inovação tecnológica e rever seus produtos e serviços, atendendo de forma rápida e dinâmica às necessidades de mercado.</a:t>
            </a:r>
          </a:p>
          <a:p>
            <a:r>
              <a:rPr lang="pt-BR" sz="1130" dirty="0"/>
              <a:t>A seguir, assinale a alternativa correta:</a:t>
            </a:r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37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Empreendedorismo</a:t>
            </a:r>
            <a:endParaRPr lang="pt-BR" sz="3600" dirty="0"/>
          </a:p>
        </p:txBody>
      </p:sp>
      <p:grpSp>
        <p:nvGrpSpPr>
          <p:cNvPr id="38" name="Grupo 37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 smtClean="0"/>
                <a:t>Definição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180" y="5817096"/>
            <a:ext cx="4595906" cy="11659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257" y="7761312"/>
            <a:ext cx="5649002" cy="4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1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Cruz 21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6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65637" y="1197556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4299366" y="1111420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  <p:sp>
        <p:nvSpPr>
          <p:cNvPr id="28" name="Retângulo 27"/>
          <p:cNvSpPr/>
          <p:nvPr/>
        </p:nvSpPr>
        <p:spPr>
          <a:xfrm>
            <a:off x="5336143" y="2201759"/>
            <a:ext cx="112846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600" b="1" dirty="0" smtClean="0"/>
              <a:t>1</a:t>
            </a:r>
            <a:endParaRPr lang="pt-BR" sz="9600" dirty="0"/>
          </a:p>
        </p:txBody>
      </p:sp>
      <p:sp>
        <p:nvSpPr>
          <p:cNvPr id="29" name="Retângulo 28"/>
          <p:cNvSpPr/>
          <p:nvPr/>
        </p:nvSpPr>
        <p:spPr>
          <a:xfrm>
            <a:off x="5562817" y="2591473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PARTE</a:t>
            </a:r>
            <a:endParaRPr lang="pt-BR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  <p:pic>
        <p:nvPicPr>
          <p:cNvPr id="32" name="Picture 2" descr="Resultado de imagem para adiç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1176787"/>
            <a:ext cx="4582089" cy="33655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uke pensando no que estud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2" y="2264770"/>
            <a:ext cx="11811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ruz 14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Retângulo 16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3" name="Cruz 2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ruz 2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28604" y="4429698"/>
            <a:ext cx="6286544" cy="2596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/>
              <a:t>1 – Definição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2 – História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3 – Conteúdo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4 – Regras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5 – Exceções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6 – Observações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7 – Exercícios</a:t>
            </a:r>
            <a:endParaRPr lang="pt-BR" sz="2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Autores</a:t>
            </a:r>
          </a:p>
          <a:p>
            <a:pPr>
              <a:spcBef>
                <a:spcPct val="0"/>
              </a:spcBef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</a:t>
            </a:r>
          </a:p>
          <a:p>
            <a:pPr>
              <a:spcBef>
                <a:spcPct val="0"/>
              </a:spcBef>
              <a:defRPr/>
            </a:pPr>
            <a:r>
              <a:rPr lang="pt-BR" sz="2800" dirty="0">
                <a:latin typeface="+mj-lt"/>
                <a:ea typeface="+mj-ea"/>
                <a:cs typeface="+mj-cs"/>
              </a:rPr>
              <a:t>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Mariana Carvalho H</a:t>
            </a:r>
            <a:r>
              <a:rPr lang="pt-BR" sz="2400" b="1" dirty="0" smtClean="0">
                <a:latin typeface="+mj-lt"/>
              </a:rPr>
              <a:t>enrique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128" y="5220545"/>
            <a:ext cx="696756" cy="678237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atômica ou nuclear.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Irei repassar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Conforme o nosso histórico, a geração ou gerações que irão sobreviver serão as que mais bem utilizarem a informação.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Cruz 14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9" name="Retângulo 1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78835" y="1928214"/>
            <a:ext cx="5121999" cy="515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685" y="3211577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http://www.jmarysystems.com.br/Leitura_e_Aprendizagem/Leitura_e_Aprendizagem.html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65083" y="6663352"/>
            <a:ext cx="4757028" cy="665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6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pic>
        <p:nvPicPr>
          <p:cNvPr id="4098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555421" y="6587172"/>
            <a:ext cx="782845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13420" t="8001" r="13420" b="12667"/>
          <a:stretch/>
        </p:blipFill>
        <p:spPr>
          <a:xfrm>
            <a:off x="557335" y="1928214"/>
            <a:ext cx="796990" cy="515623"/>
          </a:xfrm>
          <a:prstGeom prst="rect">
            <a:avLst/>
          </a:prstGeom>
        </p:spPr>
      </p:pic>
      <p:pic>
        <p:nvPicPr>
          <p:cNvPr id="410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" y="302754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uz 1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338266" y="44357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0"/>
              </a:rPr>
              <a:t>http://www.jmarysystems.com.br/Perguntas_e_Respostas/Perguntas_e_Respostas.html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42185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8604" y="1496616"/>
            <a:ext cx="380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>
                <a:latin typeface="+mj-lt"/>
              </a:rPr>
              <a:t>Links das vídeo aulas online: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3995" y="2615222"/>
            <a:ext cx="456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Dos conteúdos deste livro na web: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28604" y="3842117"/>
            <a:ext cx="600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Das perguntas e respostas deste livro na web: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7491" y="5041515"/>
            <a:ext cx="6003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400" b="1" dirty="0"/>
              <a:t>Do programa em Java e outros projetos que  além do conteúdo do livro, tem uma bateria de exercícios que complementam a totalidade da aprendizagem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347489" y="80361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1"/>
              </a:rPr>
              <a:t>http://www.jmarysystems.com.br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" y="78189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437827" y="7442517"/>
            <a:ext cx="253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Visite-nos na web: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263078" y="1022495"/>
            <a:ext cx="3967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/>
              <a:t>Informações complementares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378835" y="8735524"/>
            <a:ext cx="200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hlinkClick r:id="rId12"/>
              </a:rPr>
              <a:t>jmarysystems@mail.com</a:t>
            </a:r>
            <a:endParaRPr lang="pt-BR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13"/>
          <a:srcRect l="9587" t="9653" r="16493" b="13068"/>
          <a:stretch/>
        </p:blipFill>
        <p:spPr>
          <a:xfrm>
            <a:off x="548680" y="8614509"/>
            <a:ext cx="756605" cy="7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40761"/>
              </p:ext>
            </p:extLst>
          </p:nvPr>
        </p:nvGraphicFramePr>
        <p:xfrm>
          <a:off x="404664" y="1208580"/>
          <a:ext cx="6048672" cy="84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Adição </a:t>
                      </a:r>
                      <a:endParaRPr lang="pt-BR" sz="2400" b="1" i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Definições de empreendedorismo.....................................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baseline="0" dirty="0" smtClean="0"/>
                        <a:t>Origens do Pensamento empreendedor............................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Tipos de empreendedorismo.............................................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Diferenças entre o empreendedor e o intraempreendedor............................................................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Vantagens e desvantagens.................................................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Descrevendo as características do perfil do empreendedor....................................................................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Diferenças e similaridades entre o empreendedor e o executivo não empreendedor.............................................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044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É possível aprender a ser empreendedor...........................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Resumo...............................................................................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054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Exercícios............................................................................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3902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78577" y="7574744"/>
            <a:ext cx="6029604" cy="548692"/>
            <a:chOff x="378577" y="7574744"/>
            <a:chExt cx="6029604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69109" y="8660609"/>
            <a:ext cx="6054030" cy="569643"/>
            <a:chOff x="285728" y="1518382"/>
            <a:chExt cx="6239616" cy="569643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54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Cruz 5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ruz 5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1" name="Retângulo 6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5315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/>
          </a:p>
        </p:txBody>
      </p: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32" name="Diagrama 31"/>
          <p:cNvGraphicFramePr/>
          <p:nvPr>
            <p:extLst>
              <p:ext uri="{D42A27DB-BD31-4B8C-83A1-F6EECF244321}">
                <p14:modId xmlns:p14="http://schemas.microsoft.com/office/powerpoint/2010/main" val="4146114474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4" name="Grupo 33"/>
          <p:cNvGrpSpPr/>
          <p:nvPr/>
        </p:nvGrpSpPr>
        <p:grpSpPr>
          <a:xfrm>
            <a:off x="384069" y="1820113"/>
            <a:ext cx="6063113" cy="548692"/>
            <a:chOff x="363225" y="3870509"/>
            <a:chExt cx="6063113" cy="548692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36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tângulo 2"/>
          <p:cNvSpPr/>
          <p:nvPr/>
        </p:nvSpPr>
        <p:spPr>
          <a:xfrm>
            <a:off x="934489" y="2426471"/>
            <a:ext cx="5045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000" b="1" dirty="0" smtClean="0">
                <a:solidFill>
                  <a:srgbClr val="333333"/>
                </a:solidFill>
                <a:latin typeface="inherit"/>
              </a:rPr>
              <a:t>Título:</a:t>
            </a:r>
            <a:r>
              <a:rPr lang="pt-BR" dirty="0" smtClean="0">
                <a:solidFill>
                  <a:srgbClr val="333333"/>
                </a:solidFill>
                <a:latin typeface="Poppins"/>
              </a:rPr>
              <a:t> </a:t>
            </a:r>
            <a:r>
              <a:rPr lang="pt-BR" sz="2000" dirty="0">
                <a:solidFill>
                  <a:srgbClr val="333333"/>
                </a:solidFill>
                <a:latin typeface="Poppins"/>
              </a:rPr>
              <a:t>Empreendedorismo </a:t>
            </a:r>
            <a:endParaRPr lang="pt-BR" sz="20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01766" y="3004099"/>
            <a:ext cx="2606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dirty="0" smtClean="0">
                <a:solidFill>
                  <a:srgbClr val="333333"/>
                </a:solidFill>
                <a:latin typeface="inherit"/>
              </a:rPr>
              <a:t>Autor: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Robert D. Hisrich</a:t>
            </a:r>
            <a:endParaRPr lang="pt-BR" sz="14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02750" y="4138790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400" b="1" dirty="0">
                <a:solidFill>
                  <a:srgbClr val="333333"/>
                </a:solidFill>
                <a:latin typeface="inherit"/>
              </a:rPr>
              <a:t>Data: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</a:t>
            </a:r>
            <a:r>
              <a:rPr lang="pt-BR" sz="1400" dirty="0" smtClean="0">
                <a:solidFill>
                  <a:srgbClr val="333333"/>
                </a:solidFill>
                <a:latin typeface="Poppins"/>
              </a:rPr>
              <a:t>20/02/2014</a:t>
            </a:r>
            <a:endParaRPr lang="pt-BR" sz="14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97151" y="4634834"/>
            <a:ext cx="1880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333333"/>
                </a:solidFill>
                <a:latin typeface="Poppins"/>
              </a:rPr>
              <a:t>Tipo: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</a:t>
            </a:r>
            <a:r>
              <a:rPr lang="pt-BR" sz="1400" dirty="0" smtClean="0">
                <a:solidFill>
                  <a:srgbClr val="333333"/>
                </a:solidFill>
                <a:latin typeface="Poppins"/>
              </a:rPr>
              <a:t>Livro impresso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787792" y="7332093"/>
            <a:ext cx="52892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>
                <a:latin typeface="Poppins"/>
              </a:rPr>
              <a:t>https</a:t>
            </a:r>
            <a:r>
              <a:rPr lang="pt-BR" sz="1100" dirty="0">
                <a:latin typeface="Poppins"/>
              </a:rPr>
              <a:t>://www.amazon.com.br/Empreendedorismo-Robert-D-Hisrich/dp/8580553326</a:t>
            </a:r>
            <a:endParaRPr lang="pt-BR" sz="1100" dirty="0"/>
          </a:p>
        </p:txBody>
      </p:sp>
      <p:pic>
        <p:nvPicPr>
          <p:cNvPr id="1026" name="Picture 2" descr="https://images-na.ssl-images-amazon.com/images/I/41HDkMyAiZL._SX370_BO1,204,203,200_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31" y="2859617"/>
            <a:ext cx="3262920" cy="43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2940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377263" y="1784648"/>
            <a:ext cx="6083295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36145"/>
            <a:ext cx="6063113" cy="15367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Vamos começar a </a:t>
            </a:r>
            <a:r>
              <a:rPr lang="pt-BR" sz="1400" dirty="0" smtClean="0"/>
              <a:t>construção do conhecimento </a:t>
            </a:r>
            <a:r>
              <a:rPr lang="pt-BR" sz="1400" dirty="0"/>
              <a:t>neste oceano de letras, sílabas, palavras, frases e versos que bem estruturados produzem e </a:t>
            </a:r>
            <a:r>
              <a:rPr lang="pt-BR" sz="1400" dirty="0" smtClean="0"/>
              <a:t>transmitem </a:t>
            </a:r>
            <a:r>
              <a:rPr lang="pt-BR" sz="1400" dirty="0"/>
              <a:t>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Para aprender, uma boa leitura ou várias até fixar o que foi lido é o primeiro passo no mundo do conhecimento. O segundo passo é a resolução dos exercícios escritos à mão e no mesmo dia estudado.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Nesta disciplina ou qualquer outra, você precisa absorver o que estuda.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Por isso após você estudar </a:t>
            </a:r>
            <a:r>
              <a:rPr lang="pt-BR" sz="1400" dirty="0" smtClean="0"/>
              <a:t>todo ou parte do </a:t>
            </a:r>
            <a:r>
              <a:rPr lang="pt-BR" sz="1400" dirty="0"/>
              <a:t>conteúdo desta disciplina, resolva os </a:t>
            </a:r>
            <a:r>
              <a:rPr lang="pt-BR" sz="1400" dirty="0" smtClean="0"/>
              <a:t>exercícios ou crie alguns você mesmo com suas anotações.</a:t>
            </a:r>
            <a:endParaRPr lang="pt-BR" sz="1400" dirty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Lembrando que o estudo é feito após assistir a aula, assistir a aula não é estudar.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 conteúdo após estudado é necessário ser feito a resolução dos exercícios para poder fixar o 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No entanto os exercícios tem de serem escritos e resolvidos no caderno à mão, após o estudo do conteúdo e no mesmo dia.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Caso se interesse mais sobre estas táticas condicionadas a nós seres humanos criadas, desenvolvidas e aperfeiçoadas durante décadas, assista a palestra do gênio e super.: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b="1" dirty="0"/>
              <a:t>Prof Pierluigi Piazzi </a:t>
            </a:r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b="1" dirty="0" smtClean="0">
                <a:hlinkClick r:id="rId5"/>
              </a:rPr>
              <a:t>Link:</a:t>
            </a:r>
            <a:r>
              <a:rPr lang="pt-BR" sz="1400" b="1" dirty="0"/>
              <a:t> </a:t>
            </a:r>
            <a:r>
              <a:rPr lang="pt-BR" sz="1400" b="1" dirty="0" smtClean="0"/>
              <a:t>https</a:t>
            </a:r>
            <a:r>
              <a:rPr lang="pt-BR" sz="1400" b="1" dirty="0"/>
              <a:t>://www.youtube.com/watch?v=BoMmj_Xt-pk</a:t>
            </a:r>
          </a:p>
          <a:p>
            <a:pPr algn="just"/>
            <a:r>
              <a:rPr lang="pt-BR" sz="1400" dirty="0" smtClean="0"/>
              <a:t>  </a:t>
            </a:r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6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sp>
        <p:nvSpPr>
          <p:cNvPr id="31" name="Cruz 30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ruz 3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4" name="Retângulo 3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23" name="Diagrama 22"/>
          <p:cNvGraphicFramePr/>
          <p:nvPr>
            <p:extLst/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Matemática</a:t>
            </a:r>
          </a:p>
          <a:p>
            <a:r>
              <a:rPr lang="pt-BR" sz="3200" dirty="0" smtClean="0"/>
              <a:t>Adição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20500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44146</TotalTime>
  <Words>1553</Words>
  <Application>Microsoft Office PowerPoint</Application>
  <PresentationFormat>Papel A4 (210 x 297 mm)</PresentationFormat>
  <Paragraphs>301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inherit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1211</cp:revision>
  <dcterms:created xsi:type="dcterms:W3CDTF">2017-12-01T19:46:48Z</dcterms:created>
  <dcterms:modified xsi:type="dcterms:W3CDTF">2021-02-09T23:42:17Z</dcterms:modified>
</cp:coreProperties>
</file>