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432" r:id="rId2"/>
    <p:sldId id="332" r:id="rId3"/>
    <p:sldId id="265" r:id="rId4"/>
    <p:sldId id="260" r:id="rId5"/>
    <p:sldId id="261" r:id="rId6"/>
    <p:sldId id="825" r:id="rId7"/>
    <p:sldId id="334" r:id="rId8"/>
    <p:sldId id="417" r:id="rId9"/>
    <p:sldId id="430" r:id="rId10"/>
    <p:sldId id="431" r:id="rId11"/>
    <p:sldId id="719" r:id="rId12"/>
    <p:sldId id="1105" r:id="rId13"/>
    <p:sldId id="1106" r:id="rId14"/>
    <p:sldId id="1107" r:id="rId15"/>
    <p:sldId id="1108" r:id="rId16"/>
    <p:sldId id="1109" r:id="rId17"/>
    <p:sldId id="1110" r:id="rId18"/>
    <p:sldId id="1111" r:id="rId19"/>
    <p:sldId id="1112" r:id="rId20"/>
    <p:sldId id="1113" r:id="rId21"/>
    <p:sldId id="1114" r:id="rId22"/>
    <p:sldId id="1115" r:id="rId23"/>
    <p:sldId id="1116" r:id="rId24"/>
    <p:sldId id="1117" r:id="rId25"/>
    <p:sldId id="1118" r:id="rId26"/>
    <p:sldId id="1119" r:id="rId27"/>
    <p:sldId id="1120" r:id="rId28"/>
    <p:sldId id="1121" r:id="rId29"/>
    <p:sldId id="1122" r:id="rId30"/>
    <p:sldId id="1123" r:id="rId31"/>
    <p:sldId id="1046" r:id="rId32"/>
    <p:sldId id="1124" r:id="rId33"/>
    <p:sldId id="1125" r:id="rId34"/>
    <p:sldId id="1126" r:id="rId35"/>
    <p:sldId id="1127" r:id="rId36"/>
    <p:sldId id="1128" r:id="rId37"/>
    <p:sldId id="1129" r:id="rId38"/>
    <p:sldId id="1130" r:id="rId39"/>
    <p:sldId id="1131" r:id="rId40"/>
    <p:sldId id="1132" r:id="rId41"/>
    <p:sldId id="1133" r:id="rId42"/>
    <p:sldId id="1134" r:id="rId43"/>
    <p:sldId id="1135" r:id="rId44"/>
    <p:sldId id="1136" r:id="rId45"/>
    <p:sldId id="1137" r:id="rId46"/>
    <p:sldId id="1138" r:id="rId47"/>
    <p:sldId id="795" r:id="rId48"/>
    <p:sldId id="925" r:id="rId49"/>
    <p:sldId id="1141" r:id="rId50"/>
    <p:sldId id="1148" r:id="rId51"/>
    <p:sldId id="1147" r:id="rId52"/>
    <p:sldId id="1146" r:id="rId53"/>
    <p:sldId id="1145" r:id="rId54"/>
    <p:sldId id="1144" r:id="rId55"/>
    <p:sldId id="1143" r:id="rId56"/>
    <p:sldId id="1142" r:id="rId57"/>
    <p:sldId id="1140" r:id="rId58"/>
    <p:sldId id="1139" r:id="rId59"/>
    <p:sldId id="1149" r:id="rId60"/>
    <p:sldId id="1008" r:id="rId61"/>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5503" autoAdjust="0"/>
  </p:normalViewPr>
  <p:slideViewPr>
    <p:cSldViewPr>
      <p:cViewPr varScale="1">
        <p:scale>
          <a:sx n="71" d="100"/>
          <a:sy n="71" d="100"/>
        </p:scale>
        <p:origin x="250" y="82"/>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30BCD57-1882-4725-890E-F77039297474}" type="presOf" srcId="{E8410AD7-19DE-4F08-BB13-EA41E12790CF}" destId="{EB347714-FF18-405B-AE05-B4F9A4050DCA}" srcOrd="0" destOrd="0" presId="urn:microsoft.com/office/officeart/2005/8/layout/vList2"/>
    <dgm:cxn modelId="{7F0454C2-75CD-474A-B764-83893524863F}" type="presOf" srcId="{1BBA2A66-B48B-47F8-AC9A-FEDAC4AB3E0A}" destId="{3C0ED75A-A021-4542-B6B5-5DFD76A6914B}"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Referências Bibliográficas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404801BD-0228-4CEE-AD68-B25CA8CB2425}" type="presOf" srcId="{E8410AD7-19DE-4F08-BB13-EA41E12790CF}" destId="{EB347714-FF18-405B-AE05-B4F9A4050DCA}" srcOrd="0" destOrd="0" presId="urn:microsoft.com/office/officeart/2005/8/layout/vList2"/>
    <dgm:cxn modelId="{B4D4BCB3-B1C6-43E4-A6F5-99825AA51DAA}" type="presOf" srcId="{5C25F760-6E7D-4397-8CC9-960701F6FE08}" destId="{4931F37B-104A-4A59-90FE-C5DA76E085D6}" srcOrd="0" destOrd="0" presId="urn:microsoft.com/office/officeart/2005/8/layout/vList2"/>
    <dgm:cxn modelId="{BB13FDB0-320F-40D0-B15D-2C4525DDE541}" type="presOf" srcId="{1BBA2A66-B48B-47F8-AC9A-FEDAC4AB3E0A}" destId="{3C0ED75A-A021-4542-B6B5-5DFD76A6914B}" srcOrd="0" destOrd="0" presId="urn:microsoft.com/office/officeart/2005/8/layout/vList2"/>
    <dgm:cxn modelId="{B24FBB25-E198-432D-B461-1F4F90E8A57C}" type="presParOf" srcId="{3C0ED75A-A021-4542-B6B5-5DFD76A6914B}" destId="{EB347714-FF18-405B-AE05-B4F9A4050DCA}" srcOrd="0" destOrd="0" presId="urn:microsoft.com/office/officeart/2005/8/layout/vList2"/>
    <dgm:cxn modelId="{C66FEE1F-FF59-438B-9C22-819893110204}"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9360B3D6-9984-49C3-80FA-A93FB8C5B52A}" type="presOf" srcId="{E8410AD7-19DE-4F08-BB13-EA41E12790CF}" destId="{EB347714-FF18-405B-AE05-B4F9A4050DCA}" srcOrd="0" destOrd="0" presId="urn:microsoft.com/office/officeart/2005/8/layout/vList2"/>
    <dgm:cxn modelId="{A302D611-A05F-4AB9-977A-C53FF18C8868}" type="presOf" srcId="{1BBA2A66-B48B-47F8-AC9A-FEDAC4AB3E0A}" destId="{3C0ED75A-A021-4542-B6B5-5DFD76A6914B}" srcOrd="0" destOrd="0" presId="urn:microsoft.com/office/officeart/2005/8/layout/vList2"/>
    <dgm:cxn modelId="{7E620863-F719-4652-B595-5FF64C30F6D2}" type="presOf" srcId="{5C25F760-6E7D-4397-8CC9-960701F6FE08}" destId="{4931F37B-104A-4A59-90FE-C5DA76E085D6}" srcOrd="0" destOrd="0" presId="urn:microsoft.com/office/officeart/2005/8/layout/vList2"/>
    <dgm:cxn modelId="{F94831B5-F150-4150-BC2D-ADB6C550C845}" type="presParOf" srcId="{3C0ED75A-A021-4542-B6B5-5DFD76A6914B}" destId="{EB347714-FF18-405B-AE05-B4F9A4050DCA}" srcOrd="0" destOrd="0" presId="urn:microsoft.com/office/officeart/2005/8/layout/vList2"/>
    <dgm:cxn modelId="{A0C706D8-6268-413F-BF37-B095012C0A6C}"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FC963C2A-C650-4829-83C8-3FA9CB16C1DB}" type="presOf" srcId="{5C25F760-6E7D-4397-8CC9-960701F6FE08}" destId="{4931F37B-104A-4A59-90FE-C5DA76E085D6}"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00B3EA05-B65E-49AF-8D3C-D2CE777F58C1}" type="presOf" srcId="{E8410AD7-19DE-4F08-BB13-EA41E12790CF}" destId="{EB347714-FF18-405B-AE05-B4F9A4050DCA}" srcOrd="0" destOrd="0" presId="urn:microsoft.com/office/officeart/2005/8/layout/vList2"/>
    <dgm:cxn modelId="{5F7458D7-A990-4CD9-B6BF-7007B3EF2308}" type="presOf" srcId="{1BBA2A66-B48B-47F8-AC9A-FEDAC4AB3E0A}" destId="{3C0ED75A-A021-4542-B6B5-5DFD76A6914B}" srcOrd="0" destOrd="0" presId="urn:microsoft.com/office/officeart/2005/8/layout/vList2"/>
    <dgm:cxn modelId="{1DAC0079-DFA6-4A30-AA6B-AD690A4FE9C1}" type="presParOf" srcId="{3C0ED75A-A021-4542-B6B5-5DFD76A6914B}" destId="{EB347714-FF18-405B-AE05-B4F9A4050DCA}" srcOrd="0" destOrd="0" presId="urn:microsoft.com/office/officeart/2005/8/layout/vList2"/>
    <dgm:cxn modelId="{43C07097-0BE9-4380-B9A6-9B5073F4C1C3}"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Símbolos utilizados</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Neste conteúdo</a:t>
          </a:r>
          <a:endParaRPr lang="pt-BR" sz="1500" kern="1200" dirty="0"/>
        </a:p>
      </dsp:txBody>
      <dsp:txXfrm>
        <a:off x="0" y="461850"/>
        <a:ext cx="3076127"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Referências Bibliográficas</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pt-BR" sz="1500" kern="1200" dirty="0"/>
        </a:p>
      </dsp:txBody>
      <dsp:txXfrm>
        <a:off x="0" y="461850"/>
        <a:ext cx="3076127"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26407"/>
          <a:ext cx="307612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t-BR" sz="1800" kern="1200" dirty="0" smtClean="0"/>
            <a:t>Construção do conhecimento</a:t>
          </a:r>
          <a:endParaRPr lang="pt-BR" sz="1800" kern="1200" dirty="0"/>
        </a:p>
      </dsp:txBody>
      <dsp:txXfrm>
        <a:off x="21075" y="47482"/>
        <a:ext cx="3033977" cy="389580"/>
      </dsp:txXfrm>
    </dsp:sp>
    <dsp:sp modelId="{4931F37B-104A-4A59-90FE-C5DA76E085D6}">
      <dsp:nvSpPr>
        <dsp:cNvPr id="0" name=""/>
        <dsp:cNvSpPr/>
      </dsp:nvSpPr>
      <dsp:spPr>
        <a:xfrm>
          <a:off x="0" y="458137"/>
          <a:ext cx="3076127"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dirty="0" smtClean="0"/>
            <a:t>Introdução</a:t>
          </a:r>
          <a:endParaRPr lang="pt-BR" sz="1400" kern="1200" dirty="0"/>
        </a:p>
      </dsp:txBody>
      <dsp:txXfrm>
        <a:off x="0" y="458137"/>
        <a:ext cx="3076127" cy="298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26407"/>
          <a:ext cx="307612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t-BR" sz="1800" kern="1200" dirty="0" smtClean="0"/>
            <a:t>Construção do conhecimento</a:t>
          </a:r>
          <a:endParaRPr lang="pt-BR" sz="1800" kern="1200" dirty="0"/>
        </a:p>
      </dsp:txBody>
      <dsp:txXfrm>
        <a:off x="21075" y="47482"/>
        <a:ext cx="3033977" cy="389580"/>
      </dsp:txXfrm>
    </dsp:sp>
    <dsp:sp modelId="{4931F37B-104A-4A59-90FE-C5DA76E085D6}">
      <dsp:nvSpPr>
        <dsp:cNvPr id="0" name=""/>
        <dsp:cNvSpPr/>
      </dsp:nvSpPr>
      <dsp:spPr>
        <a:xfrm>
          <a:off x="0" y="458137"/>
          <a:ext cx="3076127"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dirty="0" smtClean="0"/>
            <a:t>Introdução</a:t>
          </a:r>
          <a:endParaRPr lang="pt-BR" sz="1400" kern="1200" dirty="0"/>
        </a:p>
      </dsp:txBody>
      <dsp:txXfrm>
        <a:off x="0" y="458137"/>
        <a:ext cx="3076127"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02/05/2021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170514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60</a:t>
            </a:fld>
            <a:endParaRPr lang="pt-BR"/>
          </a:p>
        </p:txBody>
      </p:sp>
    </p:spTree>
    <p:extLst>
      <p:ext uri="{BB962C8B-B14F-4D97-AF65-F5344CB8AC3E}">
        <p14:creationId xmlns:p14="http://schemas.microsoft.com/office/powerpoint/2010/main" val="109073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02/05/2021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02/05/2021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jpe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3.png"/><Relationship Id="rId10" Type="http://schemas.microsoft.com/office/2007/relationships/diagramDrawing" Target="../diagrams/drawing4.xml"/><Relationship Id="rId4" Type="http://schemas.openxmlformats.org/officeDocument/2006/relationships/image" Target="../media/image1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1.jpe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36.png"/><Relationship Id="rId5" Type="http://schemas.openxmlformats.org/officeDocument/2006/relationships/image" Target="../media/image19.png"/><Relationship Id="rId10" Type="http://schemas.openxmlformats.org/officeDocument/2006/relationships/image" Target="../media/image35.png"/><Relationship Id="rId4" Type="http://schemas.openxmlformats.org/officeDocument/2006/relationships/image" Target="../media/image1.jpeg"/><Relationship Id="rId9" Type="http://schemas.openxmlformats.org/officeDocument/2006/relationships/image" Target="../media/image34.pn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47.png"/><Relationship Id="rId4" Type="http://schemas.openxmlformats.org/officeDocument/2006/relationships/image" Target="../media/image1.jpeg"/><Relationship Id="rId9"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8" Type="http://schemas.openxmlformats.org/officeDocument/2006/relationships/hyperlink" Target="http://www.scrumportugal.pt/scrum/" TargetMode="External"/><Relationship Id="rId3" Type="http://schemas.openxmlformats.org/officeDocument/2006/relationships/image" Target="../media/image2.png"/><Relationship Id="rId7" Type="http://schemas.openxmlformats.org/officeDocument/2006/relationships/hyperlink" Target="https://www.scrumguides.org/docs/scrumguide/v2017/2017-Scrum-Guide-Portuguese-European.pdf" TargetMode="Externa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hyperlink" Target="https://dictionary.cambridge.org/pt/dicionario/ingles-portugues/framework" TargetMode="External"/><Relationship Id="rId5" Type="http://schemas.openxmlformats.org/officeDocument/2006/relationships/hyperlink" Target="http://www.fabiocruz.com.br/guia-pmo-agil/" TargetMode="External"/><Relationship Id="rId10" Type="http://schemas.openxmlformats.org/officeDocument/2006/relationships/image" Target="../media/image21.png"/><Relationship Id="rId4" Type="http://schemas.openxmlformats.org/officeDocument/2006/relationships/image" Target="../media/image1.jpeg"/><Relationship Id="rId9"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24.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3.png"/><Relationship Id="rId12" Type="http://schemas.openxmlformats.org/officeDocument/2006/relationships/hyperlink" Target="mailto:jmarysystems@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24.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24.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24.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24.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24.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24.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24.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24.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24.pn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24.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1.jpeg"/><Relationship Id="rId21" Type="http://schemas.openxmlformats.org/officeDocument/2006/relationships/image" Target="../media/image23.png"/><Relationship Id="rId7" Type="http://schemas.openxmlformats.org/officeDocument/2006/relationships/diagramColors" Target="../diagrams/colors1.xml"/><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image" Target="../media/image2.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3.png"/><Relationship Id="rId5" Type="http://schemas.openxmlformats.org/officeDocument/2006/relationships/diagramLayout" Target="../diagrams/layout1.xm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diagramData" Target="../diagrams/data1.xml"/><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5.png"/><Relationship Id="rId4" Type="http://schemas.openxmlformats.org/officeDocument/2006/relationships/diagramData" Target="../diagrams/data2.xml"/><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jpeg"/><Relationship Id="rId7" Type="http://schemas.openxmlformats.org/officeDocument/2006/relationships/diagramData" Target="../diagrams/data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microsoft.com/office/2007/relationships/diagramDrawing" Target="../diagrams/drawing3.xml"/><Relationship Id="rId5" Type="http://schemas.openxmlformats.org/officeDocument/2006/relationships/hyperlink" Target="https://www.youtube.com/watch?v=BoMmj_Xt-pk" TargetMode="External"/><Relationship Id="rId10" Type="http://schemas.openxmlformats.org/officeDocument/2006/relationships/diagramColors" Target="../diagrams/colors3.xml"/><Relationship Id="rId4" Type="http://schemas.openxmlformats.org/officeDocument/2006/relationships/image" Target="../media/image11.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Resultado de imagem para java"/>
          <p:cNvPicPr>
            <a:picLocks noChangeAspect="1" noChangeArrowheads="1"/>
          </p:cNvPicPr>
          <p:nvPr/>
        </p:nvPicPr>
        <p:blipFill>
          <a:blip r:embed="rId3"/>
          <a:srcRect/>
          <a:stretch>
            <a:fillRect/>
          </a:stretch>
        </p:blipFill>
        <p:spPr bwMode="auto">
          <a:xfrm>
            <a:off x="4725144" y="7203488"/>
            <a:ext cx="1643074" cy="2286016"/>
          </a:xfrm>
          <a:prstGeom prst="rect">
            <a:avLst/>
          </a:prstGeom>
          <a:noFill/>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Cruz 2"/>
          <p:cNvSpPr/>
          <p:nvPr/>
        </p:nvSpPr>
        <p:spPr>
          <a:xfrm>
            <a:off x="4378214"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7203488"/>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7203488"/>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
        <p:nvSpPr>
          <p:cNvPr id="30" name="Retângulo 29"/>
          <p:cNvSpPr/>
          <p:nvPr/>
        </p:nvSpPr>
        <p:spPr>
          <a:xfrm>
            <a:off x="5029161" y="1121924"/>
            <a:ext cx="1720368" cy="492443"/>
          </a:xfrm>
          <a:prstGeom prst="rect">
            <a:avLst/>
          </a:prstGeom>
        </p:spPr>
        <p:txBody>
          <a:bodyPr wrap="square">
            <a:spAutoFit/>
          </a:bodyPr>
          <a:lstStyle/>
          <a:p>
            <a:r>
              <a:rPr lang="pt-BR" sz="1300" dirty="0" smtClean="0"/>
              <a:t>Baixe este projeto </a:t>
            </a:r>
          </a:p>
          <a:p>
            <a:r>
              <a:rPr lang="pt-BR" sz="1300" dirty="0" smtClean="0"/>
              <a:t>em Java no Github.</a:t>
            </a:r>
            <a:endParaRPr lang="pt-BR" sz="1300" dirty="0"/>
          </a:p>
        </p:txBody>
      </p:sp>
      <p:pic>
        <p:nvPicPr>
          <p:cNvPr id="29" name="Picture 2" descr="GitHub lança aplicativo oficial para Android e permite acesso antecipado -  TudoCelular.c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991" t="5073" r="28638" b="3599"/>
          <a:stretch/>
        </p:blipFill>
        <p:spPr bwMode="auto">
          <a:xfrm>
            <a:off x="4795432" y="1208060"/>
            <a:ext cx="306017" cy="289911"/>
          </a:xfrm>
          <a:prstGeom prst="rect">
            <a:avLst/>
          </a:prstGeom>
          <a:noFill/>
          <a:extLst>
            <a:ext uri="{909E8E84-426E-40DD-AFC4-6F175D3DCCD1}">
              <a14:hiddenFill xmlns:a14="http://schemas.microsoft.com/office/drawing/2010/main">
                <a:solidFill>
                  <a:srgbClr val="FFFFFF"/>
                </a:solidFill>
              </a14:hiddenFill>
            </a:ext>
          </a:extLst>
        </p:spPr>
      </p:pic>
      <p:sp>
        <p:nvSpPr>
          <p:cNvPr id="32" name="Retângulo 31"/>
          <p:cNvSpPr/>
          <p:nvPr/>
        </p:nvSpPr>
        <p:spPr>
          <a:xfrm>
            <a:off x="751648" y="7113240"/>
            <a:ext cx="785536" cy="369332"/>
          </a:xfrm>
          <a:prstGeom prst="rect">
            <a:avLst/>
          </a:prstGeom>
        </p:spPr>
        <p:txBody>
          <a:bodyPr wrap="none">
            <a:spAutoFit/>
          </a:bodyPr>
          <a:lstStyle/>
          <a:p>
            <a:r>
              <a:rPr lang="pt-BR" b="1" dirty="0" smtClean="0"/>
              <a:t>PARTE</a:t>
            </a:r>
            <a:endParaRPr lang="pt-BR" dirty="0"/>
          </a:p>
        </p:txBody>
      </p:sp>
      <p:sp>
        <p:nvSpPr>
          <p:cNvPr id="31" name="Retângulo 30"/>
          <p:cNvSpPr/>
          <p:nvPr/>
        </p:nvSpPr>
        <p:spPr>
          <a:xfrm>
            <a:off x="555081" y="6758626"/>
            <a:ext cx="1091389" cy="2646878"/>
          </a:xfrm>
          <a:prstGeom prst="rect">
            <a:avLst/>
          </a:prstGeom>
        </p:spPr>
        <p:txBody>
          <a:bodyPr wrap="square">
            <a:spAutoFit/>
          </a:bodyPr>
          <a:lstStyle/>
          <a:p>
            <a:r>
              <a:rPr lang="pt-BR" sz="16600" b="1" dirty="0" smtClean="0"/>
              <a:t>4</a:t>
            </a:r>
            <a:endParaRPr lang="pt-BR" sz="9600" dirty="0"/>
          </a:p>
        </p:txBody>
      </p:sp>
      <p:pic>
        <p:nvPicPr>
          <p:cNvPr id="23" name="Imagem 22"/>
          <p:cNvPicPr>
            <a:picLocks noChangeAspect="1"/>
          </p:cNvPicPr>
          <p:nvPr/>
        </p:nvPicPr>
        <p:blipFill rotWithShape="1">
          <a:blip r:embed="rId6"/>
          <a:srcRect b="1196"/>
          <a:stretch/>
        </p:blipFill>
        <p:spPr>
          <a:xfrm>
            <a:off x="555081" y="1568664"/>
            <a:ext cx="6042271" cy="5587126"/>
          </a:xfrm>
          <a:prstGeom prst="rect">
            <a:avLst/>
          </a:prstGeom>
        </p:spPr>
      </p:pic>
    </p:spTree>
    <p:extLst>
      <p:ext uri="{BB962C8B-B14F-4D97-AF65-F5344CB8AC3E}">
        <p14:creationId xmlns:p14="http://schemas.microsoft.com/office/powerpoint/2010/main" val="410560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223732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p>
          <a:p>
            <a:pPr algn="just"/>
            <a:endParaRPr lang="pt-BR" sz="1400" dirty="0"/>
          </a:p>
          <a:p>
            <a:pPr algn="just"/>
            <a:r>
              <a:rPr lang="pt-BR" sz="1400" dirty="0" smtClean="0"/>
              <a:t>Este </a:t>
            </a:r>
            <a:r>
              <a:rPr lang="pt-BR" sz="1400" dirty="0"/>
              <a:t>vídeo irá complementar </a:t>
            </a:r>
            <a:r>
              <a:rPr lang="pt-BR" sz="1400" dirty="0" smtClean="0"/>
              <a:t>este conteúdo a </a:t>
            </a:r>
            <a:r>
              <a:rPr lang="pt-BR" sz="1400" dirty="0"/>
              <a:t>fim de ampliar, ainda mais, o seu conhecimento acerca do tema tratado em cada unidade. </a:t>
            </a:r>
            <a:endParaRPr lang="pt-BR" sz="1400" dirty="0" smtClean="0"/>
          </a:p>
          <a:p>
            <a:pPr algn="just"/>
            <a:endParaRPr lang="pt-BR" sz="1400" dirty="0"/>
          </a:p>
          <a:p>
            <a:pPr algn="just"/>
            <a:r>
              <a:rPr lang="pt-BR" sz="1400" dirty="0" smtClean="0"/>
              <a:t>Ao </a:t>
            </a:r>
            <a:r>
              <a:rPr lang="pt-BR" sz="1400" dirty="0"/>
              <a:t>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4"/>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6465168"/>
            <a:ext cx="6063113" cy="30963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endParaRPr lang="pt-BR" sz="1400" dirty="0" smtClean="0"/>
          </a:p>
          <a:p>
            <a:pPr algn="just"/>
            <a:r>
              <a:rPr lang="pt-BR" sz="1400" dirty="0" smtClean="0"/>
              <a:t>caso </a:t>
            </a:r>
            <a:r>
              <a:rPr lang="pt-BR" sz="1400" dirty="0"/>
              <a:t>não tenha visto por completo a Unidade </a:t>
            </a:r>
            <a:r>
              <a:rPr lang="pt-BR" sz="1400" dirty="0" smtClean="0"/>
              <a:t>anterior, </a:t>
            </a:r>
            <a:r>
              <a:rPr lang="pt-BR" sz="1400" dirty="0"/>
              <a:t>é importante que você retorne e estude totalmente essa unidade. </a:t>
            </a:r>
            <a:endParaRPr lang="pt-BR" sz="1400" dirty="0" smtClean="0"/>
          </a:p>
          <a:p>
            <a:pPr algn="just"/>
            <a:endParaRPr lang="pt-BR" sz="1400" dirty="0"/>
          </a:p>
          <a:p>
            <a:pPr algn="just"/>
            <a:r>
              <a:rPr lang="pt-BR" sz="1400" dirty="0" smtClean="0"/>
              <a:t>A nossas disciplinas são construídas </a:t>
            </a:r>
            <a:r>
              <a:rPr lang="pt-BR" sz="1400" dirty="0"/>
              <a:t>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a:t>
            </a:r>
            <a:endParaRPr lang="pt-BR" sz="1400" dirty="0" smtClean="0"/>
          </a:p>
          <a:p>
            <a:pPr algn="just"/>
            <a:endParaRPr lang="pt-BR" sz="1400" dirty="0"/>
          </a:p>
          <a:p>
            <a:pPr algn="just"/>
            <a:r>
              <a:rPr lang="pt-BR" sz="1400" dirty="0" smtClean="0"/>
              <a:t>Isto </a:t>
            </a:r>
            <a:r>
              <a:rPr lang="pt-BR" sz="1400" dirty="0"/>
              <a:t>significa que se você avançar de unidade sem concluí-la, pode ter seu desenvolvimento comprometido. </a:t>
            </a:r>
            <a:endParaRPr lang="pt-BR" sz="1400" dirty="0" smtClean="0"/>
          </a:p>
          <a:p>
            <a:pPr algn="just"/>
            <a:endParaRPr lang="pt-BR" sz="1400" dirty="0"/>
          </a:p>
        </p:txBody>
      </p:sp>
      <p:grpSp>
        <p:nvGrpSpPr>
          <p:cNvPr id="25" name="Grupo 24"/>
          <p:cNvGrpSpPr/>
          <p:nvPr/>
        </p:nvGrpSpPr>
        <p:grpSpPr>
          <a:xfrm>
            <a:off x="390227" y="5916476"/>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5"/>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5" name="Diagrama 34"/>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3"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275339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Conhecer as principais ferramentas de metodologias ágeis de projeto</a:t>
            </a:r>
            <a:r>
              <a:rPr lang="pt-BR" sz="1400" dirty="0" smtClean="0"/>
              <a:t>.</a:t>
            </a:r>
          </a:p>
          <a:p>
            <a:pPr fontAlgn="base"/>
            <a:endParaRPr lang="pt-BR" sz="1400" dirty="0"/>
          </a:p>
          <a:p>
            <a:pPr fontAlgn="base"/>
            <a:r>
              <a:rPr lang="pt-BR" sz="1400" b="1" dirty="0"/>
              <a:t>Métodos ágeis para gestão de projetos</a:t>
            </a:r>
          </a:p>
          <a:p>
            <a:pPr fontAlgn="base"/>
            <a:r>
              <a:rPr lang="pt-BR" sz="1400" dirty="0"/>
              <a:t>–</a:t>
            </a:r>
            <a:endParaRPr lang="pt-BR" sz="1400" b="1" dirty="0"/>
          </a:p>
          <a:p>
            <a:pPr fontAlgn="base"/>
            <a:r>
              <a:rPr lang="pt-BR" sz="1400" b="1" dirty="0"/>
              <a:t>// </a:t>
            </a:r>
            <a:r>
              <a:rPr lang="pt-BR" sz="1400" dirty="0"/>
              <a:t>Crystal</a:t>
            </a:r>
          </a:p>
          <a:p>
            <a:pPr fontAlgn="base"/>
            <a:r>
              <a:rPr lang="pt-BR" sz="1400" b="1" dirty="0"/>
              <a:t>// </a:t>
            </a:r>
            <a:r>
              <a:rPr lang="pt-BR" sz="1400" dirty="0"/>
              <a:t>FDD (</a:t>
            </a:r>
            <a:r>
              <a:rPr lang="pt-BR" sz="1400" i="1" dirty="0"/>
              <a:t>Feature-driven Development</a:t>
            </a:r>
            <a:r>
              <a:rPr lang="pt-BR" sz="1400" dirty="0"/>
              <a:t>) </a:t>
            </a:r>
          </a:p>
          <a:p>
            <a:pPr fontAlgn="base"/>
            <a:r>
              <a:rPr lang="pt-BR" sz="1400" b="1" dirty="0"/>
              <a:t>// </a:t>
            </a:r>
            <a:r>
              <a:rPr lang="pt-BR" sz="1400" dirty="0"/>
              <a:t>DSDM (</a:t>
            </a:r>
            <a:r>
              <a:rPr lang="pt-BR" sz="1400" i="1" dirty="0"/>
              <a:t>Dynamic Systems Development Method</a:t>
            </a:r>
            <a:r>
              <a:rPr lang="pt-BR" sz="1400" dirty="0"/>
              <a:t>)</a:t>
            </a:r>
          </a:p>
          <a:p>
            <a:pPr fontAlgn="base"/>
            <a:r>
              <a:rPr lang="pt-BR" sz="1400" b="1" dirty="0"/>
              <a:t>// </a:t>
            </a:r>
            <a:r>
              <a:rPr lang="pt-BR" sz="1400" i="1" dirty="0"/>
              <a:t>Kanban</a:t>
            </a:r>
            <a:endParaRPr lang="pt-BR" sz="1400" dirty="0"/>
          </a:p>
          <a:p>
            <a:pPr fontAlgn="base"/>
            <a:r>
              <a:rPr lang="pt-BR" sz="1400" b="1" dirty="0"/>
              <a:t>// </a:t>
            </a:r>
            <a:r>
              <a:rPr lang="pt-BR" sz="1400" i="1" dirty="0"/>
              <a:t>Lean Software Development</a:t>
            </a:r>
            <a:endParaRPr lang="pt-BR" sz="1400" dirty="0"/>
          </a:p>
          <a:p>
            <a:pPr fontAlgn="base"/>
            <a:r>
              <a:rPr lang="pt-BR" sz="1400" b="1" dirty="0"/>
              <a:t>// </a:t>
            </a:r>
            <a:r>
              <a:rPr lang="pt-BR" sz="1400" dirty="0"/>
              <a:t>XP (</a:t>
            </a:r>
            <a:r>
              <a:rPr lang="pt-BR" sz="1400" i="1" dirty="0"/>
              <a:t>Extreme Programming</a:t>
            </a:r>
            <a:r>
              <a:rPr lang="pt-BR" sz="1400" dirty="0"/>
              <a:t>)</a:t>
            </a:r>
          </a:p>
          <a:p>
            <a:pPr fontAlgn="base"/>
            <a:r>
              <a:rPr lang="pt-BR" sz="1400" b="1" dirty="0"/>
              <a:t>// </a:t>
            </a:r>
            <a:r>
              <a:rPr lang="pt-BR" sz="1400" dirty="0"/>
              <a:t>Scrum</a:t>
            </a:r>
          </a:p>
          <a:p>
            <a:pPr fontAlgn="base"/>
            <a:endParaRPr lang="pt-BR" sz="1400" dirty="0" smtClean="0"/>
          </a:p>
          <a:p>
            <a:pPr fontAlgn="base"/>
            <a:r>
              <a:rPr lang="pt-BR" sz="1400" b="1" dirty="0"/>
              <a:t>Escritório de projetos – PMO</a:t>
            </a:r>
          </a:p>
          <a:p>
            <a:pPr fontAlgn="base"/>
            <a:r>
              <a:rPr lang="pt-BR" sz="1400" dirty="0"/>
              <a:t>–</a:t>
            </a:r>
            <a:endParaRPr lang="pt-BR" sz="1400" b="1" dirty="0"/>
          </a:p>
          <a:p>
            <a:pPr fontAlgn="base"/>
            <a:r>
              <a:rPr lang="pt-BR" sz="1400" b="1" dirty="0"/>
              <a:t>//</a:t>
            </a:r>
            <a:r>
              <a:rPr lang="pt-BR" sz="1400" dirty="0"/>
              <a:t> Escritórios de gerenciamento de projetos ágeis</a:t>
            </a:r>
          </a:p>
          <a:p>
            <a:pPr fontAlgn="base"/>
            <a:endParaRPr lang="pt-BR" sz="1400" dirty="0"/>
          </a:p>
        </p:txBody>
      </p:sp>
      <p:grpSp>
        <p:nvGrpSpPr>
          <p:cNvPr id="6" name="Grupo 5"/>
          <p:cNvGrpSpPr/>
          <p:nvPr/>
        </p:nvGrpSpPr>
        <p:grpSpPr>
          <a:xfrm>
            <a:off x="6348841" y="1532888"/>
            <a:ext cx="450850" cy="8028624"/>
            <a:chOff x="6348841" y="1532888"/>
            <a:chExt cx="450850" cy="8028624"/>
          </a:xfrm>
        </p:grpSpPr>
        <p:sp>
          <p:nvSpPr>
            <p:cNvPr id="22" name="Retângulo de cantos arredondados 21"/>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OBJETIVOS DA UNIDADE</a:t>
              </a:r>
            </a:p>
          </p:txBody>
        </p:sp>
        <p:pic>
          <p:nvPicPr>
            <p:cNvPr id="23" name="Imagem 22"/>
            <p:cNvPicPr>
              <a:picLocks noChangeAspect="1"/>
            </p:cNvPicPr>
            <p:nvPr/>
          </p:nvPicPr>
          <p:blipFill>
            <a:blip r:embed="rId5"/>
            <a:stretch>
              <a:fillRect/>
            </a:stretch>
          </p:blipFill>
          <p:spPr>
            <a:xfrm rot="5400000">
              <a:off x="6010271" y="1978961"/>
              <a:ext cx="1123541" cy="42210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 name="Grupo 1"/>
          <p:cNvGrpSpPr/>
          <p:nvPr/>
        </p:nvGrpSpPr>
        <p:grpSpPr>
          <a:xfrm>
            <a:off x="303101" y="1051243"/>
            <a:ext cx="2909875" cy="380115"/>
            <a:chOff x="303101" y="1051243"/>
            <a:chExt cx="2909875" cy="380115"/>
          </a:xfrm>
        </p:grpSpPr>
        <p:sp>
          <p:nvSpPr>
            <p:cNvPr id="27" name="Retângulo de cantos arredondados 26"/>
            <p:cNvSpPr/>
            <p:nvPr/>
          </p:nvSpPr>
          <p:spPr>
            <a:xfrm>
              <a:off x="303101" y="1059557"/>
              <a:ext cx="2909875"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895349" y="1051243"/>
              <a:ext cx="2245619"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OBJETIVOS DA UNIDADE</a:t>
              </a:r>
            </a:p>
          </p:txBody>
        </p:sp>
        <p:pic>
          <p:nvPicPr>
            <p:cNvPr id="33" name="Imagem 32"/>
            <p:cNvPicPr>
              <a:picLocks noChangeAspect="1"/>
            </p:cNvPicPr>
            <p:nvPr/>
          </p:nvPicPr>
          <p:blipFill>
            <a:blip r:embed="rId6"/>
            <a:stretch>
              <a:fillRect/>
            </a:stretch>
          </p:blipFill>
          <p:spPr>
            <a:xfrm>
              <a:off x="359837" y="1064975"/>
              <a:ext cx="494678" cy="358069"/>
            </a:xfrm>
            <a:prstGeom prst="rect">
              <a:avLst/>
            </a:prstGeom>
          </p:spPr>
        </p:pic>
      </p:grpSp>
      <p:sp>
        <p:nvSpPr>
          <p:cNvPr id="19"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3922799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smtClean="0"/>
              <a:t>Podemos </a:t>
            </a:r>
            <a:r>
              <a:rPr lang="pt-BR" sz="1400" dirty="0"/>
              <a:t>gerenciar projetos de várias maneiras. A melhor escolha está em analisar a estrutura do produto final a ser produzido. Quando um projeto pode ser estruturado de forma sequencial – como na construção civil, por exemplo –, utilizamos o ciclo de vida preditivo</a:t>
            </a:r>
            <a:r>
              <a:rPr lang="pt-BR" sz="1400" dirty="0" smtClean="0"/>
              <a:t>.</a:t>
            </a:r>
          </a:p>
          <a:p>
            <a:pPr fontAlgn="base"/>
            <a:endParaRPr lang="pt-BR" sz="1400" dirty="0"/>
          </a:p>
          <a:p>
            <a:pPr fontAlgn="base"/>
            <a:r>
              <a:rPr lang="pt-BR" sz="1400" dirty="0"/>
              <a:t>O </a:t>
            </a:r>
            <a:r>
              <a:rPr lang="pt-BR" sz="1400" b="1" dirty="0"/>
              <a:t>ciclo preditivo </a:t>
            </a:r>
            <a:r>
              <a:rPr lang="pt-BR" sz="1400" dirty="0"/>
              <a:t>é quando temos escopo, prazos e custos determinados na fase inicial, e o escopo requer cuidado com qualquer alteração. Se pudermos ter entregas parciais, nas quais não há necessidade de mapear todos os processos, que podem não ser conhecidos, para esses projetos utilizamos o ciclo adaptativo que são ágeis</a:t>
            </a:r>
            <a:r>
              <a:rPr lang="pt-BR" sz="1400" dirty="0" smtClean="0"/>
              <a:t>.</a:t>
            </a:r>
          </a:p>
          <a:p>
            <a:pPr fontAlgn="base"/>
            <a:endParaRPr lang="pt-BR" sz="1400" dirty="0"/>
          </a:p>
          <a:p>
            <a:pPr fontAlgn="base"/>
            <a:r>
              <a:rPr lang="pt-BR" sz="1400" b="1" dirty="0"/>
              <a:t>Requisitos são elaborados com frequência durante a entrega;</a:t>
            </a:r>
          </a:p>
          <a:p>
            <a:pPr fontAlgn="base"/>
            <a:endParaRPr lang="pt-BR" sz="1400" b="1" dirty="0"/>
          </a:p>
          <a:p>
            <a:pPr fontAlgn="base"/>
            <a:r>
              <a:rPr lang="pt-BR" sz="1400" b="1" dirty="0"/>
              <a:t>Entregas acontecem com frequência de acordo com os subconjuntos avaliados pelo cliente de todo o produto;</a:t>
            </a:r>
          </a:p>
          <a:p>
            <a:pPr fontAlgn="base"/>
            <a:endParaRPr lang="pt-BR" sz="1400" b="1" dirty="0"/>
          </a:p>
          <a:p>
            <a:pPr fontAlgn="base"/>
            <a:r>
              <a:rPr lang="pt-BR" sz="1400" b="1" dirty="0"/>
              <a:t>Mudanças são incorporadas em tempo real durante a entrega;</a:t>
            </a:r>
          </a:p>
          <a:p>
            <a:pPr fontAlgn="base"/>
            <a:endParaRPr lang="pt-BR" sz="1400" b="1" dirty="0"/>
          </a:p>
          <a:p>
            <a:pPr fontAlgn="base"/>
            <a:r>
              <a:rPr lang="pt-BR" sz="1400" b="1" dirty="0"/>
              <a:t>As partes-chaves interessadas são envolvidas constantemente;</a:t>
            </a:r>
          </a:p>
          <a:p>
            <a:pPr fontAlgn="base"/>
            <a:endParaRPr lang="pt-BR" sz="1400" b="1" dirty="0"/>
          </a:p>
          <a:p>
            <a:pPr fontAlgn="base"/>
            <a:r>
              <a:rPr lang="pt-BR" sz="1400" b="1" dirty="0"/>
              <a:t>Riscos e custos são controlados à medida em que surgem requisitos e restrições</a:t>
            </a:r>
            <a:r>
              <a:rPr lang="pt-BR" sz="1400" b="1" dirty="0" smtClean="0"/>
              <a:t>.</a:t>
            </a:r>
          </a:p>
          <a:p>
            <a:pPr fontAlgn="base"/>
            <a:endParaRPr lang="pt-BR" sz="1400" b="1" dirty="0"/>
          </a:p>
          <a:p>
            <a:pPr fontAlgn="base"/>
            <a:r>
              <a:rPr lang="pt-BR" sz="1400" dirty="0"/>
              <a:t>Cabe à equipe de gerenciamento do projeto determinar o melhor ciclo de vida de cada projeto.</a:t>
            </a:r>
          </a:p>
          <a:p>
            <a:pPr fontAlgn="base"/>
            <a:r>
              <a:rPr lang="pt-BR" sz="1400" dirty="0"/>
              <a:t>Uma crítica ao PMBOK é sua extensa e volumosa documentação, que demanda muito tempo no planejamento e execução. Embora os processos sejam necessários e os documentos também, tempo pode ser economizado, quando a construção, principalmente em desenvolvimento de software, pode ser feita de forma mais colaborativa</a:t>
            </a:r>
            <a:r>
              <a:rPr lang="pt-BR" sz="1400" dirty="0" smtClean="0"/>
              <a:t>.</a:t>
            </a:r>
          </a:p>
          <a:p>
            <a:pPr fontAlgn="base"/>
            <a:endParaRPr lang="pt-BR" sz="1400" dirty="0"/>
          </a:p>
          <a:p>
            <a:pPr fontAlgn="base"/>
            <a:r>
              <a:rPr lang="pt-BR" sz="1400" dirty="0"/>
              <a:t>Vamos saber mais sobre os métodos ágeis, para que você possa opinar seguramente em seus projetos, quando usar o </a:t>
            </a:r>
            <a:r>
              <a:rPr lang="pt-BR" sz="1400" b="1" dirty="0"/>
              <a:t>método cascata</a:t>
            </a:r>
            <a:r>
              <a:rPr lang="pt-BR" sz="1400" dirty="0"/>
              <a:t> – ciclo preditivo –, ou o </a:t>
            </a:r>
            <a:r>
              <a:rPr lang="pt-BR" sz="1400" b="1" dirty="0"/>
              <a:t>método ágil</a:t>
            </a:r>
            <a:r>
              <a:rPr lang="pt-BR" sz="1400" dirty="0"/>
              <a:t> – ciclo adaptativo.</a:t>
            </a:r>
          </a:p>
          <a:p>
            <a:r>
              <a:rPr lang="pt-BR" sz="1400" dirty="0"/>
              <a:t/>
            </a:r>
            <a:br>
              <a:rPr lang="pt-BR" sz="1400" dirty="0"/>
            </a:br>
            <a:r>
              <a:rPr lang="pt-BR" sz="1400" dirty="0"/>
              <a:t>Métodos ágeis são aqueles compatíveis com os princípios ágeis criados no Manifesto Ágil.</a:t>
            </a:r>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683260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smtClean="0"/>
              <a:t>O </a:t>
            </a:r>
            <a:r>
              <a:rPr lang="pt-BR" sz="1400" dirty="0"/>
              <a:t>Manifesto Ágil foi criado em 2001 por 17 grandes desenvolvedores de softwares que queriam simplificar a forma dos projetos, já que a imprevisibilidade era constante em todos.         </a:t>
            </a:r>
          </a:p>
          <a:p>
            <a:pPr fontAlgn="base"/>
            <a:r>
              <a:rPr lang="pt-BR" sz="1400" dirty="0"/>
              <a:t>Na construção de softwares para atender às demandas da área de negócios, que pode mudar muito rápido, antes mesmo da documentação ficar pronta, a agilidade se faz necessária.</a:t>
            </a:r>
          </a:p>
          <a:p>
            <a:pPr fontAlgn="base"/>
            <a:r>
              <a:rPr lang="pt-BR" sz="1400" dirty="0"/>
              <a:t>Ao se reunirem, criaram um manifesto com quatro valores e 12 princípios a serem seguidos. </a:t>
            </a:r>
          </a:p>
          <a:p>
            <a:pPr fontAlgn="base"/>
            <a:r>
              <a:rPr lang="pt-BR" sz="1400" dirty="0"/>
              <a:t>Os valores do manifesto se contrapõem aos valores tradicionais – não os ignorando, mas relevando suas importâncias. Os valores são</a:t>
            </a:r>
            <a:r>
              <a:rPr lang="pt-BR" sz="1400" dirty="0" smtClean="0"/>
              <a:t>:</a:t>
            </a:r>
          </a:p>
          <a:p>
            <a:pPr fontAlgn="base"/>
            <a:endParaRPr lang="pt-BR" sz="1400" dirty="0"/>
          </a:p>
          <a:p>
            <a:pPr fontAlgn="base"/>
            <a:r>
              <a:rPr lang="pt-BR" sz="1400" b="1" dirty="0"/>
              <a:t>Indivíduo e interações sobre processos e ferramentas;</a:t>
            </a:r>
          </a:p>
          <a:p>
            <a:pPr fontAlgn="base"/>
            <a:endParaRPr lang="pt-BR" sz="1400" b="1" dirty="0"/>
          </a:p>
          <a:p>
            <a:pPr fontAlgn="base"/>
            <a:r>
              <a:rPr lang="pt-BR" sz="1400" b="1" dirty="0"/>
              <a:t>Software funcional sobre documentação abrangente;</a:t>
            </a:r>
          </a:p>
          <a:p>
            <a:pPr fontAlgn="base"/>
            <a:endParaRPr lang="pt-BR" sz="1400" b="1" dirty="0"/>
          </a:p>
          <a:p>
            <a:pPr fontAlgn="base"/>
            <a:r>
              <a:rPr lang="pt-BR" sz="1400" b="1" dirty="0"/>
              <a:t>Colaboração do cliente sobre negociação de contratos;</a:t>
            </a:r>
          </a:p>
          <a:p>
            <a:pPr fontAlgn="base"/>
            <a:endParaRPr lang="pt-BR" sz="1400" b="1" dirty="0"/>
          </a:p>
          <a:p>
            <a:pPr fontAlgn="base"/>
            <a:r>
              <a:rPr lang="pt-BR" sz="1400" b="1" dirty="0"/>
              <a:t>Resposta às mudanças sobre seguir um plano</a:t>
            </a:r>
            <a:r>
              <a:rPr lang="pt-BR" sz="1400" b="1" dirty="0" smtClean="0"/>
              <a:t>.</a:t>
            </a:r>
          </a:p>
          <a:p>
            <a:pPr fontAlgn="base"/>
            <a:endParaRPr lang="pt-BR" sz="1400" b="1" dirty="0"/>
          </a:p>
          <a:p>
            <a:pPr fontAlgn="base"/>
            <a:r>
              <a:rPr lang="pt-BR" sz="1400" b="1" dirty="0"/>
              <a:t>// Indivíduo e interações sobre</a:t>
            </a:r>
            <a:r>
              <a:rPr lang="pt-BR" sz="1400" dirty="0"/>
              <a:t/>
            </a:r>
            <a:br>
              <a:rPr lang="pt-BR" sz="1400" dirty="0"/>
            </a:br>
            <a:r>
              <a:rPr lang="pt-BR" sz="1400" b="1" dirty="0"/>
              <a:t>processos e ferramentas </a:t>
            </a:r>
            <a:br>
              <a:rPr lang="pt-BR" sz="1400" b="1" dirty="0"/>
            </a:br>
            <a:r>
              <a:rPr lang="pt-BR" sz="1400" dirty="0"/>
              <a:t>O sucesso de um projeto está em entender a necessidade do cliente e buscar soluções que satisfaçam suas expectativas e necessidades. Isso pode mudar muito rápido, e o cliente nem sempre sabe o que quer e precisa. Os processos e as ferramentas ajudam após as decisões tomadas e não devem ser negligenciados, mas o cliente precisa estar mais próximo para a comunicação e qualidade das entregas, tão logo elas possam ser validadas</a:t>
            </a:r>
            <a:r>
              <a:rPr lang="pt-BR" sz="1400" dirty="0" smtClean="0"/>
              <a:t>.</a:t>
            </a:r>
          </a:p>
          <a:p>
            <a:pPr fontAlgn="base"/>
            <a:endParaRPr lang="pt-BR" sz="1400" b="1" dirty="0"/>
          </a:p>
          <a:p>
            <a:pPr fontAlgn="base"/>
            <a:r>
              <a:rPr lang="pt-BR" sz="1400" b="1" dirty="0"/>
              <a:t>// Software funcional sobre documentação abrangente</a:t>
            </a:r>
            <a:r>
              <a:rPr lang="pt-BR" sz="1400" dirty="0"/>
              <a:t/>
            </a:r>
            <a:br>
              <a:rPr lang="pt-BR" sz="1400" dirty="0"/>
            </a:br>
            <a:r>
              <a:rPr lang="pt-BR" sz="1400" b="1" dirty="0"/>
              <a:t/>
            </a:r>
            <a:br>
              <a:rPr lang="pt-BR" sz="1400" b="1" dirty="0"/>
            </a:br>
            <a:r>
              <a:rPr lang="pt-BR" sz="1400" dirty="0"/>
              <a:t>A documentação extensa e abrangente sobre o software em desenvolvimento não garante a qualidade e a comunicação entre as partes interessadas. A documentação deve ser feita; ela é necessária para a governança e a base de conhecimento da organização, mas não deve engessar o desenvolvimento. A funcionalidade do código permite que o cliente sinta, veja, perceba e se manifeste quanto ao resultado, conduzindo o desenvolvimento de forma a atender aos objetivos esperados.</a:t>
            </a:r>
            <a:endParaRPr lang="pt-BR" sz="1400" b="1"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288416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b="1" dirty="0"/>
              <a:t>// Colaboração do cliente sobre negociação de </a:t>
            </a:r>
            <a:r>
              <a:rPr lang="pt-BR" sz="1400" b="1" dirty="0" smtClean="0"/>
              <a:t>contratos</a:t>
            </a:r>
            <a:r>
              <a:rPr lang="pt-BR" sz="1400" b="1" dirty="0"/>
              <a:t/>
            </a:r>
            <a:br>
              <a:rPr lang="pt-BR" sz="1400" b="1" dirty="0"/>
            </a:br>
            <a:r>
              <a:rPr lang="pt-BR" sz="1400" dirty="0"/>
              <a:t>Os contratos externos de desenvolvimento firmados entre as partes, normalmente, são regidos por regras, custos e tempo limitantes. O método ágil permite que as mudanças necessárias ocorridas durante o projeto sejam atendidas sem causar conflito. Para atender a essas mudanças, o tempo estimado e o custo podem ter acréscimos, nem sempre aceitos pelo cliente. A colaboração e a proximidade do cliente permitem a decisão entre a mudança e a necessidade. </a:t>
            </a:r>
            <a:endParaRPr lang="pt-BR" sz="1400" dirty="0" smtClean="0"/>
          </a:p>
          <a:p>
            <a:pPr fontAlgn="base"/>
            <a:endParaRPr lang="pt-BR" sz="1400" dirty="0"/>
          </a:p>
          <a:p>
            <a:pPr fontAlgn="base"/>
            <a:r>
              <a:rPr lang="pt-BR" sz="1400" b="1" dirty="0"/>
              <a:t>// Resposta às mudanças sobre</a:t>
            </a:r>
            <a:r>
              <a:rPr lang="pt-BR" sz="1400" dirty="0"/>
              <a:t/>
            </a:r>
            <a:br>
              <a:rPr lang="pt-BR" sz="1400" dirty="0"/>
            </a:br>
            <a:r>
              <a:rPr lang="pt-BR" sz="1400" b="1" dirty="0"/>
              <a:t>seguir um </a:t>
            </a:r>
            <a:r>
              <a:rPr lang="pt-BR" sz="1400" b="1" dirty="0" smtClean="0"/>
              <a:t>plano</a:t>
            </a:r>
            <a:r>
              <a:rPr lang="pt-BR" sz="1400" b="1" dirty="0"/>
              <a:t/>
            </a:r>
            <a:br>
              <a:rPr lang="pt-BR" sz="1400" b="1" dirty="0"/>
            </a:br>
            <a:r>
              <a:rPr lang="pt-BR" sz="1400" dirty="0"/>
              <a:t>Imprevisibilidades fazem parte dos projetos. Todo o cuidado de detalhar os requisitos na fase inicial não garante o controle de processos e execuções sem mudanças. As incertezas do mercado e os riscos aos quais as organizações estão sujeitas precisam ser atendidos com flexibilidade, já que muitas mudanças agregam valor ao produto inicial e não devem ser ignoradas por não estarem na documentação. O cliente precisa de um produto que lhe atenda hoje, talvez, diferente do que foi especificado em seu início</a:t>
            </a:r>
            <a:r>
              <a:rPr lang="pt-BR" sz="1400" dirty="0" smtClean="0"/>
              <a:t>.</a:t>
            </a:r>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04016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Os 12 princípios ágeis do Manifesto Ágil são:</a:t>
            </a:r>
          </a:p>
          <a:p>
            <a:pPr fontAlgn="base"/>
            <a:endParaRPr lang="pt-BR" sz="1400" dirty="0" smtClean="0"/>
          </a:p>
          <a:p>
            <a:pPr fontAlgn="base"/>
            <a:r>
              <a:rPr lang="pt-BR" sz="1400" b="1" dirty="0" smtClean="0"/>
              <a:t>01</a:t>
            </a:r>
            <a:endParaRPr lang="pt-BR" sz="1400" b="1" dirty="0"/>
          </a:p>
          <a:p>
            <a:pPr fontAlgn="base"/>
            <a:r>
              <a:rPr lang="pt-BR" sz="1400" dirty="0"/>
              <a:t>A prioridade é garantir a satisfação do cliente com entregas antecipadas e contínuas. Isso permite a transparência sobre o desenvolvimento, aumentando a confiança</a:t>
            </a:r>
            <a:r>
              <a:rPr lang="pt-BR" sz="1400" dirty="0" smtClean="0"/>
              <a:t>.</a:t>
            </a:r>
          </a:p>
          <a:p>
            <a:pPr fontAlgn="base"/>
            <a:endParaRPr lang="pt-BR" sz="1400" dirty="0"/>
          </a:p>
          <a:p>
            <a:pPr fontAlgn="base"/>
            <a:r>
              <a:rPr lang="pt-BR" sz="1400" b="1" dirty="0"/>
              <a:t>02</a:t>
            </a:r>
          </a:p>
          <a:p>
            <a:pPr fontAlgn="base"/>
            <a:r>
              <a:rPr lang="pt-BR" sz="1400" dirty="0"/>
              <a:t>As mudanças, mesmo tardias, agregam valor ao produto do cliente e são bem-vindas: não adianta entregar ao final de um período um produto que já não atende à sua necessidade e não agrega vantagem competitiva</a:t>
            </a:r>
            <a:r>
              <a:rPr lang="pt-BR" sz="1400" dirty="0" smtClean="0"/>
              <a:t>.</a:t>
            </a:r>
          </a:p>
          <a:p>
            <a:pPr fontAlgn="base"/>
            <a:endParaRPr lang="pt-BR" sz="1400" dirty="0"/>
          </a:p>
          <a:p>
            <a:pPr fontAlgn="base"/>
            <a:r>
              <a:rPr lang="pt-BR" sz="1400" b="1" dirty="0"/>
              <a:t>03</a:t>
            </a:r>
          </a:p>
          <a:p>
            <a:pPr fontAlgn="base"/>
            <a:r>
              <a:rPr lang="pt-BR" sz="1400" dirty="0"/>
              <a:t>Priorize entregas funcionais com frequência, em pequenos intervalos. Isso garante que riscos e mudanças possam ser atendidos e o feedback do cliente, obtido</a:t>
            </a:r>
            <a:r>
              <a:rPr lang="pt-BR" sz="1400" dirty="0" smtClean="0"/>
              <a:t>.</a:t>
            </a:r>
          </a:p>
          <a:p>
            <a:pPr fontAlgn="base"/>
            <a:endParaRPr lang="pt-BR" sz="1400" dirty="0"/>
          </a:p>
          <a:p>
            <a:pPr fontAlgn="base"/>
            <a:r>
              <a:rPr lang="pt-BR" sz="1400" b="1" dirty="0"/>
              <a:t>04</a:t>
            </a:r>
          </a:p>
          <a:p>
            <a:pPr fontAlgn="base"/>
            <a:r>
              <a:rPr lang="pt-BR" sz="1400" dirty="0"/>
              <a:t>O projeto tem de atender ao cliente; quanto maior a cooperação entre a área de negócio e a área de desenvolvimento, maior a probabilidade do resultado positivo. A responsabilidade sobre o resultado do produto final precisa ser compartilhada entre todos.</a:t>
            </a:r>
          </a:p>
          <a:p>
            <a:pPr fontAlgn="base"/>
            <a:endParaRPr lang="pt-BR" sz="1400" dirty="0" smtClean="0"/>
          </a:p>
          <a:p>
            <a:pPr fontAlgn="base"/>
            <a:r>
              <a:rPr lang="pt-BR" sz="1400" b="1" dirty="0"/>
              <a:t>05</a:t>
            </a:r>
          </a:p>
          <a:p>
            <a:pPr fontAlgn="base"/>
            <a:r>
              <a:rPr lang="pt-BR" sz="1400" dirty="0"/>
              <a:t>Pessoas motivadas são capazes de executar seus trabalhos de forma diferenciada. Ter credibilidade e confiança na produção do trabalho da equipe permite a construção de produtos melhores.</a:t>
            </a:r>
          </a:p>
          <a:p>
            <a:pPr fontAlgn="base"/>
            <a:endParaRPr lang="pt-BR" sz="1400" dirty="0" smtClean="0"/>
          </a:p>
          <a:p>
            <a:pPr fontAlgn="base"/>
            <a:r>
              <a:rPr lang="pt-BR" sz="1400" b="1" dirty="0"/>
              <a:t>06</a:t>
            </a:r>
          </a:p>
          <a:p>
            <a:pPr fontAlgn="base"/>
            <a:r>
              <a:rPr lang="pt-BR" sz="1400" dirty="0"/>
              <a:t>Transmita a informação cara a cara; é a melhor forma. Não permita que mal-entendidos e dúvidas atrapalhem a comunicação que precisa ser feita entre a equipe.</a:t>
            </a:r>
          </a:p>
          <a:p>
            <a:pPr fontAlgn="base"/>
            <a:endParaRPr lang="pt-BR" sz="1400" dirty="0" smtClean="0"/>
          </a:p>
          <a:p>
            <a:pPr fontAlgn="base"/>
            <a:r>
              <a:rPr lang="pt-BR" sz="1400" b="1" dirty="0"/>
              <a:t>07</a:t>
            </a:r>
          </a:p>
          <a:p>
            <a:pPr fontAlgn="base"/>
            <a:r>
              <a:rPr lang="pt-BR" sz="1400" dirty="0"/>
              <a:t>Software funcional é a melhor medida para entregar produtos com qualidade e valor.</a:t>
            </a:r>
          </a:p>
          <a:p>
            <a:pPr fontAlgn="base"/>
            <a:endParaRPr lang="pt-BR" sz="1400" dirty="0"/>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860451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b="1" dirty="0"/>
              <a:t>08</a:t>
            </a:r>
          </a:p>
          <a:p>
            <a:pPr fontAlgn="base"/>
            <a:r>
              <a:rPr lang="pt-BR" sz="1400" dirty="0"/>
              <a:t>A parceria entre cliente e equipe deve ser constante e priorizar a construção do software. Manter o ritmo de entregas parciais e de qualidade constantes até a entrega final.</a:t>
            </a:r>
          </a:p>
          <a:p>
            <a:pPr fontAlgn="base"/>
            <a:endParaRPr lang="pt-BR" sz="1400" dirty="0" smtClean="0"/>
          </a:p>
          <a:p>
            <a:pPr fontAlgn="base"/>
            <a:r>
              <a:rPr lang="pt-BR" sz="1400" b="1" dirty="0"/>
              <a:t>09</a:t>
            </a:r>
          </a:p>
          <a:p>
            <a:pPr fontAlgn="base"/>
            <a:r>
              <a:rPr lang="pt-BR" sz="1400" dirty="0"/>
              <a:t>Prezar a qualidade técnica e o design mesmo construindo de forma ágil.</a:t>
            </a:r>
          </a:p>
          <a:p>
            <a:pPr fontAlgn="base"/>
            <a:endParaRPr lang="pt-BR" sz="1400" dirty="0" smtClean="0"/>
          </a:p>
          <a:p>
            <a:pPr fontAlgn="base"/>
            <a:r>
              <a:rPr lang="pt-BR" sz="1400" b="1" dirty="0"/>
              <a:t>10</a:t>
            </a:r>
          </a:p>
          <a:p>
            <a:pPr fontAlgn="base"/>
            <a:r>
              <a:rPr lang="pt-BR" sz="1400" dirty="0"/>
              <a:t>Simplificar o desenvolvimento. A análise de Pareto que diz que 20% do esforço podem gerar 80% dos resultados esperados. Cabe bem aqui.</a:t>
            </a:r>
          </a:p>
          <a:p>
            <a:pPr fontAlgn="base"/>
            <a:endParaRPr lang="pt-BR" sz="1400" dirty="0" smtClean="0"/>
          </a:p>
          <a:p>
            <a:pPr fontAlgn="base"/>
            <a:r>
              <a:rPr lang="pt-BR" sz="1400" b="1" dirty="0"/>
              <a:t>11</a:t>
            </a:r>
          </a:p>
          <a:p>
            <a:pPr fontAlgn="base"/>
            <a:r>
              <a:rPr lang="pt-BR" sz="1400" dirty="0"/>
              <a:t>Equipes </a:t>
            </a:r>
            <a:r>
              <a:rPr lang="pt-BR" sz="1400" dirty="0" smtClean="0"/>
              <a:t>auto organizáveis </a:t>
            </a:r>
            <a:r>
              <a:rPr lang="pt-BR" sz="1400" dirty="0"/>
              <a:t>constroem software com melhores arquiteturas, requisitos e design. A equipe tem que conhecer o que deve ser feito e de que forma.</a:t>
            </a:r>
          </a:p>
          <a:p>
            <a:pPr fontAlgn="base"/>
            <a:endParaRPr lang="pt-BR" sz="1400" dirty="0" smtClean="0"/>
          </a:p>
          <a:p>
            <a:pPr fontAlgn="base"/>
            <a:r>
              <a:rPr lang="pt-BR" sz="1400" b="1" dirty="0"/>
              <a:t>12</a:t>
            </a:r>
          </a:p>
          <a:p>
            <a:pPr fontAlgn="base"/>
            <a:r>
              <a:rPr lang="pt-BR" sz="1400" dirty="0"/>
              <a:t>A equipe avalia como se tornar mais eficaz, com intervalos regulares, e reflete e ajusta seu comportamento, criando as melhores práticas e as efetivando nos trabalhos.</a:t>
            </a:r>
          </a:p>
          <a:p>
            <a:pPr fontAlgn="base"/>
            <a:endParaRPr lang="pt-BR" sz="1400" dirty="0"/>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31979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Na síntese, os métodos ágeis tornam o escopo mais flexível em contraposição aos modelos tradicionais, que o engessam. A satisfação do cliente e a preocupação em atender às suas necessidades, entregando qualidade e valor, é a proposta ágil</a:t>
            </a:r>
            <a:r>
              <a:rPr lang="pt-BR" sz="1400" dirty="0" smtClean="0"/>
              <a:t>.</a:t>
            </a:r>
          </a:p>
          <a:p>
            <a:pPr fontAlgn="base"/>
            <a:endParaRPr lang="pt-BR" sz="1400" dirty="0"/>
          </a:p>
          <a:p>
            <a:pPr fontAlgn="base"/>
            <a:r>
              <a:rPr lang="pt-BR" sz="1400" dirty="0"/>
              <a:t>Além do mais, os métodos ágeis representam mais comportamento e atitude. Uma equipe se torna ágil à medida que se compromete em promover o conhecimento e comportamentos que foram identificados e os conduziram a uma maior eficiência</a:t>
            </a:r>
            <a:r>
              <a:rPr lang="pt-BR" sz="1400" dirty="0" smtClean="0"/>
              <a:t>.</a:t>
            </a:r>
          </a:p>
          <a:p>
            <a:pPr fontAlgn="base"/>
            <a:endParaRPr lang="pt-BR" sz="1400" dirty="0"/>
          </a:p>
          <a:p>
            <a:pPr fontAlgn="base"/>
            <a:r>
              <a:rPr lang="pt-BR" sz="1400" dirty="0"/>
              <a:t>Existem muitas metodologias e </a:t>
            </a:r>
            <a:r>
              <a:rPr lang="pt-BR" sz="1400" b="1" i="1" dirty="0"/>
              <a:t>frameworks</a:t>
            </a:r>
            <a:r>
              <a:rPr lang="pt-BR" sz="1400" dirty="0"/>
              <a:t> ágeis disponíveis no mercado. Cada projeto pode ser enquadrado na melhor metodologia que o atende</a:t>
            </a:r>
            <a:r>
              <a:rPr lang="pt-BR" sz="1400" dirty="0" smtClean="0"/>
              <a:t>.</a:t>
            </a:r>
          </a:p>
          <a:p>
            <a:pPr fontAlgn="base"/>
            <a:endParaRPr lang="pt-BR" sz="1400" dirty="0"/>
          </a:p>
          <a:p>
            <a:pPr fontAlgn="base"/>
            <a:r>
              <a:rPr lang="pt-BR" sz="1400" b="1" i="1" dirty="0"/>
              <a:t>Framework</a:t>
            </a:r>
            <a:r>
              <a:rPr lang="pt-BR" sz="1400" dirty="0"/>
              <a:t>: um sistema de regras, ideias ou crenças que é usado para planejar e decidir algo (Cambridge Dictionary, 2019).</a:t>
            </a:r>
          </a:p>
          <a:p>
            <a:pPr fontAlgn="base"/>
            <a:endParaRPr lang="pt-BR" sz="1400" dirty="0"/>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Métodos ágeis para gestão de projetos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350850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Crystal é uma família de métodos desenvolvidos por Alistair Cockburn, em meados da década de 1990, designada para atender às pequenas equipes de desenvolvimento com projetos de baixa criticidade até grandes equipes com projetos de alta criticidade</a:t>
            </a:r>
            <a:r>
              <a:rPr lang="pt-BR" sz="1400" dirty="0" smtClean="0"/>
              <a:t>.</a:t>
            </a:r>
          </a:p>
          <a:p>
            <a:pPr fontAlgn="base"/>
            <a:endParaRPr lang="pt-BR" sz="1400" dirty="0"/>
          </a:p>
          <a:p>
            <a:pPr fontAlgn="base"/>
            <a:r>
              <a:rPr lang="pt-BR" sz="1400" dirty="0"/>
              <a:t>A metodologia a ser empregada depende da quantidade de pessoas dentro da equipe versus a criticidade. O foco é a gestão de pessoas visando a interação, habilidade, talento e comunicação, partindo do princípio de que pessoas possuem habilidades e talentos diferentes e que isso influencia o desenvolvimento dos projetos de softwares</a:t>
            </a:r>
            <a:r>
              <a:rPr lang="pt-BR" sz="1400" dirty="0" smtClean="0"/>
              <a:t>.</a:t>
            </a:r>
          </a:p>
          <a:p>
            <a:pPr fontAlgn="base"/>
            <a:endParaRPr lang="pt-BR" sz="1400" dirty="0"/>
          </a:p>
          <a:p>
            <a:pPr fontAlgn="base"/>
            <a:r>
              <a:rPr lang="pt-BR" sz="1400" dirty="0"/>
              <a:t>As quantidades de pessoas são representadas por cores, como: branco, usado até oito pessoas; amarelo, que pode ser usado de oito até 20 pessoas; laranja, usado nos times de 20 a 50 pessoas; e vermelho, com grupos de 50 a 100 pessoas</a:t>
            </a:r>
            <a:r>
              <a:rPr lang="pt-BR" sz="1400" dirty="0" smtClean="0"/>
              <a:t>.</a:t>
            </a:r>
          </a:p>
          <a:p>
            <a:pPr fontAlgn="base"/>
            <a:endParaRPr lang="pt-BR" sz="1400" dirty="0"/>
          </a:p>
          <a:p>
            <a:pPr fontAlgn="base"/>
            <a:r>
              <a:rPr lang="pt-BR" sz="1400" dirty="0"/>
              <a:t>A criticidade é definida por níveis de conforto, baixo custo, alto custo e risco de vida</a:t>
            </a:r>
            <a:r>
              <a:rPr lang="pt-BR" sz="1400" dirty="0" smtClean="0"/>
              <a:t>.</a:t>
            </a:r>
          </a:p>
          <a:p>
            <a:pPr fontAlgn="base"/>
            <a:endParaRPr lang="pt-BR" sz="1400" dirty="0"/>
          </a:p>
          <a:p>
            <a:pPr fontAlgn="base"/>
            <a:r>
              <a:rPr lang="pt-BR" sz="1400" dirty="0"/>
              <a:t>A indicação do método é que, em equipe menores, com cores mais claras, o risco de problemas tende a representar prejuízos menores. Com equipes grandes, ocorreria o contrário; cores mais fortes representam prejuízos maiores.</a:t>
            </a:r>
          </a:p>
          <a:p>
            <a:r>
              <a:rPr lang="pt-BR" sz="1400" dirty="0"/>
              <a:t/>
            </a:r>
            <a:br>
              <a:rPr lang="pt-BR" sz="1400" dirty="0"/>
            </a:br>
            <a:endParaRPr lang="pt-BR" sz="1400" dirty="0"/>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a:t>Crystal</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4027002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b="1" dirty="0" smtClean="0"/>
              <a:t>                                             </a:t>
            </a:r>
          </a:p>
          <a:p>
            <a:r>
              <a:rPr lang="pt-BR" sz="1400" b="1" dirty="0" smtClean="0"/>
              <a:t>                                          </a:t>
            </a:r>
            <a:r>
              <a:rPr lang="pt-BR" sz="1400" b="1" dirty="0"/>
              <a:t>Garantir a entrega funcional e em </a:t>
            </a:r>
            <a:endParaRPr lang="pt-BR" sz="1400" b="1" dirty="0" smtClean="0"/>
          </a:p>
          <a:p>
            <a:r>
              <a:rPr lang="pt-BR" sz="1400" b="1" dirty="0"/>
              <a:t> </a:t>
            </a:r>
            <a:r>
              <a:rPr lang="pt-BR" sz="1400" b="1" dirty="0" smtClean="0"/>
              <a:t>                                         pequenos </a:t>
            </a:r>
            <a:r>
              <a:rPr lang="pt-BR" sz="1400" b="1" dirty="0"/>
              <a:t>períodos</a:t>
            </a:r>
            <a:r>
              <a:rPr lang="pt-BR" sz="1400" b="1" dirty="0" smtClean="0"/>
              <a:t>;</a:t>
            </a:r>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smtClean="0"/>
          </a:p>
          <a:p>
            <a:r>
              <a:rPr lang="pt-BR" sz="1400" b="1" dirty="0" smtClean="0"/>
              <a:t>                                           Os </a:t>
            </a:r>
            <a:r>
              <a:rPr lang="pt-BR" sz="1400" b="1" dirty="0"/>
              <a:t>gargalos devem ser encontrados e resolvidos</a:t>
            </a:r>
            <a:r>
              <a:rPr lang="pt-BR" sz="1400" b="1" dirty="0" smtClean="0"/>
              <a:t>;</a:t>
            </a:r>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smtClean="0"/>
          </a:p>
          <a:p>
            <a:r>
              <a:rPr lang="pt-BR" sz="1400" b="1" dirty="0" smtClean="0"/>
              <a:t>                                           </a:t>
            </a:r>
            <a:r>
              <a:rPr lang="pt-BR" sz="1400" b="1" dirty="0"/>
              <a:t>A comunicação eficiente entre o desenvolvedor </a:t>
            </a:r>
            <a:endParaRPr lang="pt-BR" sz="1400" b="1" dirty="0" smtClean="0"/>
          </a:p>
          <a:p>
            <a:r>
              <a:rPr lang="pt-BR" sz="1400" b="1" dirty="0"/>
              <a:t> </a:t>
            </a:r>
            <a:r>
              <a:rPr lang="pt-BR" sz="1400" b="1" dirty="0" smtClean="0"/>
              <a:t>                                          e </a:t>
            </a:r>
            <a:r>
              <a:rPr lang="pt-BR" sz="1400" b="1" dirty="0"/>
              <a:t>o cliente gera produtos melhores</a:t>
            </a:r>
            <a:r>
              <a:rPr lang="pt-BR" sz="1400" b="1" dirty="0" smtClean="0"/>
              <a:t>;</a:t>
            </a:r>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a:p>
          <a:p>
            <a:r>
              <a:rPr lang="pt-BR" sz="1400" b="1" dirty="0" smtClean="0"/>
              <a:t>                                           </a:t>
            </a:r>
            <a:r>
              <a:rPr lang="pt-BR" sz="1400" b="1" dirty="0"/>
              <a:t>As pessoas se sentem seguras para </a:t>
            </a:r>
            <a:r>
              <a:rPr lang="pt-BR" sz="1400" b="1" dirty="0" smtClean="0"/>
              <a:t>levantar</a:t>
            </a:r>
          </a:p>
          <a:p>
            <a:r>
              <a:rPr lang="pt-BR" sz="1400" b="1" dirty="0"/>
              <a:t> </a:t>
            </a:r>
            <a:r>
              <a:rPr lang="pt-BR" sz="1400" b="1" dirty="0" smtClean="0"/>
              <a:t>                                          </a:t>
            </a:r>
            <a:r>
              <a:rPr lang="pt-BR" sz="1400" b="1" dirty="0"/>
              <a:t>problemas e falar sobre o que as incomodam</a:t>
            </a:r>
            <a:r>
              <a:rPr lang="pt-BR" sz="1400" b="1" dirty="0" smtClean="0"/>
              <a:t>.</a:t>
            </a:r>
          </a:p>
          <a:p>
            <a:endParaRPr lang="pt-BR" sz="1400" b="1" dirty="0" smtClean="0"/>
          </a:p>
          <a:p>
            <a:endParaRPr lang="pt-BR" sz="1400" b="1" dirty="0"/>
          </a:p>
          <a:p>
            <a:endParaRPr lang="pt-BR" sz="1400" b="1" dirty="0" smtClean="0"/>
          </a:p>
          <a:p>
            <a:r>
              <a:rPr lang="pt-BR" sz="1400" dirty="0"/>
              <a:t>A Tabela 1 representa a metodologia.</a:t>
            </a:r>
            <a:endParaRPr lang="pt-BR" sz="1400" b="1" dirty="0" smtClean="0"/>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smtClean="0"/>
          </a:p>
          <a:p>
            <a:endParaRPr lang="pt-BR" sz="1400" b="1" dirty="0"/>
          </a:p>
          <a:p>
            <a:endParaRPr lang="pt-BR" sz="1400" b="1" dirty="0" smtClean="0"/>
          </a:p>
          <a:p>
            <a:endParaRPr lang="pt-BR" sz="1400" b="1" dirty="0"/>
          </a:p>
          <a:p>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a:t>Crystal</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2" name="Imagem 1"/>
          <p:cNvPicPr>
            <a:picLocks noChangeAspect="1"/>
          </p:cNvPicPr>
          <p:nvPr/>
        </p:nvPicPr>
        <p:blipFill>
          <a:blip r:embed="rId7"/>
          <a:stretch>
            <a:fillRect/>
          </a:stretch>
        </p:blipFill>
        <p:spPr>
          <a:xfrm>
            <a:off x="607176" y="1565112"/>
            <a:ext cx="1224136" cy="1219701"/>
          </a:xfrm>
          <a:prstGeom prst="rect">
            <a:avLst/>
          </a:prstGeom>
        </p:spPr>
      </p:pic>
      <p:pic>
        <p:nvPicPr>
          <p:cNvPr id="3" name="Imagem 2"/>
          <p:cNvPicPr>
            <a:picLocks noChangeAspect="1"/>
          </p:cNvPicPr>
          <p:nvPr/>
        </p:nvPicPr>
        <p:blipFill>
          <a:blip r:embed="rId8"/>
          <a:stretch>
            <a:fillRect/>
          </a:stretch>
        </p:blipFill>
        <p:spPr>
          <a:xfrm>
            <a:off x="620172" y="3156060"/>
            <a:ext cx="1222126" cy="1231014"/>
          </a:xfrm>
          <a:prstGeom prst="rect">
            <a:avLst/>
          </a:prstGeom>
        </p:spPr>
      </p:pic>
      <p:pic>
        <p:nvPicPr>
          <p:cNvPr id="4" name="Imagem 3"/>
          <p:cNvPicPr>
            <a:picLocks noChangeAspect="1"/>
          </p:cNvPicPr>
          <p:nvPr/>
        </p:nvPicPr>
        <p:blipFill>
          <a:blip r:embed="rId9"/>
          <a:stretch>
            <a:fillRect/>
          </a:stretch>
        </p:blipFill>
        <p:spPr>
          <a:xfrm>
            <a:off x="648507" y="4712826"/>
            <a:ext cx="1227173" cy="1231635"/>
          </a:xfrm>
          <a:prstGeom prst="rect">
            <a:avLst/>
          </a:prstGeom>
        </p:spPr>
      </p:pic>
      <p:pic>
        <p:nvPicPr>
          <p:cNvPr id="6" name="Imagem 5"/>
          <p:cNvPicPr>
            <a:picLocks noChangeAspect="1"/>
          </p:cNvPicPr>
          <p:nvPr/>
        </p:nvPicPr>
        <p:blipFill>
          <a:blip r:embed="rId10"/>
          <a:stretch>
            <a:fillRect/>
          </a:stretch>
        </p:blipFill>
        <p:spPr>
          <a:xfrm>
            <a:off x="620172" y="6270213"/>
            <a:ext cx="1233933" cy="1233933"/>
          </a:xfrm>
          <a:prstGeom prst="rect">
            <a:avLst/>
          </a:prstGeom>
        </p:spPr>
      </p:pic>
      <p:pic>
        <p:nvPicPr>
          <p:cNvPr id="7" name="Imagem 6"/>
          <p:cNvPicPr>
            <a:picLocks noChangeAspect="1"/>
          </p:cNvPicPr>
          <p:nvPr/>
        </p:nvPicPr>
        <p:blipFill>
          <a:blip r:embed="rId11"/>
          <a:stretch>
            <a:fillRect/>
          </a:stretch>
        </p:blipFill>
        <p:spPr>
          <a:xfrm>
            <a:off x="982433" y="8027987"/>
            <a:ext cx="4762500" cy="1533525"/>
          </a:xfrm>
          <a:prstGeom prst="rect">
            <a:avLst/>
          </a:prstGeom>
        </p:spPr>
      </p:pic>
    </p:spTree>
    <p:extLst>
      <p:ext uri="{BB962C8B-B14F-4D97-AF65-F5344CB8AC3E}">
        <p14:creationId xmlns:p14="http://schemas.microsoft.com/office/powerpoint/2010/main" val="131371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ke pensando no que estud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873" y="1049714"/>
            <a:ext cx="1035924" cy="106934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73689" y="1023347"/>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3"/>
          <a:srcRect/>
          <a:stretch>
            <a:fillRect/>
          </a:stretch>
        </p:blipFill>
        <p:spPr bwMode="auto">
          <a:xfrm>
            <a:off x="4725144" y="6321152"/>
            <a:ext cx="1643074" cy="2286016"/>
          </a:xfrm>
          <a:prstGeom prst="rect">
            <a:avLst/>
          </a:prstGeom>
          <a:noFill/>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Título 1"/>
          <p:cNvSpPr txBox="1">
            <a:spLocks/>
          </p:cNvSpPr>
          <p:nvPr/>
        </p:nvSpPr>
        <p:spPr>
          <a:xfrm>
            <a:off x="403151" y="1639815"/>
            <a:ext cx="6286544" cy="7345634"/>
          </a:xfrm>
          <a:prstGeom prst="rect">
            <a:avLst/>
          </a:prstGeom>
        </p:spPr>
        <p:txBody>
          <a:bodyPr vert="horz" lIns="91440" tIns="45720" rIns="91440" bIns="45720" rtlCol="0" anchor="t">
            <a:noAutofit/>
          </a:bodyPr>
          <a:lstStyle/>
          <a:p>
            <a:pPr fontAlgn="base"/>
            <a:endParaRPr lang="pt-BR" sz="2400" b="1" dirty="0" smtClean="0"/>
          </a:p>
          <a:p>
            <a:pPr fontAlgn="base"/>
            <a:r>
              <a:rPr lang="pt-BR" sz="2400" b="1" dirty="0" smtClean="0"/>
              <a:t>Unidade </a:t>
            </a:r>
            <a:r>
              <a:rPr lang="pt-BR" sz="2400" b="1" dirty="0"/>
              <a:t>03: </a:t>
            </a:r>
            <a:endParaRPr lang="pt-BR" sz="2400" b="1" dirty="0" smtClean="0"/>
          </a:p>
          <a:p>
            <a:pPr fontAlgn="base"/>
            <a:r>
              <a:rPr lang="pt-BR" sz="2400" b="1" dirty="0"/>
              <a:t>Métodos ágeis para gestão de projetos </a:t>
            </a:r>
            <a:endParaRPr lang="pt-BR" sz="2400" b="1" dirty="0" smtClean="0"/>
          </a:p>
          <a:p>
            <a:pPr fontAlgn="base"/>
            <a:endParaRPr lang="pt-BR" sz="2400" b="1" dirty="0"/>
          </a:p>
          <a:p>
            <a:pPr fontAlgn="base"/>
            <a:r>
              <a:rPr lang="pt-BR" sz="2400" b="1" dirty="0"/>
              <a:t>//</a:t>
            </a:r>
            <a:r>
              <a:rPr lang="pt-BR" sz="2400" dirty="0"/>
              <a:t> métodos ágeis para gestão de projetos</a:t>
            </a:r>
          </a:p>
          <a:p>
            <a:pPr fontAlgn="base"/>
            <a:r>
              <a:rPr lang="pt-BR" sz="2400" b="1" dirty="0"/>
              <a:t>// </a:t>
            </a:r>
            <a:r>
              <a:rPr lang="pt-BR" sz="2400" dirty="0"/>
              <a:t>escritório de projetos – PMO</a:t>
            </a:r>
          </a:p>
        </p:txBody>
      </p:sp>
      <p:sp>
        <p:nvSpPr>
          <p:cNvPr id="20"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1791110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A FDD (Desenvolvimento Dirigido a Funcionalidades) é uma metodologia simples que busca apresentar resultados funcionais, tangíveis e frequentes.</a:t>
            </a:r>
          </a:p>
          <a:p>
            <a:pPr fontAlgn="base"/>
            <a:r>
              <a:rPr lang="pt-BR" sz="1400" dirty="0"/>
              <a:t>Através do desenho do </a:t>
            </a:r>
            <a:r>
              <a:rPr lang="pt-BR" sz="1400" b="1" dirty="0"/>
              <a:t>protótipo</a:t>
            </a:r>
            <a:r>
              <a:rPr lang="pt-BR" sz="1400" dirty="0"/>
              <a:t> do produto, uma lista de requisitos é construída e o desenvolvimento é planejado para atender às funcionalidades. O projeto é faseado pelas suas funcionalidades</a:t>
            </a:r>
            <a:r>
              <a:rPr lang="pt-BR" sz="1400" dirty="0" smtClean="0"/>
              <a:t>.</a:t>
            </a:r>
          </a:p>
          <a:p>
            <a:pPr fontAlgn="base"/>
            <a:endParaRPr lang="pt-BR" sz="1400" dirty="0"/>
          </a:p>
          <a:p>
            <a:pPr fontAlgn="base"/>
            <a:r>
              <a:rPr lang="pt-BR" sz="1400" dirty="0"/>
              <a:t>O Diagrama 1 representa a metodologia FDD</a:t>
            </a:r>
            <a:r>
              <a:rPr lang="pt-BR" sz="1400" dirty="0" smtClean="0"/>
              <a:t>.</a:t>
            </a:r>
          </a:p>
          <a:p>
            <a:pPr fontAlgn="base"/>
            <a:endParaRPr lang="pt-BR" sz="1400" dirty="0"/>
          </a:p>
          <a:p>
            <a:pPr fontAlgn="base"/>
            <a:r>
              <a:rPr lang="pt-BR" sz="1400" b="1" dirty="0"/>
              <a:t>Protótipos</a:t>
            </a:r>
            <a:r>
              <a:rPr lang="pt-BR" sz="1400" dirty="0"/>
              <a:t>: um método para se obter respostas iniciais sobre os requisitos através de um modelo funcional do produto esperado antes de efetivamente construi-lo (PMI, 2017).</a:t>
            </a:r>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dirty="0"/>
                <a:t>FDD (</a:t>
              </a:r>
              <a:r>
                <a:rPr lang="pt-BR" b="1" i="1" dirty="0"/>
                <a:t>Feature-driven Development</a:t>
              </a:r>
              <a:r>
                <a:rPr lang="pt-BR" b="1" dirty="0"/>
                <a:t>) </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8" name="Imagem 7"/>
          <p:cNvPicPr>
            <a:picLocks noChangeAspect="1"/>
          </p:cNvPicPr>
          <p:nvPr/>
        </p:nvPicPr>
        <p:blipFill>
          <a:blip r:embed="rId7"/>
          <a:stretch>
            <a:fillRect/>
          </a:stretch>
        </p:blipFill>
        <p:spPr>
          <a:xfrm>
            <a:off x="823084" y="4304928"/>
            <a:ext cx="5200650" cy="4657725"/>
          </a:xfrm>
          <a:prstGeom prst="rect">
            <a:avLst/>
          </a:prstGeom>
        </p:spPr>
      </p:pic>
    </p:spTree>
    <p:extLst>
      <p:ext uri="{BB962C8B-B14F-4D97-AF65-F5344CB8AC3E}">
        <p14:creationId xmlns:p14="http://schemas.microsoft.com/office/powerpoint/2010/main" val="487634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As boas práticas recomendadas pela FDD são</a:t>
            </a:r>
            <a:r>
              <a:rPr lang="pt-BR" sz="1400" dirty="0" smtClean="0"/>
              <a:t>:</a:t>
            </a:r>
          </a:p>
          <a:p>
            <a:pPr fontAlgn="base"/>
            <a:endParaRPr lang="pt-BR" sz="1400" dirty="0"/>
          </a:p>
          <a:p>
            <a:pPr fontAlgn="base"/>
            <a:r>
              <a:rPr lang="pt-BR" sz="1400" b="1" dirty="0"/>
              <a:t>A equipe formada por área de negócio e desenvolvimento é focada em explorar e entender o produto a ser desenvolvido;</a:t>
            </a:r>
          </a:p>
          <a:p>
            <a:pPr fontAlgn="base"/>
            <a:endParaRPr lang="pt-BR" sz="1400" b="1" dirty="0"/>
          </a:p>
          <a:p>
            <a:pPr fontAlgn="base"/>
            <a:r>
              <a:rPr lang="pt-BR" sz="1400" b="1" dirty="0"/>
              <a:t>O desenvolvimento por funcionalidades e entregas curtas permite o feedback rápido para mudanças, riscos e problemas;</a:t>
            </a:r>
          </a:p>
          <a:p>
            <a:pPr fontAlgn="base"/>
            <a:endParaRPr lang="pt-BR" sz="1400" b="1" dirty="0"/>
          </a:p>
          <a:p>
            <a:pPr fontAlgn="base"/>
            <a:r>
              <a:rPr lang="pt-BR" sz="1400" b="1" dirty="0"/>
              <a:t>Cada indivíduo é responsável pela propriedade individual de seu código;</a:t>
            </a:r>
          </a:p>
          <a:p>
            <a:pPr fontAlgn="base"/>
            <a:endParaRPr lang="pt-BR" sz="1400" b="1" dirty="0"/>
          </a:p>
          <a:p>
            <a:pPr fontAlgn="base"/>
            <a:r>
              <a:rPr lang="pt-BR" sz="1400" b="1" dirty="0"/>
              <a:t>A funcionalidade terá um time de especialista para cada projeto de desenvolvimento;</a:t>
            </a:r>
          </a:p>
          <a:p>
            <a:pPr fontAlgn="base"/>
            <a:endParaRPr lang="pt-BR" sz="1400" b="1" dirty="0"/>
          </a:p>
          <a:p>
            <a:pPr fontAlgn="base"/>
            <a:r>
              <a:rPr lang="pt-BR" sz="1400" b="1" dirty="0"/>
              <a:t>As inspeções ajudam a garantir a qualidade da entrega;</a:t>
            </a:r>
          </a:p>
          <a:p>
            <a:pPr fontAlgn="base"/>
            <a:endParaRPr lang="pt-BR" sz="1400" b="1" dirty="0"/>
          </a:p>
          <a:p>
            <a:pPr fontAlgn="base"/>
            <a:r>
              <a:rPr lang="pt-BR" sz="1400" b="1" dirty="0"/>
              <a:t>Controle do versionamento do código e sua rastreabilidade;</a:t>
            </a:r>
          </a:p>
          <a:p>
            <a:pPr fontAlgn="base"/>
            <a:endParaRPr lang="pt-BR" sz="1400" b="1" dirty="0"/>
          </a:p>
          <a:p>
            <a:pPr fontAlgn="base"/>
            <a:r>
              <a:rPr lang="pt-BR" sz="1400" b="1" dirty="0"/>
              <a:t>Verificação constante para saber se o código não se corrompeu, garantindo a integração do código existente com o desenvolvido;</a:t>
            </a:r>
          </a:p>
          <a:p>
            <a:pPr fontAlgn="base"/>
            <a:endParaRPr lang="pt-BR" sz="1400" b="1" dirty="0"/>
          </a:p>
          <a:p>
            <a:pPr fontAlgn="base"/>
            <a:r>
              <a:rPr lang="pt-BR" sz="1400" b="1" dirty="0"/>
              <a:t>Manter a visibilidade do desenvolvimento, sempre de forma transparente.</a:t>
            </a:r>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dirty="0"/>
                <a:t>FDD (</a:t>
              </a:r>
              <a:r>
                <a:rPr lang="pt-BR" b="1" i="1" dirty="0"/>
                <a:t>Feature-driven Development</a:t>
              </a:r>
              <a:r>
                <a:rPr lang="pt-BR" b="1" dirty="0"/>
                <a:t>) </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555723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método DSDM (Metodologia de Desenvolvimento de Sistemas Dinâmicos) enfatiza o envolvimento constante do usuário, analisando o ciclo de vida do projeto fazendo iterações e incrementos.</a:t>
            </a:r>
          </a:p>
          <a:p>
            <a:pPr fontAlgn="base"/>
            <a:r>
              <a:rPr lang="pt-BR" sz="1400" dirty="0"/>
              <a:t>A solução final não pode ser entregue de uma só vez. São propostas entregas parciais e que atendam ao negócio rapidamente, priorizando suas necessidades e as menos importantes, implementadas ao final do projeto.</a:t>
            </a:r>
          </a:p>
          <a:p>
            <a:pPr fontAlgn="base"/>
            <a:r>
              <a:rPr lang="pt-BR" sz="1400" dirty="0"/>
              <a:t>Com a natureza iterativa, é possível verificar a necessidade de ajustes e alterações antes da entrega, contribuindo para a melhoria contínua do processo.</a:t>
            </a:r>
          </a:p>
          <a:p>
            <a:pPr fontAlgn="base"/>
            <a:r>
              <a:rPr lang="pt-BR" sz="1400" dirty="0"/>
              <a:t>O ciclo de vida de um projeto segue quatro fases, como o estudo de viabilidade, iteração do modelo funcional, iteração de design e construção e a implementação</a:t>
            </a:r>
            <a:r>
              <a:rPr lang="pt-BR" sz="1400" dirty="0" smtClean="0"/>
              <a:t>.</a:t>
            </a:r>
          </a:p>
          <a:p>
            <a:pPr fontAlgn="base"/>
            <a:endParaRPr lang="pt-BR" sz="1400" dirty="0"/>
          </a:p>
          <a:p>
            <a:pPr fontAlgn="base"/>
            <a:r>
              <a:rPr lang="pt-BR" sz="1400" dirty="0"/>
              <a:t>Essa metodologia pode ser utilizada junto a outros métodos e apresentam oito princípios importantes</a:t>
            </a:r>
            <a:r>
              <a:rPr lang="pt-BR" sz="1400" dirty="0" smtClean="0"/>
              <a:t>:</a:t>
            </a:r>
          </a:p>
          <a:p>
            <a:pPr fontAlgn="base"/>
            <a:endParaRPr lang="pt-BR" sz="1400" dirty="0"/>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en-US" b="1" dirty="0"/>
                <a:t>DSDM (</a:t>
              </a:r>
              <a:r>
                <a:rPr lang="en-US" b="1" i="1" dirty="0"/>
                <a:t>Dynamic Systems Development Method</a:t>
              </a:r>
              <a:r>
                <a:rPr lang="en-US" b="1" dirty="0"/>
                <a: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2" name="Imagem 1"/>
          <p:cNvPicPr>
            <a:picLocks noChangeAspect="1"/>
          </p:cNvPicPr>
          <p:nvPr/>
        </p:nvPicPr>
        <p:blipFill>
          <a:blip r:embed="rId7"/>
          <a:stretch>
            <a:fillRect/>
          </a:stretch>
        </p:blipFill>
        <p:spPr>
          <a:xfrm>
            <a:off x="538124" y="5080994"/>
            <a:ext cx="2066925" cy="247650"/>
          </a:xfrm>
          <a:prstGeom prst="rect">
            <a:avLst/>
          </a:prstGeom>
        </p:spPr>
      </p:pic>
      <p:pic>
        <p:nvPicPr>
          <p:cNvPr id="3" name="Imagem 2"/>
          <p:cNvPicPr>
            <a:picLocks noChangeAspect="1"/>
          </p:cNvPicPr>
          <p:nvPr/>
        </p:nvPicPr>
        <p:blipFill>
          <a:blip r:embed="rId8"/>
          <a:stretch>
            <a:fillRect/>
          </a:stretch>
        </p:blipFill>
        <p:spPr>
          <a:xfrm>
            <a:off x="538124" y="5514525"/>
            <a:ext cx="1276350" cy="257175"/>
          </a:xfrm>
          <a:prstGeom prst="rect">
            <a:avLst/>
          </a:prstGeom>
        </p:spPr>
      </p:pic>
      <p:pic>
        <p:nvPicPr>
          <p:cNvPr id="4" name="Imagem 3"/>
          <p:cNvPicPr>
            <a:picLocks noChangeAspect="1"/>
          </p:cNvPicPr>
          <p:nvPr/>
        </p:nvPicPr>
        <p:blipFill>
          <a:blip r:embed="rId9"/>
          <a:stretch>
            <a:fillRect/>
          </a:stretch>
        </p:blipFill>
        <p:spPr>
          <a:xfrm>
            <a:off x="538124" y="5967106"/>
            <a:ext cx="1019175" cy="247650"/>
          </a:xfrm>
          <a:prstGeom prst="rect">
            <a:avLst/>
          </a:prstGeom>
        </p:spPr>
      </p:pic>
      <p:pic>
        <p:nvPicPr>
          <p:cNvPr id="6" name="Imagem 5"/>
          <p:cNvPicPr>
            <a:picLocks noChangeAspect="1"/>
          </p:cNvPicPr>
          <p:nvPr/>
        </p:nvPicPr>
        <p:blipFill>
          <a:blip r:embed="rId10"/>
          <a:stretch>
            <a:fillRect/>
          </a:stretch>
        </p:blipFill>
        <p:spPr>
          <a:xfrm>
            <a:off x="538124" y="6410162"/>
            <a:ext cx="2143125" cy="247650"/>
          </a:xfrm>
          <a:prstGeom prst="rect">
            <a:avLst/>
          </a:prstGeom>
        </p:spPr>
      </p:pic>
      <p:pic>
        <p:nvPicPr>
          <p:cNvPr id="7" name="Imagem 6"/>
          <p:cNvPicPr>
            <a:picLocks noChangeAspect="1"/>
          </p:cNvPicPr>
          <p:nvPr/>
        </p:nvPicPr>
        <p:blipFill>
          <a:blip r:embed="rId11"/>
          <a:stretch>
            <a:fillRect/>
          </a:stretch>
        </p:blipFill>
        <p:spPr>
          <a:xfrm>
            <a:off x="538389" y="6843693"/>
            <a:ext cx="1647825" cy="257175"/>
          </a:xfrm>
          <a:prstGeom prst="rect">
            <a:avLst/>
          </a:prstGeom>
        </p:spPr>
      </p:pic>
      <p:pic>
        <p:nvPicPr>
          <p:cNvPr id="8" name="Imagem 7"/>
          <p:cNvPicPr>
            <a:picLocks noChangeAspect="1"/>
          </p:cNvPicPr>
          <p:nvPr/>
        </p:nvPicPr>
        <p:blipFill>
          <a:blip r:embed="rId12"/>
          <a:stretch>
            <a:fillRect/>
          </a:stretch>
        </p:blipFill>
        <p:spPr>
          <a:xfrm>
            <a:off x="538389" y="7278489"/>
            <a:ext cx="1762125" cy="228600"/>
          </a:xfrm>
          <a:prstGeom prst="rect">
            <a:avLst/>
          </a:prstGeom>
        </p:spPr>
      </p:pic>
      <p:pic>
        <p:nvPicPr>
          <p:cNvPr id="9" name="Imagem 8"/>
          <p:cNvPicPr>
            <a:picLocks noChangeAspect="1"/>
          </p:cNvPicPr>
          <p:nvPr/>
        </p:nvPicPr>
        <p:blipFill>
          <a:blip r:embed="rId13"/>
          <a:stretch>
            <a:fillRect/>
          </a:stretch>
        </p:blipFill>
        <p:spPr>
          <a:xfrm>
            <a:off x="538389" y="7692970"/>
            <a:ext cx="2009775" cy="257175"/>
          </a:xfrm>
          <a:prstGeom prst="rect">
            <a:avLst/>
          </a:prstGeom>
        </p:spPr>
      </p:pic>
      <p:pic>
        <p:nvPicPr>
          <p:cNvPr id="10" name="Imagem 9"/>
          <p:cNvPicPr>
            <a:picLocks noChangeAspect="1"/>
          </p:cNvPicPr>
          <p:nvPr/>
        </p:nvPicPr>
        <p:blipFill>
          <a:blip r:embed="rId14"/>
          <a:stretch>
            <a:fillRect/>
          </a:stretch>
        </p:blipFill>
        <p:spPr>
          <a:xfrm>
            <a:off x="538124" y="8136026"/>
            <a:ext cx="2419350" cy="257175"/>
          </a:xfrm>
          <a:prstGeom prst="rect">
            <a:avLst/>
          </a:prstGeom>
        </p:spPr>
      </p:pic>
    </p:spTree>
    <p:extLst>
      <p:ext uri="{BB962C8B-B14F-4D97-AF65-F5344CB8AC3E}">
        <p14:creationId xmlns:p14="http://schemas.microsoft.com/office/powerpoint/2010/main" val="344013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i="1" dirty="0"/>
              <a:t>Kanban</a:t>
            </a:r>
            <a:r>
              <a:rPr lang="pt-BR" sz="1400" dirty="0"/>
              <a:t> é uma palavra japonesa, que pode ser traduzida para “tabuleta” ou “cartão” e sua meta é auxiliar o acompanhamento do fluxo de trabalho.</a:t>
            </a:r>
          </a:p>
          <a:p>
            <a:pPr fontAlgn="base"/>
            <a:r>
              <a:rPr lang="pt-BR" sz="1400" dirty="0"/>
              <a:t>A metodologia propõe o uso do painel </a:t>
            </a:r>
            <a:r>
              <a:rPr lang="pt-BR" sz="1400" i="1" dirty="0"/>
              <a:t>Kanban</a:t>
            </a:r>
            <a:r>
              <a:rPr lang="pt-BR" sz="1400" dirty="0"/>
              <a:t>. </a:t>
            </a:r>
            <a:endParaRPr lang="pt-BR" sz="1400" dirty="0" smtClean="0"/>
          </a:p>
          <a:p>
            <a:pPr fontAlgn="base"/>
            <a:endParaRPr lang="pt-BR" sz="1400" dirty="0"/>
          </a:p>
          <a:p>
            <a:pPr fontAlgn="base"/>
            <a:r>
              <a:rPr lang="pt-BR" sz="1400" dirty="0" smtClean="0"/>
              <a:t>O </a:t>
            </a:r>
            <a:r>
              <a:rPr lang="pt-BR" sz="1400" dirty="0"/>
              <a:t>modelo tradicional do </a:t>
            </a:r>
            <a:r>
              <a:rPr lang="pt-BR" sz="1400" i="1" dirty="0"/>
              <a:t>Kanban </a:t>
            </a:r>
            <a:r>
              <a:rPr lang="pt-BR" sz="1400" dirty="0"/>
              <a:t>é representado por uma tela em branco com quadros que são preenchidos pelas palavras do (“a fazer”), </a:t>
            </a:r>
            <a:r>
              <a:rPr lang="pt-BR" sz="1400" i="1" dirty="0"/>
              <a:t>doing</a:t>
            </a:r>
            <a:r>
              <a:rPr lang="pt-BR" sz="1400" dirty="0"/>
              <a:t> (“fazendo”), </a:t>
            </a:r>
            <a:r>
              <a:rPr lang="pt-BR" sz="1400" i="1" dirty="0"/>
              <a:t>done</a:t>
            </a:r>
            <a:r>
              <a:rPr lang="pt-BR" sz="1400" dirty="0"/>
              <a:t> (“feito”), da esquerda para a direita, pelos post-its coloridos, e são facilmente movimentados entre um quadro e outro na execução de uma lista de tarefa. </a:t>
            </a:r>
          </a:p>
          <a:p>
            <a:pPr fontAlgn="base"/>
            <a:r>
              <a:rPr lang="pt-BR" sz="1400" dirty="0"/>
              <a:t>Atualmente, temos muitos softwares que constroem a virtualização do quadro e faz o uso colaborativo entre equipe</a:t>
            </a:r>
            <a:r>
              <a:rPr lang="pt-BR" sz="1400" dirty="0" smtClean="0"/>
              <a:t>.</a:t>
            </a:r>
          </a:p>
          <a:p>
            <a:pPr fontAlgn="base"/>
            <a:endParaRPr lang="pt-BR" sz="1400" dirty="0"/>
          </a:p>
          <a:p>
            <a:pPr fontAlgn="base"/>
            <a:r>
              <a:rPr lang="pt-BR" sz="1400" dirty="0"/>
              <a:t>O quadro pode representar várias outras situações, dependendo da necessidade da equipe. Podem ser criados quadros que subdividem o processo em fases, por exemplo. A estratégia de levar o cartão de um lado ao outro, uma atividade simples, permite a atualização constante e a identificação do que está sendo produzido.</a:t>
            </a:r>
          </a:p>
          <a:p>
            <a:pPr fontAlgn="base"/>
            <a:r>
              <a:rPr lang="pt-BR" sz="1400" dirty="0"/>
              <a:t>São cinco os princípios fundamentais</a:t>
            </a:r>
            <a:r>
              <a:rPr lang="pt-BR" sz="1400" dirty="0" smtClean="0"/>
              <a:t>:</a:t>
            </a:r>
          </a:p>
          <a:p>
            <a:pPr fontAlgn="base"/>
            <a:endParaRPr lang="pt-BR" sz="1400" dirty="0"/>
          </a:p>
          <a:p>
            <a:pPr fontAlgn="base"/>
            <a:r>
              <a:rPr lang="pt-BR" sz="1400" b="1" dirty="0"/>
              <a:t>O fluxo de trabalho deve ser visível: tornar a atividade tangível permite a visualização do fluxo do trabalho podendo ser organizado, otimizado e rastreado;</a:t>
            </a:r>
          </a:p>
          <a:p>
            <a:pPr fontAlgn="base"/>
            <a:endParaRPr lang="pt-BR" sz="1400" b="1" dirty="0"/>
          </a:p>
          <a:p>
            <a:pPr fontAlgn="base"/>
            <a:r>
              <a:rPr lang="pt-BR" sz="1400" b="1" dirty="0"/>
              <a:t>Limitar o trabalho (work in progress): o trabalho em andamento pode gerar gargalos e a visibilidade do quadro permite a ação para equilíbrio;</a:t>
            </a:r>
          </a:p>
          <a:p>
            <a:pPr fontAlgn="base"/>
            <a:endParaRPr lang="pt-BR" sz="1400" b="1" dirty="0"/>
          </a:p>
          <a:p>
            <a:pPr fontAlgn="base"/>
            <a:r>
              <a:rPr lang="pt-BR" sz="1400" b="1" dirty="0"/>
              <a:t>Gerenciar o fluxo: para identificar problemas e melhorias;</a:t>
            </a:r>
          </a:p>
          <a:p>
            <a:pPr fontAlgn="base"/>
            <a:endParaRPr lang="pt-BR" sz="1400" b="1" dirty="0"/>
          </a:p>
          <a:p>
            <a:pPr fontAlgn="base"/>
            <a:r>
              <a:rPr lang="pt-BR" sz="1400" b="1" dirty="0"/>
              <a:t>Tornar as regras e processos conhecidos: toda a equipe tem a percepção do que está acontecendo e isso pode evitar mal-entendidos;</a:t>
            </a:r>
          </a:p>
          <a:p>
            <a:pPr fontAlgn="base"/>
            <a:endParaRPr lang="pt-BR" sz="1400" b="1" dirty="0"/>
          </a:p>
          <a:p>
            <a:pPr fontAlgn="base"/>
            <a:r>
              <a:rPr lang="pt-BR" sz="1400" b="1" dirty="0"/>
              <a:t>Colaboração: a equipe consegue identificar possíveis pontos de melhoria contínua.</a:t>
            </a:r>
            <a:endParaRPr lang="pt-BR" sz="1400" b="1"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i="1" dirty="0"/>
                <a:t>KANBAN</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500843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a:t>
            </a:r>
            <a:r>
              <a:rPr lang="pt-BR" sz="1400" i="1" dirty="0"/>
              <a:t>Lean (</a:t>
            </a:r>
            <a:r>
              <a:rPr lang="pt-BR" sz="1400" dirty="0"/>
              <a:t>Desenvolvimento de Software Enxuto) é um conjunto de princípios de manufatura agrupados para eliminar o desperdício. </a:t>
            </a:r>
          </a:p>
          <a:p>
            <a:pPr fontAlgn="base"/>
            <a:r>
              <a:rPr lang="pt-BR" sz="1400" dirty="0"/>
              <a:t>Muitos dos seus valores coincidem com os valores ágeis e estão diretamente ligados à redução de desperdício. O conceito de desperdício é tudo que não é feito para o cliente.</a:t>
            </a:r>
          </a:p>
          <a:p>
            <a:pPr fontAlgn="base"/>
            <a:r>
              <a:rPr lang="pt-BR" sz="1400" dirty="0"/>
              <a:t>Usando os conceitos nos softwares, toda espera do desenvolvimento causada pela falta de informação, a documentação excessiva, as funcionalidades e as rotinas não solicitadas pelo cliente são desperdícios.</a:t>
            </a:r>
          </a:p>
          <a:p>
            <a:pPr fontAlgn="base"/>
            <a:r>
              <a:rPr lang="pt-BR" sz="1400" dirty="0"/>
              <a:t>São identificados sete princípios básicos</a:t>
            </a:r>
            <a:r>
              <a:rPr lang="pt-BR" sz="1400" dirty="0" smtClean="0"/>
              <a:t>:</a:t>
            </a:r>
          </a:p>
          <a:p>
            <a:pPr fontAlgn="base"/>
            <a:endParaRPr lang="pt-BR" sz="1400" dirty="0"/>
          </a:p>
          <a:p>
            <a:pPr fontAlgn="base"/>
            <a:r>
              <a:rPr lang="pt-BR" sz="1400" b="1" dirty="0"/>
              <a:t>1. Eliminar o desperdício</a:t>
            </a:r>
          </a:p>
          <a:p>
            <a:pPr fontAlgn="base"/>
            <a:r>
              <a:rPr lang="pt-BR" sz="1400" dirty="0"/>
              <a:t>–</a:t>
            </a:r>
            <a:endParaRPr lang="pt-BR" sz="1400" b="1" dirty="0"/>
          </a:p>
          <a:p>
            <a:pPr fontAlgn="base"/>
            <a:r>
              <a:rPr lang="pt-BR" sz="1400" b="1" dirty="0"/>
              <a:t>Trabalho parcialmente</a:t>
            </a:r>
            <a:r>
              <a:rPr lang="pt-BR" sz="1400" dirty="0"/>
              <a:t> </a:t>
            </a:r>
            <a:r>
              <a:rPr lang="pt-BR" sz="1400" b="1" dirty="0"/>
              <a:t>feito</a:t>
            </a:r>
            <a:r>
              <a:rPr lang="pt-BR" sz="1400" dirty="0"/>
              <a:t>: o trabalho concluído é o trabalho entregue;</a:t>
            </a:r>
          </a:p>
          <a:p>
            <a:pPr fontAlgn="base"/>
            <a:r>
              <a:rPr lang="pt-BR" sz="1400" b="1" dirty="0"/>
              <a:t>Processos extras</a:t>
            </a:r>
            <a:r>
              <a:rPr lang="pt-BR" sz="1400" dirty="0"/>
              <a:t>: a documentação excessiva não agrega valor ao software final;</a:t>
            </a:r>
          </a:p>
          <a:p>
            <a:pPr fontAlgn="base"/>
            <a:r>
              <a:rPr lang="pt-BR" sz="1400" b="1" dirty="0"/>
              <a:t>Funcionalidades extras</a:t>
            </a:r>
            <a:r>
              <a:rPr lang="pt-BR" sz="1400" dirty="0"/>
              <a:t>: desenvolver o que não foi pedido só para agradar;</a:t>
            </a:r>
          </a:p>
          <a:p>
            <a:pPr fontAlgn="base"/>
            <a:r>
              <a:rPr lang="pt-BR" sz="1400" b="1" dirty="0"/>
              <a:t>Alteração da tarefa</a:t>
            </a:r>
            <a:r>
              <a:rPr lang="pt-BR" sz="1400" dirty="0"/>
              <a:t>: planejar a execução das tarefas, construir tudo ao mesmo tempo e acabar não produzindo como deveria;</a:t>
            </a:r>
          </a:p>
          <a:p>
            <a:pPr fontAlgn="base"/>
            <a:r>
              <a:rPr lang="pt-BR" sz="1400" b="1" dirty="0"/>
              <a:t>Espera</a:t>
            </a:r>
            <a:r>
              <a:rPr lang="pt-BR" sz="1400" dirty="0"/>
              <a:t>: o tempo de espera por informação impede a liberação da equipe que fica ociosa;</a:t>
            </a:r>
          </a:p>
          <a:p>
            <a:pPr fontAlgn="base"/>
            <a:r>
              <a:rPr lang="pt-BR" sz="1400" b="1" dirty="0"/>
              <a:t>Esforços de comunicação</a:t>
            </a:r>
            <a:r>
              <a:rPr lang="pt-BR" sz="1400" dirty="0"/>
              <a:t>: grandes equipes requerem boa comunicação para não terem desperdícios do dia a dia no que diz respeito a locomoção, espera, transporte, etc.;</a:t>
            </a:r>
          </a:p>
          <a:p>
            <a:pPr fontAlgn="base"/>
            <a:r>
              <a:rPr lang="pt-BR" sz="1400" b="1" dirty="0"/>
              <a:t>Defeitos</a:t>
            </a:r>
            <a:r>
              <a:rPr lang="pt-BR" sz="1400" dirty="0"/>
              <a:t>: entrega de software com defeito, isto é, cheio de bugs, gera custos de qualidade e tempo.</a:t>
            </a:r>
          </a:p>
          <a:p>
            <a:pPr fontAlgn="base"/>
            <a:endParaRPr lang="pt-BR" sz="1400" dirty="0" smtClean="0"/>
          </a:p>
          <a:p>
            <a:pPr fontAlgn="base"/>
            <a:r>
              <a:rPr lang="pt-BR" sz="1400" b="1" dirty="0"/>
              <a:t>2. Fortalecer o time</a:t>
            </a:r>
          </a:p>
          <a:p>
            <a:pPr fontAlgn="base"/>
            <a:r>
              <a:rPr lang="pt-BR" sz="1400" dirty="0"/>
              <a:t>–</a:t>
            </a:r>
            <a:endParaRPr lang="pt-BR" sz="1400" b="1" dirty="0"/>
          </a:p>
          <a:p>
            <a:pPr fontAlgn="base"/>
            <a:r>
              <a:rPr lang="pt-BR" sz="1400" dirty="0"/>
              <a:t>As equipes devem ter sua auto-organização e ser autodirigidas. Evite microgerenciamento;</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i="1" dirty="0"/>
                <a:t>Lean Software Development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721546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b="1" dirty="0"/>
              <a:t>3. Entregas rápidas</a:t>
            </a:r>
          </a:p>
          <a:p>
            <a:pPr fontAlgn="base"/>
            <a:r>
              <a:rPr lang="pt-BR" sz="1400" dirty="0"/>
              <a:t>–</a:t>
            </a:r>
            <a:endParaRPr lang="pt-BR" sz="1400" b="1" dirty="0"/>
          </a:p>
          <a:p>
            <a:pPr fontAlgn="base"/>
            <a:r>
              <a:rPr lang="pt-BR" sz="1400" dirty="0"/>
              <a:t>Podemos aumentar o ROI com entregas de valor rápidas e frequentes. O cliente pode iniciar a utilização do software antes da entrega total;</a:t>
            </a:r>
          </a:p>
          <a:p>
            <a:pPr fontAlgn="base"/>
            <a:endParaRPr lang="pt-BR" sz="1400" dirty="0" smtClean="0"/>
          </a:p>
          <a:p>
            <a:pPr fontAlgn="base"/>
            <a:r>
              <a:rPr lang="pt-BR" sz="1400" b="1" dirty="0"/>
              <a:t>4. Otimiza o todo</a:t>
            </a:r>
          </a:p>
          <a:p>
            <a:pPr fontAlgn="base"/>
            <a:r>
              <a:rPr lang="pt-BR" sz="1400" dirty="0"/>
              <a:t>–</a:t>
            </a:r>
            <a:endParaRPr lang="pt-BR" sz="1400" b="1" dirty="0"/>
          </a:p>
          <a:p>
            <a:pPr fontAlgn="base"/>
            <a:r>
              <a:rPr lang="pt-BR" sz="1400" dirty="0"/>
              <a:t>O software concluído é maior que todas as partes entregues e deve sempre estar alinhado aos interesses da organização;</a:t>
            </a:r>
          </a:p>
          <a:p>
            <a:pPr fontAlgn="base"/>
            <a:endParaRPr lang="pt-BR" sz="1400" dirty="0" smtClean="0"/>
          </a:p>
          <a:p>
            <a:pPr fontAlgn="base"/>
            <a:r>
              <a:rPr lang="pt-BR" sz="1400" b="1" dirty="0"/>
              <a:t>5. Construir com qualidade</a:t>
            </a:r>
          </a:p>
          <a:p>
            <a:pPr fontAlgn="base"/>
            <a:r>
              <a:rPr lang="pt-BR" sz="1400" dirty="0"/>
              <a:t>–</a:t>
            </a:r>
            <a:endParaRPr lang="pt-BR" sz="1400" b="1" dirty="0"/>
          </a:p>
          <a:p>
            <a:pPr fontAlgn="base"/>
            <a:r>
              <a:rPr lang="pt-BR" sz="1400" dirty="0"/>
              <a:t>A qualidade não será testada ao final do software somente, cada entrega assegura sua qualidade e podem ser utilizadas técnicas como:</a:t>
            </a:r>
          </a:p>
          <a:p>
            <a:pPr fontAlgn="base"/>
            <a:r>
              <a:rPr lang="pt-BR" sz="1400" dirty="0"/>
              <a:t>Teste unitário de desenvolvimento orientado a testes (TDD);</a:t>
            </a:r>
          </a:p>
          <a:p>
            <a:pPr fontAlgn="base"/>
            <a:r>
              <a:rPr lang="pt-BR" sz="1400" dirty="0"/>
              <a:t>Refatoração;</a:t>
            </a:r>
          </a:p>
          <a:p>
            <a:pPr fontAlgn="base"/>
            <a:r>
              <a:rPr lang="pt-BR" sz="1400" dirty="0"/>
              <a:t>Integração contínua.</a:t>
            </a:r>
          </a:p>
          <a:p>
            <a:pPr fontAlgn="base"/>
            <a:endParaRPr lang="pt-BR" sz="1400" dirty="0" smtClean="0"/>
          </a:p>
          <a:p>
            <a:pPr fontAlgn="base"/>
            <a:r>
              <a:rPr lang="pt-BR" sz="1400" b="1" dirty="0"/>
              <a:t>6. Adiar decisões</a:t>
            </a:r>
          </a:p>
          <a:p>
            <a:pPr fontAlgn="base"/>
            <a:r>
              <a:rPr lang="pt-BR" sz="1400" dirty="0"/>
              <a:t>–</a:t>
            </a:r>
            <a:endParaRPr lang="pt-BR" sz="1400" b="1" dirty="0"/>
          </a:p>
          <a:p>
            <a:pPr fontAlgn="base"/>
            <a:r>
              <a:rPr lang="pt-BR" sz="1400" dirty="0"/>
              <a:t>Coletar informações para fortalecer a tomada de decisão, sem deixar para o último momento</a:t>
            </a:r>
            <a:r>
              <a:rPr lang="pt-BR" sz="1400" dirty="0" smtClean="0"/>
              <a:t>;</a:t>
            </a:r>
          </a:p>
          <a:p>
            <a:pPr fontAlgn="base"/>
            <a:endParaRPr lang="pt-BR" sz="1400" dirty="0"/>
          </a:p>
          <a:p>
            <a:pPr fontAlgn="base"/>
            <a:r>
              <a:rPr lang="pt-BR" sz="1400" b="1" dirty="0"/>
              <a:t>7. Amplificar conhecimento</a:t>
            </a:r>
          </a:p>
          <a:p>
            <a:pPr fontAlgn="base"/>
            <a:r>
              <a:rPr lang="pt-BR" sz="1400" dirty="0"/>
              <a:t>–</a:t>
            </a:r>
            <a:endParaRPr lang="pt-BR" sz="1400" b="1" dirty="0"/>
          </a:p>
          <a:p>
            <a:pPr fontAlgn="base"/>
            <a:r>
              <a:rPr lang="pt-BR" sz="1400" dirty="0"/>
              <a:t>Facilitar a comunicação e o feedback contínuos entre as equipes durante o desenvolvimento.</a:t>
            </a:r>
          </a:p>
          <a:p>
            <a:pPr fontAlgn="base"/>
            <a:endParaRPr lang="pt-BR" sz="1400" dirty="0"/>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i="1" dirty="0"/>
                <a:t>Lean Software Development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245891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XP é uma metodologia de desenvolvimento com conceitos não tangíveis, mas que faz a diferença na qualidade final do produto e na motivação dos times. Agrupa cinco valores e 13 princípios</a:t>
            </a:r>
            <a:r>
              <a:rPr lang="pt-BR" sz="1400" dirty="0" smtClean="0"/>
              <a:t>:</a:t>
            </a:r>
          </a:p>
          <a:p>
            <a:pPr fontAlgn="base"/>
            <a:endParaRPr lang="pt-BR" sz="1400" dirty="0"/>
          </a:p>
          <a:p>
            <a:pPr fontAlgn="base"/>
            <a:r>
              <a:rPr lang="pt-BR" sz="1400" b="1" dirty="0"/>
              <a:t>1. Simplicidade</a:t>
            </a:r>
          </a:p>
          <a:p>
            <a:pPr fontAlgn="base"/>
            <a:r>
              <a:rPr lang="pt-BR" sz="1400" dirty="0"/>
              <a:t>–</a:t>
            </a:r>
            <a:endParaRPr lang="pt-BR" sz="1400" b="1" dirty="0"/>
          </a:p>
          <a:p>
            <a:pPr fontAlgn="base"/>
            <a:r>
              <a:rPr lang="pt-BR" sz="1400" dirty="0"/>
              <a:t>Nos desenvolvimentos, atentar-se para a regra dos 80/20 (Pareto) implementando apenas o básico, não antecipando funcionalidades;</a:t>
            </a:r>
          </a:p>
          <a:p>
            <a:pPr fontAlgn="base"/>
            <a:endParaRPr lang="pt-BR" sz="1400" dirty="0" smtClean="0"/>
          </a:p>
          <a:p>
            <a:pPr fontAlgn="base"/>
            <a:r>
              <a:rPr lang="pt-BR" sz="1400" b="1" dirty="0"/>
              <a:t>2. Comunicação</a:t>
            </a:r>
          </a:p>
          <a:p>
            <a:pPr fontAlgn="base"/>
            <a:r>
              <a:rPr lang="pt-BR" sz="1400" dirty="0"/>
              <a:t>–</a:t>
            </a:r>
            <a:endParaRPr lang="pt-BR" sz="1400" b="1" dirty="0"/>
          </a:p>
          <a:p>
            <a:pPr fontAlgn="base"/>
            <a:r>
              <a:rPr lang="pt-BR" sz="1400" dirty="0"/>
              <a:t>A comunicação entre o time e o cliente é fundamental. A comunicação deve ser direta, eficaz e esclarecedora; </a:t>
            </a:r>
          </a:p>
          <a:p>
            <a:pPr fontAlgn="base"/>
            <a:endParaRPr lang="pt-BR" sz="1400" dirty="0" smtClean="0"/>
          </a:p>
          <a:p>
            <a:pPr fontAlgn="base"/>
            <a:r>
              <a:rPr lang="pt-BR" sz="1400" b="1" dirty="0"/>
              <a:t>3. Feedback</a:t>
            </a:r>
          </a:p>
          <a:p>
            <a:pPr fontAlgn="base"/>
            <a:r>
              <a:rPr lang="pt-BR" sz="1400" dirty="0"/>
              <a:t>–</a:t>
            </a:r>
            <a:endParaRPr lang="pt-BR" sz="1400" b="1" dirty="0"/>
          </a:p>
          <a:p>
            <a:pPr fontAlgn="base"/>
            <a:r>
              <a:rPr lang="pt-BR" sz="1400" dirty="0"/>
              <a:t>Permite o processo de melhoria. Aqui também se enquadra o feedback não só do time como do software, com testes mais longos e frequentes identificando quebras. O feedback para o cliente pode identificar erros rapidamente e definir prioridade;</a:t>
            </a:r>
          </a:p>
          <a:p>
            <a:pPr fontAlgn="base"/>
            <a:endParaRPr lang="pt-BR" sz="1400" dirty="0" smtClean="0"/>
          </a:p>
          <a:p>
            <a:pPr fontAlgn="base"/>
            <a:r>
              <a:rPr lang="pt-BR" sz="1400" b="1" dirty="0"/>
              <a:t>4. Coragem</a:t>
            </a:r>
          </a:p>
          <a:p>
            <a:pPr fontAlgn="base"/>
            <a:r>
              <a:rPr lang="pt-BR" sz="1400" dirty="0"/>
              <a:t>–</a:t>
            </a:r>
            <a:endParaRPr lang="pt-BR" sz="1400" b="1" dirty="0"/>
          </a:p>
          <a:p>
            <a:pPr fontAlgn="base"/>
            <a:r>
              <a:rPr lang="pt-BR" sz="1400" dirty="0"/>
              <a:t>Define o conceito de time unido, sem medo de expor ideias e ocorrências para o grupo. Quanto ao código, deve-se focar no que é realmente necessário e sempre refatorá-lo em prol da melhoria;</a:t>
            </a:r>
          </a:p>
          <a:p>
            <a:pPr fontAlgn="base"/>
            <a:endParaRPr lang="pt-BR" sz="1400" dirty="0" smtClean="0"/>
          </a:p>
          <a:p>
            <a:pPr fontAlgn="base"/>
            <a:r>
              <a:rPr lang="pt-BR" sz="1400" b="1" dirty="0"/>
              <a:t>5. Respeito</a:t>
            </a:r>
          </a:p>
          <a:p>
            <a:pPr fontAlgn="base"/>
            <a:r>
              <a:rPr lang="pt-BR" sz="1400" dirty="0"/>
              <a:t>–</a:t>
            </a:r>
            <a:endParaRPr lang="pt-BR" sz="1400" b="1" dirty="0"/>
          </a:p>
          <a:p>
            <a:pPr fontAlgn="base"/>
            <a:r>
              <a:rPr lang="pt-BR" sz="1400" dirty="0"/>
              <a:t>É fundamental existir respeito às diversidades das personalidades da equipe, no ambiente de trabalho.</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dirty="0"/>
                <a:t>XP (</a:t>
              </a:r>
              <a:r>
                <a:rPr lang="pt-BR" b="1" i="1" dirty="0"/>
                <a:t>Extreme Programming</a:t>
              </a:r>
              <a:r>
                <a:rPr lang="pt-BR" b="1" dirty="0"/>
                <a: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967797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Seus 13 princípios são</a:t>
            </a:r>
            <a:r>
              <a:rPr lang="pt-BR" sz="1400" dirty="0" smtClean="0"/>
              <a:t>:</a:t>
            </a:r>
          </a:p>
          <a:p>
            <a:pPr fontAlgn="base"/>
            <a:endParaRPr lang="pt-BR" sz="1400" dirty="0" smtClean="0"/>
          </a:p>
          <a:p>
            <a:pPr fontAlgn="base"/>
            <a:r>
              <a:rPr lang="pt-BR" sz="1400" dirty="0" smtClean="0"/>
              <a:t>Equipe </a:t>
            </a:r>
            <a:r>
              <a:rPr lang="pt-BR" sz="1400" dirty="0"/>
              <a:t>inteira: as equipes devem estar próximas e unidas</a:t>
            </a:r>
            <a:r>
              <a:rPr lang="pt-BR" sz="1400" dirty="0" smtClean="0"/>
              <a:t>;</a:t>
            </a:r>
          </a:p>
          <a:p>
            <a:pPr fontAlgn="base"/>
            <a:endParaRPr lang="pt-BR" sz="1400" dirty="0" smtClean="0"/>
          </a:p>
          <a:p>
            <a:pPr fontAlgn="base"/>
            <a:r>
              <a:rPr lang="pt-BR" sz="1400" dirty="0" smtClean="0"/>
              <a:t>Jogos </a:t>
            </a:r>
            <a:r>
              <a:rPr lang="pt-BR" sz="1400" dirty="0"/>
              <a:t>de planejamentos: planejamento de iterações e releases</a:t>
            </a:r>
            <a:r>
              <a:rPr lang="pt-BR" sz="1400" dirty="0" smtClean="0"/>
              <a:t>;</a:t>
            </a:r>
          </a:p>
          <a:p>
            <a:pPr fontAlgn="base"/>
            <a:endParaRPr lang="pt-BR" sz="1400" dirty="0" smtClean="0"/>
          </a:p>
          <a:p>
            <a:pPr fontAlgn="base"/>
            <a:r>
              <a:rPr lang="pt-BR" sz="1400" dirty="0" smtClean="0"/>
              <a:t>Entregas </a:t>
            </a:r>
            <a:r>
              <a:rPr lang="pt-BR" sz="1400" dirty="0"/>
              <a:t>curtas: entregas em curto espaço de tempo</a:t>
            </a:r>
            <a:r>
              <a:rPr lang="pt-BR" sz="1400" dirty="0" smtClean="0"/>
              <a:t>;</a:t>
            </a:r>
          </a:p>
          <a:p>
            <a:pPr fontAlgn="base"/>
            <a:endParaRPr lang="pt-BR" sz="1400" dirty="0" smtClean="0"/>
          </a:p>
          <a:p>
            <a:pPr fontAlgn="base"/>
            <a:r>
              <a:rPr lang="pt-BR" sz="1400" dirty="0" smtClean="0"/>
              <a:t>Teste </a:t>
            </a:r>
            <a:r>
              <a:rPr lang="pt-BR" sz="1400" dirty="0"/>
              <a:t>de clientes: o cliente descreve os testes e são desenvolvidas as ferramentas para automação dos testes;</a:t>
            </a:r>
          </a:p>
          <a:p>
            <a:pPr fontAlgn="base"/>
            <a:endParaRPr lang="pt-BR" sz="1400" dirty="0"/>
          </a:p>
          <a:p>
            <a:pPr fontAlgn="base"/>
            <a:r>
              <a:rPr lang="pt-BR" sz="1400" dirty="0"/>
              <a:t>Propriedade coletiva de código: o código é de toda a equipe que trabalha nele, resultando no compartilhamento de conhecimento e todos são responsáveis por ele. O risco é mitigado no caso de saída de algum membro da equipe;</a:t>
            </a:r>
          </a:p>
          <a:p>
            <a:pPr fontAlgn="base"/>
            <a:endParaRPr lang="pt-BR" sz="1400" dirty="0"/>
          </a:p>
          <a:p>
            <a:pPr fontAlgn="base"/>
            <a:r>
              <a:rPr lang="pt-BR" sz="1400" dirty="0"/>
              <a:t>Padronização de código: todos devem ter o mesmo entendimento do código. A padronização deve ser construída pela equipe;</a:t>
            </a:r>
          </a:p>
          <a:p>
            <a:pPr fontAlgn="base"/>
            <a:endParaRPr lang="pt-BR" sz="1400" dirty="0"/>
          </a:p>
          <a:p>
            <a:pPr fontAlgn="base"/>
            <a:r>
              <a:rPr lang="pt-BR" sz="1400" dirty="0"/>
              <a:t>Ritmo sustentável: o ritmo do trabalho deve ser constante e sustentável, evitando-se horas extras para a produtividade da equipe;</a:t>
            </a:r>
          </a:p>
          <a:p>
            <a:pPr fontAlgn="base"/>
            <a:endParaRPr lang="pt-BR" sz="1400" dirty="0"/>
          </a:p>
          <a:p>
            <a:pPr fontAlgn="base"/>
            <a:r>
              <a:rPr lang="pt-BR" sz="1400" dirty="0"/>
              <a:t>Metáfora: criar maneiras simplificadas, como metáforas, para se designar o projeto. Exemplo: Cerificação em Projetos = CP;</a:t>
            </a:r>
          </a:p>
          <a:p>
            <a:pPr fontAlgn="base"/>
            <a:endParaRPr lang="pt-BR" sz="1400" dirty="0"/>
          </a:p>
          <a:p>
            <a:pPr fontAlgn="base"/>
            <a:r>
              <a:rPr lang="pt-BR" sz="1400" dirty="0"/>
              <a:t>Integração contínua: verificar a integridade do código, com testes automatizados, todas as vezes que um novo código for integrado no código existente;</a:t>
            </a:r>
          </a:p>
          <a:p>
            <a:pPr fontAlgn="base"/>
            <a:endParaRPr lang="pt-BR" sz="1400" dirty="0"/>
          </a:p>
          <a:p>
            <a:pPr fontAlgn="base"/>
            <a:r>
              <a:rPr lang="pt-BR" sz="1400" dirty="0"/>
              <a:t>Desenvolvimento orientado a testes (TDD): testar o comportamento de uma funcionalidade, de forma automatizada, antes mesmo do código ser desenvolvido;</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dirty="0"/>
                <a:t>XP (</a:t>
              </a:r>
              <a:r>
                <a:rPr lang="pt-BR" b="1" i="1" dirty="0"/>
                <a:t>Extreme Programming</a:t>
              </a:r>
              <a:r>
                <a:rPr lang="pt-BR" b="1" dirty="0"/>
                <a: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4139062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Refatoração: para a melhoria constante da qualidade do software. Implica em reestruturar o código existente sem alterar o comportamento de sua funcionalidade;</a:t>
            </a:r>
          </a:p>
          <a:p>
            <a:pPr fontAlgn="base"/>
            <a:endParaRPr lang="pt-BR" sz="1400" dirty="0"/>
          </a:p>
          <a:p>
            <a:pPr fontAlgn="base"/>
            <a:r>
              <a:rPr lang="pt-BR" sz="1400" dirty="0"/>
              <a:t>Design simples: focar nos conceitos de simplicidade;</a:t>
            </a:r>
          </a:p>
          <a:p>
            <a:pPr fontAlgn="base"/>
            <a:endParaRPr lang="pt-BR" sz="1400" dirty="0"/>
          </a:p>
          <a:p>
            <a:pPr fontAlgn="base"/>
            <a:r>
              <a:rPr lang="pt-BR" sz="1400" dirty="0"/>
              <a:t>Programação em par: é uma forma eficaz de reduzir os bugs. Enquanto um codifica, o outro dá feedback. Ajuda as equipes a criar soluções simples, rápidas, garantindo mais qualidade e performance.</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a:t> </a:t>
              </a:r>
              <a:r>
                <a:rPr lang="pt-BR" b="1" dirty="0" smtClean="0"/>
                <a:t>        </a:t>
              </a:r>
              <a:r>
                <a:rPr lang="pt-BR" b="1" dirty="0" smtClean="0"/>
                <a:t>      </a:t>
              </a:r>
              <a:r>
                <a:rPr lang="pt-BR" b="1" dirty="0"/>
                <a:t>XP (</a:t>
              </a:r>
              <a:r>
                <a:rPr lang="pt-BR" b="1" i="1" dirty="0"/>
                <a:t>Extreme Programming</a:t>
              </a:r>
              <a:r>
                <a:rPr lang="pt-BR" b="1" dirty="0"/>
                <a:t>)</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046753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Scrum é o método ágil mais utilizado. Ele se baseia em entregas incrementais e processos iterativos, cujo desenvolvimento ocorre junto com a descoberta conforme o projeto vai sendo executado.</a:t>
            </a:r>
          </a:p>
          <a:p>
            <a:pPr fontAlgn="base"/>
            <a:endParaRPr lang="pt-BR" sz="1400" dirty="0"/>
          </a:p>
          <a:p>
            <a:pPr fontAlgn="base"/>
            <a:r>
              <a:rPr lang="pt-BR" sz="1400" dirty="0"/>
              <a:t> A teoria do Scrum é centrada no controle de processos empíricos, no quais a decisão vem das experiências e do que não é conhecido.</a:t>
            </a:r>
          </a:p>
          <a:p>
            <a:pPr fontAlgn="base"/>
            <a:endParaRPr lang="pt-BR" sz="1400" dirty="0"/>
          </a:p>
          <a:p>
            <a:pPr fontAlgn="base"/>
            <a:r>
              <a:rPr lang="pt-BR" sz="1400" dirty="0"/>
              <a:t>Os três pilares do Scrum são:</a:t>
            </a:r>
          </a:p>
          <a:p>
            <a:pPr fontAlgn="base"/>
            <a:endParaRPr lang="pt-BR" sz="1400" dirty="0"/>
          </a:p>
          <a:p>
            <a:pPr fontAlgn="base"/>
            <a:r>
              <a:rPr lang="pt-BR" sz="1400" b="1" dirty="0"/>
              <a:t>Transparência: todo o processo deve estar visível para todos envolvidos, inclusive para o cliente;</a:t>
            </a:r>
          </a:p>
          <a:p>
            <a:pPr fontAlgn="base"/>
            <a:endParaRPr lang="pt-BR" sz="1400" b="1" dirty="0"/>
          </a:p>
          <a:p>
            <a:pPr fontAlgn="base"/>
            <a:r>
              <a:rPr lang="pt-BR" sz="1400" b="1" dirty="0"/>
              <a:t>Inspeção: o processo deve ser inspecionado sempre buscando oportunidades de melhorias;</a:t>
            </a:r>
          </a:p>
          <a:p>
            <a:pPr fontAlgn="base"/>
            <a:endParaRPr lang="pt-BR" sz="1400" b="1" dirty="0"/>
          </a:p>
          <a:p>
            <a:pPr fontAlgn="base"/>
            <a:r>
              <a:rPr lang="pt-BR" sz="1400" b="1" dirty="0"/>
              <a:t>Adaptação: todas as melhorias identificadas devem ser feitas o mais rápido possível, de forma a evitar novos desvios</a:t>
            </a:r>
            <a:r>
              <a:rPr lang="pt-BR" sz="1400" b="1" dirty="0" smtClean="0"/>
              <a:t>.</a:t>
            </a:r>
          </a:p>
          <a:p>
            <a:pPr fontAlgn="base"/>
            <a:endParaRPr lang="pt-BR" sz="1400" b="1" dirty="0"/>
          </a:p>
          <a:p>
            <a:pPr fontAlgn="base"/>
            <a:r>
              <a:rPr lang="pt-BR" sz="1400" dirty="0"/>
              <a:t>Segundo Ken Schwaber e Jeff Sutherland (2017), criadores do Scrum, os valores do Scrum são fundamentais para todo time</a:t>
            </a:r>
            <a:r>
              <a:rPr lang="pt-BR" sz="1400" dirty="0" smtClean="0"/>
              <a:t>:</a:t>
            </a:r>
          </a:p>
          <a:p>
            <a:pPr fontAlgn="base"/>
            <a:endParaRPr lang="pt-BR" sz="1400" b="1" dirty="0"/>
          </a:p>
          <a:p>
            <a:pPr fontAlgn="base"/>
            <a:r>
              <a:rPr lang="pt-BR" sz="1400" dirty="0"/>
              <a:t>Quando os valores de comprometimento, coragem, foco, abertura e respeito são incorporados e vividos pelo Time Scrum, os pilares do Scrum de transparência, inspeção e adaptação tornam-se vivos e constroem a confiança para todos. (SCHWABER; SUTHERLAND, 2017).</a:t>
            </a:r>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80825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Autores</a:t>
            </a:r>
          </a:p>
          <a:p>
            <a:pPr>
              <a:spcBef>
                <a:spcPct val="0"/>
              </a:spcBef>
              <a:defRPr/>
            </a:pPr>
            <a:r>
              <a:rPr kumimoji="0" lang="pt-BR" sz="2800" b="0" i="0" u="none" strike="noStrike" kern="1200" cap="none" spc="0" normalizeH="0" baseline="0" noProof="0" dirty="0" smtClean="0">
                <a:ln>
                  <a:noFill/>
                </a:ln>
                <a:solidFill>
                  <a:schemeClr val="tx1"/>
                </a:solidFill>
                <a:effectLst/>
                <a:uLnTx/>
                <a:uFillTx/>
                <a:latin typeface="+mj-lt"/>
                <a:ea typeface="+mj-ea"/>
                <a:cs typeface="+mj-cs"/>
              </a:rPr>
              <a:t>                          </a:t>
            </a:r>
          </a:p>
          <a:p>
            <a:pPr>
              <a:spcBef>
                <a:spcPct val="0"/>
              </a:spcBef>
              <a:defRPr/>
            </a:pPr>
            <a:r>
              <a:rPr lang="pt-BR" sz="2800" dirty="0">
                <a:latin typeface="+mj-lt"/>
                <a:ea typeface="+mj-ea"/>
                <a:cs typeface="+mj-cs"/>
              </a:rPr>
              <a:t> </a:t>
            </a:r>
            <a:r>
              <a:rPr lang="pt-BR" sz="2800" dirty="0" smtClean="0">
                <a:latin typeface="+mj-lt"/>
                <a:ea typeface="+mj-ea"/>
                <a:cs typeface="+mj-cs"/>
              </a:rPr>
              <a:t>                               </a:t>
            </a:r>
            <a:r>
              <a:rPr kumimoji="0" lang="pt-BR" sz="2400" b="1" i="0" u="none" strike="noStrike" kern="1200" cap="none" spc="0" normalizeH="0" baseline="0" noProof="0" dirty="0" smtClean="0">
                <a:ln>
                  <a:noFill/>
                </a:ln>
                <a:solidFill>
                  <a:schemeClr val="tx1"/>
                </a:solidFill>
                <a:effectLst/>
                <a:uLnTx/>
                <a:uFillTx/>
                <a:latin typeface="+mj-lt"/>
                <a:ea typeface="+mj-ea"/>
                <a:cs typeface="+mj-cs"/>
              </a:rPr>
              <a:t>Mariana Carvalho H</a:t>
            </a:r>
            <a:r>
              <a:rPr lang="pt-BR" sz="2400" b="1" dirty="0" smtClean="0">
                <a:latin typeface="+mj-lt"/>
              </a:rPr>
              <a:t>enrique</a:t>
            </a:r>
            <a:endParaRPr kumimoji="0" lang="pt-BR" sz="2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581128" y="5220545"/>
            <a:ext cx="696756" cy="678237"/>
          </a:xfrm>
          <a:prstGeom prst="rect">
            <a:avLst/>
          </a:prstGeom>
        </p:spPr>
      </p:pic>
      <p:sp>
        <p:nvSpPr>
          <p:cNvPr id="19"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3222530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r>
              <a:rPr lang="pt-BR" sz="1400" dirty="0"/>
              <a:t>Para criar os projetos de softwares, o Framework Scrum propõe uma visão objetiva do negócio e o desenvolvimento de um conjunto de características do produto por ordem de importância.</a:t>
            </a:r>
          </a:p>
          <a:p>
            <a:pPr fontAlgn="base"/>
            <a:r>
              <a:rPr lang="pt-BR" sz="1400" dirty="0"/>
              <a:t>Ocorre que o cliente, ou o seu representante (</a:t>
            </a:r>
            <a:r>
              <a:rPr lang="pt-BR" sz="1400" i="1" dirty="0"/>
              <a:t>product owner</a:t>
            </a:r>
            <a:r>
              <a:rPr lang="pt-BR" sz="1400" dirty="0"/>
              <a:t>), seleciona as características (</a:t>
            </a:r>
            <a:r>
              <a:rPr lang="pt-BR" sz="1400" i="1" dirty="0"/>
              <a:t>product backlog</a:t>
            </a:r>
            <a:r>
              <a:rPr lang="pt-BR" sz="1400" dirty="0"/>
              <a:t>) do produto que devem ser desenvolvidas por ordem de importância (</a:t>
            </a:r>
            <a:r>
              <a:rPr lang="pt-BR" sz="1400" i="1" dirty="0"/>
              <a:t>sprint backlog</a:t>
            </a:r>
            <a:r>
              <a:rPr lang="pt-BR" sz="1400" dirty="0"/>
              <a:t>), e dentro de um tempo determinado (</a:t>
            </a:r>
            <a:r>
              <a:rPr lang="pt-BR" sz="1400" i="1" dirty="0"/>
              <a:t>sprint</a:t>
            </a:r>
            <a:r>
              <a:rPr lang="pt-BR" sz="1400" dirty="0"/>
              <a:t>), a equipe de desenvolvedores (</a:t>
            </a:r>
            <a:r>
              <a:rPr lang="pt-BR" sz="1400" i="1" dirty="0"/>
              <a:t>dev time</a:t>
            </a:r>
            <a:r>
              <a:rPr lang="pt-BR" sz="1400" dirty="0"/>
              <a:t>) irá produzir as características selecionadas do produto.</a:t>
            </a:r>
          </a:p>
          <a:p>
            <a:pPr fontAlgn="base"/>
            <a:r>
              <a:rPr lang="pt-BR" sz="1400" dirty="0"/>
              <a:t>Existem três papéis e responsabilidades no Scrum:</a:t>
            </a:r>
          </a:p>
          <a:p>
            <a:pPr fontAlgn="base"/>
            <a:endParaRPr lang="pt-BR" sz="1400" b="1" dirty="0" smtClean="0"/>
          </a:p>
          <a:p>
            <a:pPr fontAlgn="base"/>
            <a:r>
              <a:rPr lang="en-US" sz="1400" b="1" dirty="0"/>
              <a:t>Product owner (PO);</a:t>
            </a:r>
          </a:p>
          <a:p>
            <a:pPr fontAlgn="base"/>
            <a:endParaRPr lang="en-US" sz="1400" b="1" dirty="0"/>
          </a:p>
          <a:p>
            <a:pPr fontAlgn="base"/>
            <a:r>
              <a:rPr lang="en-US" sz="1400" b="1" dirty="0"/>
              <a:t>Dev time;</a:t>
            </a:r>
          </a:p>
          <a:p>
            <a:pPr fontAlgn="base"/>
            <a:endParaRPr lang="en-US" sz="1400" b="1" dirty="0"/>
          </a:p>
          <a:p>
            <a:pPr fontAlgn="base"/>
            <a:r>
              <a:rPr lang="en-US" sz="1400" b="1" dirty="0"/>
              <a:t>Scrum master.</a:t>
            </a:r>
            <a:endParaRPr lang="pt-BR" sz="1400" b="1" dirty="0" smtClean="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2" name="Imagem 1"/>
          <p:cNvPicPr>
            <a:picLocks noChangeAspect="1"/>
          </p:cNvPicPr>
          <p:nvPr/>
        </p:nvPicPr>
        <p:blipFill>
          <a:blip r:embed="rId7"/>
          <a:stretch>
            <a:fillRect/>
          </a:stretch>
        </p:blipFill>
        <p:spPr>
          <a:xfrm>
            <a:off x="716390" y="1539977"/>
            <a:ext cx="5181600" cy="3695700"/>
          </a:xfrm>
          <a:prstGeom prst="rect">
            <a:avLst/>
          </a:prstGeom>
        </p:spPr>
      </p:pic>
    </p:spTree>
    <p:extLst>
      <p:ext uri="{BB962C8B-B14F-4D97-AF65-F5344CB8AC3E}">
        <p14:creationId xmlns:p14="http://schemas.microsoft.com/office/powerpoint/2010/main" val="2838582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6" name="Retângulo 5"/>
          <p:cNvSpPr/>
          <p:nvPr/>
        </p:nvSpPr>
        <p:spPr>
          <a:xfrm>
            <a:off x="5375764" y="2663451"/>
            <a:ext cx="1003095" cy="369332"/>
          </a:xfrm>
          <a:prstGeom prst="rect">
            <a:avLst/>
          </a:prstGeom>
        </p:spPr>
        <p:txBody>
          <a:bodyPr wrap="none">
            <a:spAutoFit/>
          </a:bodyPr>
          <a:lstStyle/>
          <a:p>
            <a:r>
              <a:rPr lang="pt-BR" b="1" dirty="0" smtClean="0"/>
              <a:t>Exemplo</a:t>
            </a:r>
            <a:endParaRPr lang="pt-BR" b="1" dirty="0"/>
          </a:p>
        </p:txBody>
      </p:sp>
      <p:pic>
        <p:nvPicPr>
          <p:cNvPr id="44" name="Imagem 43"/>
          <p:cNvPicPr>
            <a:picLocks noChangeAspect="1"/>
          </p:cNvPicPr>
          <p:nvPr/>
        </p:nvPicPr>
        <p:blipFill>
          <a:blip r:embed="rId5"/>
          <a:stretch>
            <a:fillRect/>
          </a:stretch>
        </p:blipFill>
        <p:spPr>
          <a:xfrm>
            <a:off x="607176" y="4027000"/>
            <a:ext cx="5395495" cy="34852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2" name="Retângulo de cantos arredondados 31"/>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Exemplo</a:t>
            </a:r>
            <a:endParaRPr lang="pt-BR" dirty="0"/>
          </a:p>
        </p:txBody>
      </p:sp>
      <p:pic>
        <p:nvPicPr>
          <p:cNvPr id="4" name="Imagem 3"/>
          <p:cNvPicPr>
            <a:picLocks noChangeAspect="1"/>
          </p:cNvPicPr>
          <p:nvPr/>
        </p:nvPicPr>
        <p:blipFill>
          <a:blip r:embed="rId6"/>
          <a:stretch>
            <a:fillRect/>
          </a:stretch>
        </p:blipFill>
        <p:spPr>
          <a:xfrm>
            <a:off x="3143407" y="1225280"/>
            <a:ext cx="3714593" cy="1548751"/>
          </a:xfrm>
          <a:prstGeom prst="rect">
            <a:avLst/>
          </a:prstGeom>
        </p:spPr>
      </p:pic>
      <p:sp>
        <p:nvSpPr>
          <p:cNvPr id="28" name="Retângulo de cantos arredondados 27"/>
          <p:cNvSpPr/>
          <p:nvPr/>
        </p:nvSpPr>
        <p:spPr>
          <a:xfrm flipH="1">
            <a:off x="285728" y="1477012"/>
            <a:ext cx="6070985" cy="8084500"/>
          </a:xfrm>
          <a:custGeom>
            <a:avLst/>
            <a:gdLst>
              <a:gd name="connsiteX0" fmla="*/ 0 w 6063113"/>
              <a:gd name="connsiteY0" fmla="*/ 1010539 h 7537182"/>
              <a:gd name="connsiteX1" fmla="*/ 1010539 w 6063113"/>
              <a:gd name="connsiteY1" fmla="*/ 0 h 7537182"/>
              <a:gd name="connsiteX2" fmla="*/ 5052574 w 6063113"/>
              <a:gd name="connsiteY2" fmla="*/ 0 h 7537182"/>
              <a:gd name="connsiteX3" fmla="*/ 6063113 w 6063113"/>
              <a:gd name="connsiteY3" fmla="*/ 1010539 h 7537182"/>
              <a:gd name="connsiteX4" fmla="*/ 6063113 w 6063113"/>
              <a:gd name="connsiteY4" fmla="*/ 6526643 h 7537182"/>
              <a:gd name="connsiteX5" fmla="*/ 5052574 w 6063113"/>
              <a:gd name="connsiteY5" fmla="*/ 7537182 h 7537182"/>
              <a:gd name="connsiteX6" fmla="*/ 1010539 w 6063113"/>
              <a:gd name="connsiteY6" fmla="*/ 7537182 h 7537182"/>
              <a:gd name="connsiteX7" fmla="*/ 0 w 6063113"/>
              <a:gd name="connsiteY7" fmla="*/ 6526643 h 7537182"/>
              <a:gd name="connsiteX8" fmla="*/ 0 w 6063113"/>
              <a:gd name="connsiteY8" fmla="*/ 1010539 h 7537182"/>
              <a:gd name="connsiteX0" fmla="*/ 0 w 6063113"/>
              <a:gd name="connsiteY0" fmla="*/ 1010539 h 7537182"/>
              <a:gd name="connsiteX1" fmla="*/ 865573 w 6063113"/>
              <a:gd name="connsiteY1" fmla="*/ 100361 h 7537182"/>
              <a:gd name="connsiteX2" fmla="*/ 5052574 w 6063113"/>
              <a:gd name="connsiteY2" fmla="*/ 0 h 7537182"/>
              <a:gd name="connsiteX3" fmla="*/ 6063113 w 6063113"/>
              <a:gd name="connsiteY3" fmla="*/ 1010539 h 7537182"/>
              <a:gd name="connsiteX4" fmla="*/ 6063113 w 6063113"/>
              <a:gd name="connsiteY4" fmla="*/ 6526643 h 7537182"/>
              <a:gd name="connsiteX5" fmla="*/ 5052574 w 6063113"/>
              <a:gd name="connsiteY5" fmla="*/ 7537182 h 7537182"/>
              <a:gd name="connsiteX6" fmla="*/ 1010539 w 6063113"/>
              <a:gd name="connsiteY6" fmla="*/ 7537182 h 7537182"/>
              <a:gd name="connsiteX7" fmla="*/ 0 w 6063113"/>
              <a:gd name="connsiteY7" fmla="*/ 6526643 h 7537182"/>
              <a:gd name="connsiteX8" fmla="*/ 0 w 6063113"/>
              <a:gd name="connsiteY8" fmla="*/ 1010539 h 7537182"/>
              <a:gd name="connsiteX0" fmla="*/ 0 w 6063113"/>
              <a:gd name="connsiteY0" fmla="*/ 1010539 h 7537182"/>
              <a:gd name="connsiteX1" fmla="*/ 865573 w 6063113"/>
              <a:gd name="connsiteY1" fmla="*/ 100361 h 7537182"/>
              <a:gd name="connsiteX2" fmla="*/ 5052574 w 6063113"/>
              <a:gd name="connsiteY2" fmla="*/ 0 h 7537182"/>
              <a:gd name="connsiteX3" fmla="*/ 6063113 w 6063113"/>
              <a:gd name="connsiteY3" fmla="*/ 1010539 h 7537182"/>
              <a:gd name="connsiteX4" fmla="*/ 6063113 w 6063113"/>
              <a:gd name="connsiteY4" fmla="*/ 6526643 h 7537182"/>
              <a:gd name="connsiteX5" fmla="*/ 5052574 w 6063113"/>
              <a:gd name="connsiteY5" fmla="*/ 7537182 h 7537182"/>
              <a:gd name="connsiteX6" fmla="*/ 1010539 w 6063113"/>
              <a:gd name="connsiteY6" fmla="*/ 7537182 h 7537182"/>
              <a:gd name="connsiteX7" fmla="*/ 0 w 6063113"/>
              <a:gd name="connsiteY7" fmla="*/ 6526643 h 7537182"/>
              <a:gd name="connsiteX8" fmla="*/ 0 w 6063113"/>
              <a:gd name="connsiteY8" fmla="*/ 1010539 h 7537182"/>
              <a:gd name="connsiteX0" fmla="*/ 0 w 6063113"/>
              <a:gd name="connsiteY0" fmla="*/ 1791124 h 7537182"/>
              <a:gd name="connsiteX1" fmla="*/ 865573 w 6063113"/>
              <a:gd name="connsiteY1" fmla="*/ 100361 h 7537182"/>
              <a:gd name="connsiteX2" fmla="*/ 5052574 w 6063113"/>
              <a:gd name="connsiteY2" fmla="*/ 0 h 7537182"/>
              <a:gd name="connsiteX3" fmla="*/ 6063113 w 6063113"/>
              <a:gd name="connsiteY3" fmla="*/ 1010539 h 7537182"/>
              <a:gd name="connsiteX4" fmla="*/ 6063113 w 6063113"/>
              <a:gd name="connsiteY4" fmla="*/ 6526643 h 7537182"/>
              <a:gd name="connsiteX5" fmla="*/ 5052574 w 6063113"/>
              <a:gd name="connsiteY5" fmla="*/ 7537182 h 7537182"/>
              <a:gd name="connsiteX6" fmla="*/ 1010539 w 6063113"/>
              <a:gd name="connsiteY6" fmla="*/ 7537182 h 7537182"/>
              <a:gd name="connsiteX7" fmla="*/ 0 w 6063113"/>
              <a:gd name="connsiteY7" fmla="*/ 6526643 h 7537182"/>
              <a:gd name="connsiteX8" fmla="*/ 0 w 6063113"/>
              <a:gd name="connsiteY8" fmla="*/ 1791124 h 7537182"/>
              <a:gd name="connsiteX0" fmla="*/ 0 w 6063113"/>
              <a:gd name="connsiteY0" fmla="*/ 1791124 h 7537182"/>
              <a:gd name="connsiteX1" fmla="*/ 1345075 w 6063113"/>
              <a:gd name="connsiteY1" fmla="*/ 11151 h 7537182"/>
              <a:gd name="connsiteX2" fmla="*/ 5052574 w 6063113"/>
              <a:gd name="connsiteY2" fmla="*/ 0 h 7537182"/>
              <a:gd name="connsiteX3" fmla="*/ 6063113 w 6063113"/>
              <a:gd name="connsiteY3" fmla="*/ 1010539 h 7537182"/>
              <a:gd name="connsiteX4" fmla="*/ 6063113 w 6063113"/>
              <a:gd name="connsiteY4" fmla="*/ 6526643 h 7537182"/>
              <a:gd name="connsiteX5" fmla="*/ 5052574 w 6063113"/>
              <a:gd name="connsiteY5" fmla="*/ 7537182 h 7537182"/>
              <a:gd name="connsiteX6" fmla="*/ 1010539 w 6063113"/>
              <a:gd name="connsiteY6" fmla="*/ 7537182 h 7537182"/>
              <a:gd name="connsiteX7" fmla="*/ 0 w 6063113"/>
              <a:gd name="connsiteY7" fmla="*/ 6526643 h 7537182"/>
              <a:gd name="connsiteX8" fmla="*/ 0 w 6063113"/>
              <a:gd name="connsiteY8" fmla="*/ 1791124 h 7537182"/>
              <a:gd name="connsiteX0" fmla="*/ 0 w 6063159"/>
              <a:gd name="connsiteY0" fmla="*/ 1779973 h 7526031"/>
              <a:gd name="connsiteX1" fmla="*/ 1345075 w 6063159"/>
              <a:gd name="connsiteY1" fmla="*/ 0 h 7526031"/>
              <a:gd name="connsiteX2" fmla="*/ 5520925 w 6063159"/>
              <a:gd name="connsiteY2" fmla="*/ 11152 h 7526031"/>
              <a:gd name="connsiteX3" fmla="*/ 6063113 w 6063159"/>
              <a:gd name="connsiteY3" fmla="*/ 999388 h 7526031"/>
              <a:gd name="connsiteX4" fmla="*/ 6063113 w 6063159"/>
              <a:gd name="connsiteY4" fmla="*/ 6515492 h 7526031"/>
              <a:gd name="connsiteX5" fmla="*/ 5052574 w 6063159"/>
              <a:gd name="connsiteY5" fmla="*/ 7526031 h 7526031"/>
              <a:gd name="connsiteX6" fmla="*/ 1010539 w 6063159"/>
              <a:gd name="connsiteY6" fmla="*/ 7526031 h 7526031"/>
              <a:gd name="connsiteX7" fmla="*/ 0 w 6063159"/>
              <a:gd name="connsiteY7" fmla="*/ 6515492 h 7526031"/>
              <a:gd name="connsiteX8" fmla="*/ 0 w 6063159"/>
              <a:gd name="connsiteY8" fmla="*/ 1779973 h 7526031"/>
              <a:gd name="connsiteX0" fmla="*/ 0 w 6069432"/>
              <a:gd name="connsiteY0" fmla="*/ 1797417 h 7543475"/>
              <a:gd name="connsiteX1" fmla="*/ 1345075 w 6069432"/>
              <a:gd name="connsiteY1" fmla="*/ 17444 h 7543475"/>
              <a:gd name="connsiteX2" fmla="*/ 5520925 w 6069432"/>
              <a:gd name="connsiteY2" fmla="*/ 28596 h 7543475"/>
              <a:gd name="connsiteX3" fmla="*/ 6063113 w 6069432"/>
              <a:gd name="connsiteY3" fmla="*/ 1016832 h 7543475"/>
              <a:gd name="connsiteX4" fmla="*/ 6063113 w 6069432"/>
              <a:gd name="connsiteY4" fmla="*/ 6532936 h 7543475"/>
              <a:gd name="connsiteX5" fmla="*/ 5052574 w 6069432"/>
              <a:gd name="connsiteY5" fmla="*/ 7543475 h 7543475"/>
              <a:gd name="connsiteX6" fmla="*/ 1010539 w 6069432"/>
              <a:gd name="connsiteY6" fmla="*/ 7543475 h 7543475"/>
              <a:gd name="connsiteX7" fmla="*/ 0 w 6069432"/>
              <a:gd name="connsiteY7" fmla="*/ 6532936 h 7543475"/>
              <a:gd name="connsiteX8" fmla="*/ 0 w 6069432"/>
              <a:gd name="connsiteY8" fmla="*/ 1797417 h 7543475"/>
              <a:gd name="connsiteX0" fmla="*/ 0 w 6069432"/>
              <a:gd name="connsiteY0" fmla="*/ 1574393 h 7543475"/>
              <a:gd name="connsiteX1" fmla="*/ 1345075 w 6069432"/>
              <a:gd name="connsiteY1" fmla="*/ 17444 h 7543475"/>
              <a:gd name="connsiteX2" fmla="*/ 5520925 w 6069432"/>
              <a:gd name="connsiteY2" fmla="*/ 28596 h 7543475"/>
              <a:gd name="connsiteX3" fmla="*/ 6063113 w 6069432"/>
              <a:gd name="connsiteY3" fmla="*/ 1016832 h 7543475"/>
              <a:gd name="connsiteX4" fmla="*/ 6063113 w 6069432"/>
              <a:gd name="connsiteY4" fmla="*/ 6532936 h 7543475"/>
              <a:gd name="connsiteX5" fmla="*/ 5052574 w 6069432"/>
              <a:gd name="connsiteY5" fmla="*/ 7543475 h 7543475"/>
              <a:gd name="connsiteX6" fmla="*/ 1010539 w 6069432"/>
              <a:gd name="connsiteY6" fmla="*/ 7543475 h 7543475"/>
              <a:gd name="connsiteX7" fmla="*/ 0 w 6069432"/>
              <a:gd name="connsiteY7" fmla="*/ 6532936 h 7543475"/>
              <a:gd name="connsiteX8" fmla="*/ 0 w 6069432"/>
              <a:gd name="connsiteY8" fmla="*/ 1574393 h 7543475"/>
              <a:gd name="connsiteX0" fmla="*/ 0 w 6069432"/>
              <a:gd name="connsiteY0" fmla="*/ 1574393 h 7543475"/>
              <a:gd name="connsiteX1" fmla="*/ 1345075 w 6069432"/>
              <a:gd name="connsiteY1" fmla="*/ 17444 h 7543475"/>
              <a:gd name="connsiteX2" fmla="*/ 5520925 w 6069432"/>
              <a:gd name="connsiteY2" fmla="*/ 28596 h 7543475"/>
              <a:gd name="connsiteX3" fmla="*/ 6063113 w 6069432"/>
              <a:gd name="connsiteY3" fmla="*/ 1016832 h 7543475"/>
              <a:gd name="connsiteX4" fmla="*/ 6063113 w 6069432"/>
              <a:gd name="connsiteY4" fmla="*/ 6532936 h 7543475"/>
              <a:gd name="connsiteX5" fmla="*/ 5052574 w 6069432"/>
              <a:gd name="connsiteY5" fmla="*/ 7543475 h 7543475"/>
              <a:gd name="connsiteX6" fmla="*/ 1010539 w 6069432"/>
              <a:gd name="connsiteY6" fmla="*/ 7543475 h 7543475"/>
              <a:gd name="connsiteX7" fmla="*/ 0 w 6069432"/>
              <a:gd name="connsiteY7" fmla="*/ 6532936 h 7543475"/>
              <a:gd name="connsiteX8" fmla="*/ 0 w 6069432"/>
              <a:gd name="connsiteY8" fmla="*/ 1574393 h 7543475"/>
              <a:gd name="connsiteX0" fmla="*/ 0 w 6090466"/>
              <a:gd name="connsiteY0" fmla="*/ 1563668 h 7532750"/>
              <a:gd name="connsiteX1" fmla="*/ 1345075 w 6090466"/>
              <a:gd name="connsiteY1" fmla="*/ 6719 h 7532750"/>
              <a:gd name="connsiteX2" fmla="*/ 5610135 w 6090466"/>
              <a:gd name="connsiteY2" fmla="*/ 29022 h 7532750"/>
              <a:gd name="connsiteX3" fmla="*/ 6063113 w 6090466"/>
              <a:gd name="connsiteY3" fmla="*/ 1006107 h 7532750"/>
              <a:gd name="connsiteX4" fmla="*/ 6063113 w 6090466"/>
              <a:gd name="connsiteY4" fmla="*/ 6522211 h 7532750"/>
              <a:gd name="connsiteX5" fmla="*/ 5052574 w 6090466"/>
              <a:gd name="connsiteY5" fmla="*/ 7532750 h 7532750"/>
              <a:gd name="connsiteX6" fmla="*/ 1010539 w 6090466"/>
              <a:gd name="connsiteY6" fmla="*/ 7532750 h 7532750"/>
              <a:gd name="connsiteX7" fmla="*/ 0 w 6090466"/>
              <a:gd name="connsiteY7" fmla="*/ 6522211 h 7532750"/>
              <a:gd name="connsiteX8" fmla="*/ 0 w 6090466"/>
              <a:gd name="connsiteY8" fmla="*/ 1563668 h 7532750"/>
              <a:gd name="connsiteX0" fmla="*/ 0 w 6070984"/>
              <a:gd name="connsiteY0" fmla="*/ 1556949 h 7526031"/>
              <a:gd name="connsiteX1" fmla="*/ 1345075 w 6070984"/>
              <a:gd name="connsiteY1" fmla="*/ 0 h 7526031"/>
              <a:gd name="connsiteX2" fmla="*/ 5610135 w 6070984"/>
              <a:gd name="connsiteY2" fmla="*/ 22303 h 7526031"/>
              <a:gd name="connsiteX3" fmla="*/ 6063113 w 6070984"/>
              <a:gd name="connsiteY3" fmla="*/ 999388 h 7526031"/>
              <a:gd name="connsiteX4" fmla="*/ 6063113 w 6070984"/>
              <a:gd name="connsiteY4" fmla="*/ 6515492 h 7526031"/>
              <a:gd name="connsiteX5" fmla="*/ 5052574 w 6070984"/>
              <a:gd name="connsiteY5" fmla="*/ 7526031 h 7526031"/>
              <a:gd name="connsiteX6" fmla="*/ 1010539 w 6070984"/>
              <a:gd name="connsiteY6" fmla="*/ 7526031 h 7526031"/>
              <a:gd name="connsiteX7" fmla="*/ 0 w 6070984"/>
              <a:gd name="connsiteY7" fmla="*/ 6515492 h 7526031"/>
              <a:gd name="connsiteX8" fmla="*/ 0 w 6070984"/>
              <a:gd name="connsiteY8" fmla="*/ 1556949 h 752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984" h="7526031">
                <a:moveTo>
                  <a:pt x="0" y="1556949"/>
                </a:moveTo>
                <a:cubicBezTo>
                  <a:pt x="1862254" y="1511800"/>
                  <a:pt x="642004" y="635620"/>
                  <a:pt x="1345075" y="0"/>
                </a:cubicBezTo>
                <a:lnTo>
                  <a:pt x="5610135" y="22303"/>
                </a:lnTo>
                <a:cubicBezTo>
                  <a:pt x="6168239" y="-33454"/>
                  <a:pt x="6063113" y="441283"/>
                  <a:pt x="6063113" y="999388"/>
                </a:cubicBezTo>
                <a:lnTo>
                  <a:pt x="6063113" y="6515492"/>
                </a:lnTo>
                <a:cubicBezTo>
                  <a:pt x="6063113" y="7073597"/>
                  <a:pt x="5610679" y="7526031"/>
                  <a:pt x="5052574" y="7526031"/>
                </a:cubicBezTo>
                <a:lnTo>
                  <a:pt x="1010539" y="7526031"/>
                </a:lnTo>
                <a:cubicBezTo>
                  <a:pt x="452434" y="7526031"/>
                  <a:pt x="0" y="7073597"/>
                  <a:pt x="0" y="6515492"/>
                </a:cubicBezTo>
                <a:lnTo>
                  <a:pt x="0" y="1556949"/>
                </a:lnTo>
                <a:close/>
              </a:path>
            </a:pathLst>
          </a:cu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endParaRPr lang="pt-BR" sz="1400" b="1" dirty="0" smtClean="0"/>
          </a:p>
          <a:p>
            <a:pPr fontAlgn="base"/>
            <a:endParaRPr lang="pt-BR" sz="1400" b="1" dirty="0"/>
          </a:p>
          <a:p>
            <a:pPr fontAlgn="base"/>
            <a:r>
              <a:rPr lang="pt-BR" sz="1400" b="1" i="1" dirty="0"/>
              <a:t>Product owner</a:t>
            </a:r>
            <a:r>
              <a:rPr lang="pt-BR" sz="1400" b="1" dirty="0"/>
              <a:t> (PO)</a:t>
            </a:r>
            <a:r>
              <a:rPr lang="pt-BR" sz="1400" dirty="0"/>
              <a:t>, ou dono do produto, é o representante </a:t>
            </a:r>
            <a:r>
              <a:rPr lang="pt-BR" sz="1400" dirty="0" smtClean="0"/>
              <a:t>do </a:t>
            </a:r>
          </a:p>
          <a:p>
            <a:pPr fontAlgn="base"/>
            <a:r>
              <a:rPr lang="pt-BR" sz="1400" dirty="0" smtClean="0"/>
              <a:t>cliente </a:t>
            </a:r>
            <a:r>
              <a:rPr lang="pt-BR" sz="1400" dirty="0"/>
              <a:t>dentro do Time Scrum. Ele compreende a necessidade </a:t>
            </a:r>
            <a:endParaRPr lang="pt-BR" sz="1400" dirty="0" smtClean="0"/>
          </a:p>
          <a:p>
            <a:pPr fontAlgn="base"/>
            <a:r>
              <a:rPr lang="pt-BR" sz="1400" dirty="0" smtClean="0"/>
              <a:t>do </a:t>
            </a:r>
            <a:r>
              <a:rPr lang="pt-BR" sz="1400" dirty="0"/>
              <a:t>cliente, prioriza e organiza as atividades, garantindo o </a:t>
            </a:r>
            <a:endParaRPr lang="pt-BR" sz="1400" dirty="0" smtClean="0"/>
          </a:p>
          <a:p>
            <a:pPr fontAlgn="base"/>
            <a:r>
              <a:rPr lang="pt-BR" sz="1400" dirty="0" smtClean="0"/>
              <a:t>desenvolvimento </a:t>
            </a:r>
            <a:r>
              <a:rPr lang="pt-BR" sz="1400" dirty="0"/>
              <a:t>e a visibilidade</a:t>
            </a:r>
            <a:r>
              <a:rPr lang="pt-BR" sz="1400" dirty="0" smtClean="0"/>
              <a:t>.</a:t>
            </a:r>
          </a:p>
          <a:p>
            <a:pPr fontAlgn="base"/>
            <a:endParaRPr lang="pt-BR" sz="1400" dirty="0"/>
          </a:p>
          <a:p>
            <a:pPr fontAlgn="base"/>
            <a:r>
              <a:rPr lang="pt-BR" sz="1400" dirty="0"/>
              <a:t>É sua responsabilidade</a:t>
            </a:r>
            <a:r>
              <a:rPr lang="pt-BR" sz="1400" dirty="0" smtClean="0"/>
              <a:t>:</a:t>
            </a:r>
          </a:p>
          <a:p>
            <a:pPr fontAlgn="base"/>
            <a:endParaRPr lang="pt-BR" sz="1400" dirty="0"/>
          </a:p>
          <a:p>
            <a:pPr fontAlgn="base"/>
            <a:r>
              <a:rPr lang="pt-BR" sz="1400" b="1" dirty="0"/>
              <a:t>Explicar claramente os itens do backlog do produto;</a:t>
            </a:r>
          </a:p>
          <a:p>
            <a:pPr fontAlgn="base"/>
            <a:endParaRPr lang="pt-BR" sz="1400" b="1" dirty="0"/>
          </a:p>
          <a:p>
            <a:pPr fontAlgn="base"/>
            <a:r>
              <a:rPr lang="pt-BR" sz="1400" b="1" dirty="0"/>
              <a:t>Ordenar os itens para alcançar metas e missões;</a:t>
            </a:r>
          </a:p>
          <a:p>
            <a:pPr fontAlgn="base"/>
            <a:endParaRPr lang="pt-BR" sz="1400" b="1" dirty="0"/>
          </a:p>
          <a:p>
            <a:pPr fontAlgn="base"/>
            <a:r>
              <a:rPr lang="pt-BR" sz="1400" b="1" dirty="0"/>
              <a:t>Otimizar o trabalho do time;</a:t>
            </a:r>
          </a:p>
          <a:p>
            <a:pPr fontAlgn="base"/>
            <a:endParaRPr lang="pt-BR" sz="1400" b="1" dirty="0"/>
          </a:p>
          <a:p>
            <a:pPr fontAlgn="base"/>
            <a:r>
              <a:rPr lang="pt-BR" sz="1400" b="1" dirty="0"/>
              <a:t>Garantir que o backlog do produto seja visível, claro para todos, mostrar no que o time vai trabalhar;</a:t>
            </a:r>
          </a:p>
          <a:p>
            <a:pPr fontAlgn="base"/>
            <a:endParaRPr lang="pt-BR" sz="1400" b="1" dirty="0"/>
          </a:p>
          <a:p>
            <a:pPr fontAlgn="base"/>
            <a:r>
              <a:rPr lang="pt-BR" sz="1400" b="1" dirty="0"/>
              <a:t>Tirar dúvidas no nível necessário de entendimento;</a:t>
            </a:r>
          </a:p>
          <a:p>
            <a:pPr fontAlgn="base"/>
            <a:endParaRPr lang="pt-BR" sz="1400" b="1" dirty="0"/>
          </a:p>
          <a:p>
            <a:pPr fontAlgn="base"/>
            <a:r>
              <a:rPr lang="pt-BR" sz="1400" b="1" dirty="0"/>
              <a:t>É o único responsável por gerenciar o backlog do produto.</a:t>
            </a:r>
            <a:endParaRPr lang="pt-BR" sz="1400" b="1" dirty="0"/>
          </a:p>
          <a:p>
            <a:r>
              <a:rPr lang="pt-BR" sz="1400" b="1" dirty="0"/>
              <a:t/>
            </a:r>
            <a:br>
              <a:rPr lang="pt-BR" sz="1400" b="1" dirty="0"/>
            </a:br>
            <a:endParaRPr lang="pt-BR" sz="1400" dirty="0"/>
          </a:p>
        </p:txBody>
      </p:sp>
      <p:sp>
        <p:nvSpPr>
          <p:cNvPr id="22"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0" name="Grupo 19"/>
          <p:cNvGrpSpPr/>
          <p:nvPr/>
        </p:nvGrpSpPr>
        <p:grpSpPr>
          <a:xfrm>
            <a:off x="303101" y="1051243"/>
            <a:ext cx="4206019" cy="380115"/>
            <a:chOff x="303101" y="1051243"/>
            <a:chExt cx="4206019" cy="380115"/>
          </a:xfrm>
        </p:grpSpPr>
        <p:sp>
          <p:nvSpPr>
            <p:cNvPr id="21" name="Retângulo de cantos arredondados 20"/>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3" name="Retângulo de cantos arredondados 22"/>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24" name="Imagem 23"/>
            <p:cNvPicPr>
              <a:picLocks noChangeAspect="1"/>
            </p:cNvPicPr>
            <p:nvPr/>
          </p:nvPicPr>
          <p:blipFill>
            <a:blip r:embed="rId7"/>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784750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Segundo Dias (2015), é trabalho do PO, no início do projeto</a:t>
            </a:r>
            <a:r>
              <a:rPr lang="pt-BR" sz="1400" dirty="0" smtClean="0"/>
              <a:t>:</a:t>
            </a:r>
          </a:p>
          <a:p>
            <a:pPr fontAlgn="base"/>
            <a:endParaRPr lang="pt-BR" sz="1400" b="1" dirty="0"/>
          </a:p>
          <a:p>
            <a:pPr fontAlgn="base"/>
            <a:r>
              <a:rPr lang="pt-BR" sz="1400" b="1" dirty="0"/>
              <a:t>Identificar as necessidades estratégicas do projeto com os patrocinadores, time, infraestrutura, áreas envolvidas, etc.;</a:t>
            </a:r>
          </a:p>
          <a:p>
            <a:pPr fontAlgn="base"/>
            <a:endParaRPr lang="pt-BR" sz="1400" b="1" dirty="0"/>
          </a:p>
          <a:p>
            <a:pPr fontAlgn="base"/>
            <a:r>
              <a:rPr lang="pt-BR" sz="1400" b="1" dirty="0"/>
              <a:t>Realizar reuniões de </a:t>
            </a:r>
            <a:r>
              <a:rPr lang="pt-BR" sz="1400" b="1" dirty="0" err="1"/>
              <a:t>kick</a:t>
            </a:r>
            <a:r>
              <a:rPr lang="pt-BR" sz="1400" b="1" dirty="0"/>
              <a:t>-off;</a:t>
            </a:r>
          </a:p>
          <a:p>
            <a:pPr fontAlgn="base"/>
            <a:endParaRPr lang="pt-BR" sz="1400" b="1" dirty="0"/>
          </a:p>
          <a:p>
            <a:pPr fontAlgn="base"/>
            <a:r>
              <a:rPr lang="pt-BR" sz="1400" b="1" dirty="0"/>
              <a:t>Listar a visão do produto e elaborar artefatos;</a:t>
            </a:r>
          </a:p>
          <a:p>
            <a:pPr fontAlgn="base"/>
            <a:endParaRPr lang="pt-BR" sz="1400" b="1" dirty="0"/>
          </a:p>
          <a:p>
            <a:pPr fontAlgn="base"/>
            <a:r>
              <a:rPr lang="pt-BR" sz="1400" b="1" dirty="0"/>
              <a:t>Listar os requisitos do product backlog;</a:t>
            </a:r>
          </a:p>
          <a:p>
            <a:pPr fontAlgn="base"/>
            <a:endParaRPr lang="pt-BR" sz="1400" b="1" dirty="0"/>
          </a:p>
          <a:p>
            <a:pPr fontAlgn="base"/>
            <a:r>
              <a:rPr lang="pt-BR" sz="1400" b="1" dirty="0"/>
              <a:t>Organizar e priorizar o product backlog</a:t>
            </a:r>
            <a:r>
              <a:rPr lang="pt-BR" sz="1400" b="1" dirty="0" smtClean="0"/>
              <a:t>.</a:t>
            </a:r>
          </a:p>
          <a:p>
            <a:pPr fontAlgn="base"/>
            <a:endParaRPr lang="pt-BR" sz="1400" b="1" dirty="0"/>
          </a:p>
          <a:p>
            <a:pPr fontAlgn="base"/>
            <a:r>
              <a:rPr lang="pt-BR" sz="1400" dirty="0"/>
              <a:t>E durante o projeto</a:t>
            </a:r>
            <a:r>
              <a:rPr lang="pt-BR" sz="1400" dirty="0" smtClean="0"/>
              <a:t>:</a:t>
            </a:r>
          </a:p>
          <a:p>
            <a:pPr fontAlgn="base"/>
            <a:endParaRPr lang="pt-BR" sz="1400" b="1" dirty="0"/>
          </a:p>
          <a:p>
            <a:pPr fontAlgn="base"/>
            <a:r>
              <a:rPr lang="pt-BR" sz="1400" b="1" dirty="0"/>
              <a:t>Participar das reuniões de planejamento e de revisão; </a:t>
            </a:r>
          </a:p>
          <a:p>
            <a:pPr fontAlgn="base"/>
            <a:endParaRPr lang="pt-BR" sz="1400" b="1" dirty="0"/>
          </a:p>
          <a:p>
            <a:pPr fontAlgn="base"/>
            <a:r>
              <a:rPr lang="pt-BR" sz="1400" b="1" dirty="0"/>
              <a:t>Quando convidado pelo time, participar da reunião diária e estar disponível para dúvidas;</a:t>
            </a:r>
          </a:p>
          <a:p>
            <a:pPr fontAlgn="base"/>
            <a:endParaRPr lang="pt-BR" sz="1400" b="1" dirty="0"/>
          </a:p>
          <a:p>
            <a:pPr fontAlgn="base"/>
            <a:r>
              <a:rPr lang="pt-BR" sz="1400" b="1" dirty="0"/>
              <a:t>Elaborar plano de release;</a:t>
            </a:r>
          </a:p>
          <a:p>
            <a:pPr fontAlgn="base"/>
            <a:endParaRPr lang="pt-BR" sz="1400" b="1" dirty="0"/>
          </a:p>
          <a:p>
            <a:pPr fontAlgn="base"/>
            <a:r>
              <a:rPr lang="pt-BR" sz="1400" b="1" dirty="0"/>
              <a:t>Manter o product backlog;</a:t>
            </a:r>
          </a:p>
          <a:p>
            <a:pPr fontAlgn="base"/>
            <a:endParaRPr lang="pt-BR" sz="1400" b="1" dirty="0"/>
          </a:p>
          <a:p>
            <a:pPr fontAlgn="base"/>
            <a:r>
              <a:rPr lang="pt-BR" sz="1400" b="1" dirty="0"/>
              <a:t>Atualizar o Plano de Release</a:t>
            </a:r>
            <a:r>
              <a:rPr lang="pt-BR" sz="1400" b="1" dirty="0" smtClean="0"/>
              <a:t>.</a:t>
            </a:r>
          </a:p>
          <a:p>
            <a:pPr fontAlgn="base"/>
            <a:endParaRPr lang="pt-BR" sz="1400" b="1" dirty="0"/>
          </a:p>
          <a:p>
            <a:pPr fontAlgn="base"/>
            <a:r>
              <a:rPr lang="pt-BR" sz="1400" dirty="0"/>
              <a:t>Ao término do projeto</a:t>
            </a:r>
            <a:r>
              <a:rPr lang="pt-BR" sz="1400" dirty="0" smtClean="0"/>
              <a:t>:</a:t>
            </a:r>
          </a:p>
          <a:p>
            <a:pPr fontAlgn="base"/>
            <a:endParaRPr lang="pt-BR" sz="1400" b="1" dirty="0" smtClean="0"/>
          </a:p>
          <a:p>
            <a:pPr fontAlgn="base"/>
            <a:r>
              <a:rPr lang="pt-BR" sz="1400" b="1" dirty="0"/>
              <a:t>Promover e participar da retrospectiva do projeto;</a:t>
            </a:r>
          </a:p>
          <a:p>
            <a:pPr fontAlgn="base"/>
            <a:endParaRPr lang="pt-BR" sz="1400" b="1" dirty="0"/>
          </a:p>
          <a:p>
            <a:pPr fontAlgn="base"/>
            <a:r>
              <a:rPr lang="pt-BR" sz="1400" b="1" dirty="0"/>
              <a:t>Tornar resultados visíveis para outros projetos.</a:t>
            </a:r>
            <a:endParaRPr lang="pt-BR" sz="1400" b="1" dirty="0" smtClean="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262557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b="1" i="1" dirty="0"/>
              <a:t>Dev Time</a:t>
            </a:r>
            <a:r>
              <a:rPr lang="pt-BR" sz="1400" dirty="0"/>
              <a:t>, ou equipe de desenvolvimento, é o desenvolvedor responsável por produzir as características selecionadas do produto. Gerencia as atividades técnicas (</a:t>
            </a:r>
            <a:r>
              <a:rPr lang="pt-BR" sz="1400" i="1" dirty="0"/>
              <a:t>sprint backlog</a:t>
            </a:r>
            <a:r>
              <a:rPr lang="pt-BR" sz="1400" dirty="0"/>
              <a:t>). Os times de três a oito integrantes são os que apresentam mais produtividade</a:t>
            </a:r>
            <a:r>
              <a:rPr lang="pt-BR" sz="1400" dirty="0" smtClean="0"/>
              <a:t>.</a:t>
            </a:r>
          </a:p>
          <a:p>
            <a:pPr fontAlgn="base"/>
            <a:endParaRPr lang="pt-BR" sz="1400" dirty="0"/>
          </a:p>
          <a:p>
            <a:pPr fontAlgn="base"/>
            <a:r>
              <a:rPr lang="pt-BR" sz="1400" dirty="0"/>
              <a:t>O Time Scrum tem como características</a:t>
            </a:r>
            <a:r>
              <a:rPr lang="pt-BR" sz="1400" dirty="0" smtClean="0"/>
              <a:t>:</a:t>
            </a:r>
          </a:p>
          <a:p>
            <a:pPr fontAlgn="base"/>
            <a:endParaRPr lang="pt-BR" sz="1400" dirty="0"/>
          </a:p>
          <a:p>
            <a:pPr fontAlgn="base"/>
            <a:r>
              <a:rPr lang="pt-BR" sz="1400" b="1" dirty="0"/>
              <a:t>São auto-organizados. Ninguém diz ao time como transformar o backlog do produto em incremento de funcionalidade;</a:t>
            </a:r>
          </a:p>
          <a:p>
            <a:pPr fontAlgn="base"/>
            <a:endParaRPr lang="pt-BR" sz="1400" b="1" dirty="0"/>
          </a:p>
          <a:p>
            <a:pPr fontAlgn="base"/>
            <a:r>
              <a:rPr lang="pt-BR" sz="1400" b="1" dirty="0"/>
              <a:t>Times são multifuncionais, têm todas as habilidades necessárias, enquanto equipe, para criar o produto;</a:t>
            </a:r>
          </a:p>
          <a:p>
            <a:pPr fontAlgn="base"/>
            <a:endParaRPr lang="pt-BR" sz="1400" b="1" dirty="0"/>
          </a:p>
          <a:p>
            <a:pPr fontAlgn="base"/>
            <a:r>
              <a:rPr lang="pt-BR" sz="1400" b="1" dirty="0"/>
              <a:t>O Scrum não reconhece títulos dentro da equipe;</a:t>
            </a:r>
          </a:p>
          <a:p>
            <a:pPr fontAlgn="base"/>
            <a:endParaRPr lang="pt-BR" sz="1400" b="1" dirty="0"/>
          </a:p>
          <a:p>
            <a:pPr fontAlgn="base"/>
            <a:r>
              <a:rPr lang="pt-BR" sz="1400" b="1" dirty="0"/>
              <a:t>O Scrum não reconhece sub-times;</a:t>
            </a:r>
          </a:p>
          <a:p>
            <a:pPr fontAlgn="base"/>
            <a:endParaRPr lang="pt-BR" sz="1400" b="1" dirty="0"/>
          </a:p>
          <a:p>
            <a:pPr fontAlgn="base"/>
            <a:r>
              <a:rPr lang="pt-BR" sz="1400" b="1" dirty="0"/>
              <a:t>Os integrantes podem ter habilidades específicas, mas a responsabilidade pertence a todos do time</a:t>
            </a:r>
            <a:r>
              <a:rPr lang="pt-BR" sz="1400" b="1" dirty="0" smtClean="0"/>
              <a:t>.</a:t>
            </a:r>
          </a:p>
          <a:p>
            <a:pPr fontAlgn="base"/>
            <a:endParaRPr lang="pt-BR" sz="1400" b="1" dirty="0"/>
          </a:p>
          <a:p>
            <a:pPr fontAlgn="base"/>
            <a:r>
              <a:rPr lang="pt-BR" sz="1400" b="1" dirty="0"/>
              <a:t>Scrum master</a:t>
            </a:r>
            <a:r>
              <a:rPr lang="pt-BR" sz="1400" dirty="0"/>
              <a:t> é o coach da equipe. É chamado líder servidor, o responsável por remover impedimentos e ser o facilitador dentro do time, garantindo que as regras do Scrum sejam aplicadas e seguidas.</a:t>
            </a:r>
          </a:p>
          <a:p>
            <a:pPr fontAlgn="base"/>
            <a:r>
              <a:rPr lang="pt-BR" sz="1400" dirty="0"/>
              <a:t>O trabalho sobre a responsabilidade do Scrum Master</a:t>
            </a:r>
            <a:r>
              <a:rPr lang="pt-BR" sz="1400" dirty="0" smtClean="0"/>
              <a:t>:</a:t>
            </a:r>
          </a:p>
          <a:p>
            <a:pPr fontAlgn="base"/>
            <a:endParaRPr lang="pt-BR" sz="1400" dirty="0"/>
          </a:p>
          <a:p>
            <a:pPr fontAlgn="base"/>
            <a:r>
              <a:rPr lang="pt-BR" sz="1400" dirty="0"/>
              <a:t>Scrum Master para PO:</a:t>
            </a:r>
          </a:p>
          <a:p>
            <a:pPr fontAlgn="base"/>
            <a:endParaRPr lang="pt-BR" sz="1400" b="1" dirty="0" smtClean="0"/>
          </a:p>
          <a:p>
            <a:pPr fontAlgn="base"/>
            <a:r>
              <a:rPr lang="pt-BR" sz="1400" b="1" dirty="0"/>
              <a:t>Garantir o entendimento do domínio do produto por todos do time;</a:t>
            </a:r>
          </a:p>
          <a:p>
            <a:pPr fontAlgn="base"/>
            <a:endParaRPr lang="pt-BR" sz="1400" b="1" dirty="0"/>
          </a:p>
          <a:p>
            <a:pPr fontAlgn="base"/>
            <a:r>
              <a:rPr lang="pt-BR" sz="1400" b="1" dirty="0"/>
              <a:t>Encontrar técnicas para o gerenciamento efetivo do backlog;</a:t>
            </a:r>
          </a:p>
          <a:p>
            <a:pPr fontAlgn="base"/>
            <a:endParaRPr lang="pt-BR" sz="1400" b="1" dirty="0"/>
          </a:p>
          <a:p>
            <a:pPr fontAlgn="base"/>
            <a:r>
              <a:rPr lang="pt-BR" sz="1400" b="1" dirty="0"/>
              <a:t>Ajudar o time a entender necessidades;</a:t>
            </a:r>
          </a:p>
          <a:p>
            <a:pPr fontAlgn="base"/>
            <a:endParaRPr lang="pt-BR" sz="1400" b="1" dirty="0"/>
          </a:p>
          <a:p>
            <a:pPr fontAlgn="base"/>
            <a:r>
              <a:rPr lang="pt-BR" sz="1400" b="1" dirty="0"/>
              <a:t>Garantir que a organização feita pelo PO gere valor;</a:t>
            </a:r>
          </a:p>
          <a:p>
            <a:pPr fontAlgn="base"/>
            <a:endParaRPr lang="pt-BR" sz="1400" b="1" dirty="0"/>
          </a:p>
          <a:p>
            <a:pPr fontAlgn="base"/>
            <a:r>
              <a:rPr lang="pt-BR" sz="1400" b="1" dirty="0"/>
              <a:t>Compreender e praticar com agilidade;</a:t>
            </a:r>
          </a:p>
          <a:p>
            <a:pPr fontAlgn="base"/>
            <a:endParaRPr lang="pt-BR" sz="1400" b="1" dirty="0"/>
          </a:p>
          <a:p>
            <a:pPr fontAlgn="base"/>
            <a:r>
              <a:rPr lang="pt-BR" sz="1400" b="1" dirty="0"/>
              <a:t>Facilitar eventos Scrum.</a:t>
            </a:r>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696550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Scrum master com time</a:t>
            </a:r>
            <a:r>
              <a:rPr lang="pt-BR" sz="1400" dirty="0" smtClean="0"/>
              <a:t>:</a:t>
            </a:r>
          </a:p>
          <a:p>
            <a:pPr fontAlgn="base"/>
            <a:endParaRPr lang="pt-BR" sz="1400" b="1" dirty="0"/>
          </a:p>
          <a:p>
            <a:pPr fontAlgn="base"/>
            <a:r>
              <a:rPr lang="pt-BR" sz="1400" b="1" dirty="0"/>
              <a:t>Treinar o time em autogerenciamento e interdisciplinaridade;</a:t>
            </a:r>
          </a:p>
          <a:p>
            <a:pPr fontAlgn="base"/>
            <a:endParaRPr lang="pt-BR" sz="1400" b="1" dirty="0"/>
          </a:p>
          <a:p>
            <a:pPr fontAlgn="base"/>
            <a:r>
              <a:rPr lang="pt-BR" sz="1400" b="1" dirty="0"/>
              <a:t>Ajudar o time a criar valor;</a:t>
            </a:r>
          </a:p>
          <a:p>
            <a:pPr fontAlgn="base"/>
            <a:endParaRPr lang="pt-BR" sz="1400" b="1" dirty="0"/>
          </a:p>
          <a:p>
            <a:pPr fontAlgn="base"/>
            <a:r>
              <a:rPr lang="pt-BR" sz="1400" b="1" dirty="0"/>
              <a:t>Remover impedimentos para o time;</a:t>
            </a:r>
          </a:p>
          <a:p>
            <a:pPr fontAlgn="base"/>
            <a:endParaRPr lang="pt-BR" sz="1400" b="1" dirty="0"/>
          </a:p>
          <a:p>
            <a:pPr fontAlgn="base"/>
            <a:r>
              <a:rPr lang="pt-BR" sz="1400" b="1" dirty="0"/>
              <a:t>Facilitar eventos;</a:t>
            </a:r>
          </a:p>
          <a:p>
            <a:pPr fontAlgn="base"/>
            <a:endParaRPr lang="pt-BR" sz="1400" b="1" dirty="0"/>
          </a:p>
          <a:p>
            <a:pPr fontAlgn="base"/>
            <a:r>
              <a:rPr lang="pt-BR" sz="1400" b="1" dirty="0"/>
              <a:t>Treinar o time para a adoção do Scrum</a:t>
            </a:r>
            <a:r>
              <a:rPr lang="pt-BR" sz="1400" b="1" dirty="0" smtClean="0"/>
              <a:t>.</a:t>
            </a:r>
          </a:p>
          <a:p>
            <a:pPr fontAlgn="base"/>
            <a:endParaRPr lang="pt-BR" sz="1400" b="1" dirty="0"/>
          </a:p>
          <a:p>
            <a:pPr fontAlgn="base"/>
            <a:r>
              <a:rPr lang="pt-BR" sz="1400" dirty="0"/>
              <a:t>Scrum master para a organização</a:t>
            </a:r>
            <a:r>
              <a:rPr lang="pt-BR" sz="1400" dirty="0" smtClean="0"/>
              <a:t>:</a:t>
            </a:r>
          </a:p>
          <a:p>
            <a:pPr fontAlgn="base"/>
            <a:endParaRPr lang="pt-BR" sz="1400" b="1" dirty="0"/>
          </a:p>
          <a:p>
            <a:pPr fontAlgn="base"/>
            <a:r>
              <a:rPr lang="pt-BR" sz="1400" b="1" dirty="0"/>
              <a:t>Liderar e treinar na adoção do Scrum;</a:t>
            </a:r>
          </a:p>
          <a:p>
            <a:pPr fontAlgn="base"/>
            <a:endParaRPr lang="pt-BR" sz="1400" b="1" dirty="0"/>
          </a:p>
          <a:p>
            <a:pPr fontAlgn="base"/>
            <a:r>
              <a:rPr lang="pt-BR" sz="1400" b="1" dirty="0"/>
              <a:t>Planejar implementação do Scrum na organização;</a:t>
            </a:r>
          </a:p>
          <a:p>
            <a:pPr fontAlgn="base"/>
            <a:endParaRPr lang="pt-BR" sz="1400" b="1" dirty="0"/>
          </a:p>
          <a:p>
            <a:pPr fontAlgn="base"/>
            <a:r>
              <a:rPr lang="pt-BR" sz="1400" b="1" dirty="0"/>
              <a:t>Ajudar funcionários e partes interessadas a compreender o desenvolvimento empírico;</a:t>
            </a:r>
          </a:p>
          <a:p>
            <a:pPr fontAlgn="base"/>
            <a:endParaRPr lang="pt-BR" sz="1400" b="1" dirty="0"/>
          </a:p>
          <a:p>
            <a:pPr fontAlgn="base"/>
            <a:r>
              <a:rPr lang="pt-BR" sz="1400" b="1" dirty="0"/>
              <a:t>Trabalhar com outros Scrum para a eficácia do Scrum na organização</a:t>
            </a:r>
            <a:r>
              <a:rPr lang="pt-BR" sz="1400" b="1" dirty="0" smtClean="0"/>
              <a:t>.</a:t>
            </a:r>
          </a:p>
          <a:p>
            <a:pPr fontAlgn="base"/>
            <a:endParaRPr lang="pt-BR" sz="1400" b="1" dirty="0"/>
          </a:p>
          <a:p>
            <a:pPr fontAlgn="base"/>
            <a:r>
              <a:rPr lang="pt-BR" sz="1400" dirty="0"/>
              <a:t>O Scrum utiliza quatro eventos para inspeção e adaptação. Todos têm duração máxima e permitem desperdício no processo. Os eventos são</a:t>
            </a:r>
            <a:r>
              <a:rPr lang="pt-BR" sz="1400" dirty="0" smtClean="0"/>
              <a:t>:</a:t>
            </a:r>
          </a:p>
          <a:p>
            <a:pPr fontAlgn="base"/>
            <a:endParaRPr lang="pt-BR" sz="1400" b="1" dirty="0"/>
          </a:p>
          <a:p>
            <a:pPr fontAlgn="base"/>
            <a:r>
              <a:rPr lang="pt-BR" sz="1400" b="1" dirty="0"/>
              <a:t>Planejamento da sprint;</a:t>
            </a:r>
          </a:p>
          <a:p>
            <a:pPr fontAlgn="base"/>
            <a:endParaRPr lang="pt-BR" sz="1400" b="1" dirty="0"/>
          </a:p>
          <a:p>
            <a:pPr fontAlgn="base"/>
            <a:r>
              <a:rPr lang="pt-BR" sz="1400" b="1" dirty="0"/>
              <a:t>Reunião diária;</a:t>
            </a:r>
          </a:p>
          <a:p>
            <a:pPr fontAlgn="base"/>
            <a:endParaRPr lang="pt-BR" sz="1400" b="1" dirty="0"/>
          </a:p>
          <a:p>
            <a:pPr fontAlgn="base"/>
            <a:r>
              <a:rPr lang="pt-BR" sz="1400" b="1" dirty="0"/>
              <a:t>Revisão da sprint;</a:t>
            </a:r>
          </a:p>
          <a:p>
            <a:pPr fontAlgn="base"/>
            <a:endParaRPr lang="pt-BR" sz="1400" b="1" dirty="0"/>
          </a:p>
          <a:p>
            <a:pPr fontAlgn="base"/>
            <a:r>
              <a:rPr lang="pt-BR" sz="1400" b="1" dirty="0"/>
              <a:t>Retrospectiva da sprint.</a:t>
            </a:r>
          </a:p>
          <a:p>
            <a:pPr fontAlgn="base"/>
            <a:endParaRPr lang="pt-BR" sz="1400" b="1"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047260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A </a:t>
            </a:r>
            <a:r>
              <a:rPr lang="pt-BR" sz="1400" b="1" i="1" dirty="0"/>
              <a:t>sprint</a:t>
            </a:r>
            <a:r>
              <a:rPr lang="pt-BR" sz="1400" dirty="0"/>
              <a:t> é o evento principal, com tempo definido (</a:t>
            </a:r>
            <a:r>
              <a:rPr lang="pt-BR" sz="1400" i="1" dirty="0"/>
              <a:t>time-</a:t>
            </a:r>
            <a:r>
              <a:rPr lang="pt-BR" sz="1400" i="1" dirty="0" err="1"/>
              <a:t>boxed</a:t>
            </a:r>
            <a:r>
              <a:rPr lang="pt-BR" sz="1400" dirty="0"/>
              <a:t>) de um mês ou menos, cujo incremento ou produto liberável é criado. Uma </a:t>
            </a:r>
            <a:r>
              <a:rPr lang="pt-BR" sz="1400" i="1" dirty="0"/>
              <a:t>sprint </a:t>
            </a:r>
            <a:r>
              <a:rPr lang="pt-BR" sz="1400" dirty="0"/>
              <a:t>se inicia logo após o término da anterior</a:t>
            </a:r>
            <a:r>
              <a:rPr lang="pt-BR" sz="1400" dirty="0" smtClean="0"/>
              <a:t>.</a:t>
            </a:r>
          </a:p>
          <a:p>
            <a:pPr fontAlgn="base"/>
            <a:endParaRPr lang="pt-BR" sz="1400" b="1" dirty="0"/>
          </a:p>
          <a:p>
            <a:pPr fontAlgn="base"/>
            <a:r>
              <a:rPr lang="pt-BR" sz="1400" dirty="0"/>
              <a:t>O </a:t>
            </a:r>
            <a:r>
              <a:rPr lang="pt-BR" sz="1400" b="1" dirty="0"/>
              <a:t>planejamento da </a:t>
            </a:r>
            <a:r>
              <a:rPr lang="pt-BR" sz="1400" b="1" i="1" dirty="0"/>
              <a:t>sprint</a:t>
            </a:r>
            <a:r>
              <a:rPr lang="pt-BR" sz="1400" dirty="0"/>
              <a:t> consiste em reuniões diárias, desenvolvimento, revisão e uma retrospectiva. O planejamento tem um tempo máximo de oito horas não ultrapassando um mês de duração. Deve responder a perguntas como</a:t>
            </a:r>
            <a:r>
              <a:rPr lang="pt-BR" sz="1400" dirty="0" smtClean="0"/>
              <a:t>:</a:t>
            </a:r>
          </a:p>
          <a:p>
            <a:pPr fontAlgn="base"/>
            <a:endParaRPr lang="pt-BR" sz="1400" b="1" dirty="0"/>
          </a:p>
          <a:p>
            <a:pPr fontAlgn="base"/>
            <a:r>
              <a:rPr lang="pt-BR" sz="1400" b="1" dirty="0"/>
              <a:t>O que pode ser entregue na próxima sprint?</a:t>
            </a:r>
          </a:p>
          <a:p>
            <a:pPr fontAlgn="base"/>
            <a:endParaRPr lang="pt-BR" sz="1400" b="1" dirty="0"/>
          </a:p>
          <a:p>
            <a:pPr fontAlgn="base"/>
            <a:r>
              <a:rPr lang="pt-BR" sz="1400" b="1" dirty="0"/>
              <a:t>Como realizar o trabalho para a entrega</a:t>
            </a:r>
            <a:r>
              <a:rPr lang="pt-BR" sz="1400" b="1" dirty="0" smtClean="0"/>
              <a:t>?</a:t>
            </a:r>
          </a:p>
          <a:p>
            <a:pPr fontAlgn="base"/>
            <a:endParaRPr lang="pt-BR" sz="1400" b="1" dirty="0"/>
          </a:p>
          <a:p>
            <a:pPr fontAlgn="base"/>
            <a:r>
              <a:rPr lang="pt-BR" sz="1400" dirty="0"/>
              <a:t>Essa reunião tem como base o </a:t>
            </a:r>
            <a:r>
              <a:rPr lang="pt-BR" sz="1400" i="1" dirty="0"/>
              <a:t>backlog </a:t>
            </a:r>
            <a:r>
              <a:rPr lang="pt-BR" sz="1400" dirty="0"/>
              <a:t>do produto, a entrega incremental, o que será a próxima entrega e as avaliações de impedimento.  Durante a </a:t>
            </a:r>
            <a:r>
              <a:rPr lang="pt-BR" sz="1400" i="1" dirty="0"/>
              <a:t>sprint</a:t>
            </a:r>
            <a:r>
              <a:rPr lang="pt-BR" sz="1400" dirty="0"/>
              <a:t>, não são feitas mudanças que possam comprometê-la, a qualidade não diminui e o escopo é clarificado e renegociado com o PO e o time quanto mais for aprendido</a:t>
            </a:r>
            <a:r>
              <a:rPr lang="pt-BR" sz="1400" dirty="0" smtClean="0"/>
              <a:t>.</a:t>
            </a:r>
          </a:p>
          <a:p>
            <a:pPr fontAlgn="base"/>
            <a:endParaRPr lang="pt-BR" sz="1400" dirty="0"/>
          </a:p>
          <a:p>
            <a:pPr fontAlgn="base"/>
            <a:r>
              <a:rPr lang="pt-BR" sz="1400" dirty="0"/>
              <a:t>Cada </a:t>
            </a:r>
            <a:r>
              <a:rPr lang="pt-BR" sz="1400" i="1" dirty="0"/>
              <a:t>sprint</a:t>
            </a:r>
            <a:r>
              <a:rPr lang="pt-BR" sz="1400" dirty="0"/>
              <a:t> produz uma entrega dentro de um tempo não maior que um mês corrido, com metas e um plano previsto e flexível com incrementações. Somente o time de desenvolvedores pode avaliar o que será completado na próxima entrega</a:t>
            </a:r>
            <a:r>
              <a:rPr lang="pt-BR" sz="1400" dirty="0" smtClean="0"/>
              <a:t>.</a:t>
            </a:r>
          </a:p>
          <a:p>
            <a:pPr fontAlgn="base"/>
            <a:endParaRPr lang="pt-BR" sz="1400" dirty="0"/>
          </a:p>
          <a:p>
            <a:pPr fontAlgn="base"/>
            <a:r>
              <a:rPr lang="pt-BR" sz="1400" dirty="0"/>
              <a:t>O cancelamento da </a:t>
            </a:r>
            <a:r>
              <a:rPr lang="pt-BR" sz="1400" i="1" dirty="0"/>
              <a:t>sprint</a:t>
            </a:r>
            <a:r>
              <a:rPr lang="pt-BR" sz="1400" dirty="0"/>
              <a:t> só é autorizado pelo PO e deve ocorrer antes de seu término para não atrapalhar a próxima. As razões de cancelamento podem ser por a entrega se tornar obsoleta pelas condições de mercado ou tecnologia. Raramente o cancelamento faz sentido pelo pouco tempo de duração da </a:t>
            </a:r>
            <a:r>
              <a:rPr lang="pt-BR" sz="1400" i="1" dirty="0"/>
              <a:t>sprint</a:t>
            </a:r>
            <a:r>
              <a:rPr lang="pt-BR" sz="1400" dirty="0" smtClean="0"/>
              <a:t>.</a:t>
            </a:r>
          </a:p>
          <a:p>
            <a:pPr fontAlgn="base"/>
            <a:endParaRPr lang="pt-BR" sz="1400" dirty="0"/>
          </a:p>
          <a:p>
            <a:pPr fontAlgn="base"/>
            <a:r>
              <a:rPr lang="pt-BR" sz="1400" dirty="0"/>
              <a:t>A </a:t>
            </a:r>
            <a:r>
              <a:rPr lang="pt-BR" sz="1400" b="1" dirty="0"/>
              <a:t>reunião diária </a:t>
            </a:r>
            <a:r>
              <a:rPr lang="pt-BR" sz="1400" dirty="0"/>
              <a:t>do Scrum é um evento de 15 minutos realizado todos os dias, para o time planejar as próximas 24 horas. É mantida no mesmo horário e local e é uma reunião interna do time. O objetivo é atingir as metas da </a:t>
            </a:r>
            <a:r>
              <a:rPr lang="pt-BR" sz="1400" i="1" dirty="0"/>
              <a:t>sprint</a:t>
            </a:r>
            <a:r>
              <a:rPr lang="pt-BR" sz="1400" dirty="0"/>
              <a:t>.</a:t>
            </a:r>
          </a:p>
          <a:p>
            <a:pPr fontAlgn="base"/>
            <a:endParaRPr lang="pt-BR" sz="1400" b="1"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649729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São questionamentos dessa reunião diária</a:t>
            </a:r>
            <a:r>
              <a:rPr lang="pt-BR" sz="1400" dirty="0" smtClean="0"/>
              <a:t>:</a:t>
            </a:r>
          </a:p>
          <a:p>
            <a:pPr fontAlgn="base"/>
            <a:endParaRPr lang="pt-BR" sz="1400" b="1" dirty="0"/>
          </a:p>
          <a:p>
            <a:pPr fontAlgn="base"/>
            <a:r>
              <a:rPr lang="pt-BR" sz="1400" b="1" dirty="0"/>
              <a:t>O que eu fiz ontem que ajudou o time a atingir a meta da sprint?</a:t>
            </a:r>
          </a:p>
          <a:p>
            <a:pPr fontAlgn="base"/>
            <a:endParaRPr lang="pt-BR" sz="1400" b="1" dirty="0"/>
          </a:p>
          <a:p>
            <a:pPr fontAlgn="base"/>
            <a:r>
              <a:rPr lang="pt-BR" sz="1400" b="1" dirty="0"/>
              <a:t>O que farei hoje para ajudar?</a:t>
            </a:r>
          </a:p>
          <a:p>
            <a:pPr fontAlgn="base"/>
            <a:endParaRPr lang="pt-BR" sz="1400" b="1" dirty="0"/>
          </a:p>
          <a:p>
            <a:pPr fontAlgn="base"/>
            <a:r>
              <a:rPr lang="pt-BR" sz="1400" b="1" dirty="0"/>
              <a:t>Vejo obstáculos que impeçam a mim e ao time de atingir a meta</a:t>
            </a:r>
            <a:r>
              <a:rPr lang="pt-BR" sz="1400" b="1" dirty="0" smtClean="0"/>
              <a:t>?</a:t>
            </a:r>
          </a:p>
          <a:p>
            <a:pPr fontAlgn="base"/>
            <a:endParaRPr lang="pt-BR" sz="1400" b="1" dirty="0"/>
          </a:p>
          <a:p>
            <a:pPr fontAlgn="base"/>
            <a:r>
              <a:rPr lang="pt-BR" sz="1400" dirty="0"/>
              <a:t>A </a:t>
            </a:r>
            <a:r>
              <a:rPr lang="pt-BR" sz="1400" b="1" dirty="0"/>
              <a:t>revisão da </a:t>
            </a:r>
            <a:r>
              <a:rPr lang="pt-BR" sz="1400" b="1" i="1" dirty="0"/>
              <a:t>sprint</a:t>
            </a:r>
            <a:r>
              <a:rPr lang="pt-BR" sz="1400" dirty="0"/>
              <a:t> é realizada ao final dela para incrementar ou adaptar o </a:t>
            </a:r>
            <a:r>
              <a:rPr lang="pt-BR" sz="1400" i="1" dirty="0"/>
              <a:t>backlog </a:t>
            </a:r>
            <a:r>
              <a:rPr lang="pt-BR" sz="1400" dirty="0"/>
              <a:t>do produto. Não é uma reunião de status, e sim informal, de colaboração entre as partes interessadas e o time.</a:t>
            </a:r>
          </a:p>
          <a:p>
            <a:pPr fontAlgn="base"/>
            <a:r>
              <a:rPr lang="pt-BR" sz="1400" dirty="0"/>
              <a:t>Sua duração é de no máximo quatro horas e inclui os seguintes elementos, conforme Ken Schwaber e Jeff Sutherland (2017</a:t>
            </a:r>
            <a:r>
              <a:rPr lang="pt-BR" sz="1400" dirty="0" smtClean="0"/>
              <a:t>):</a:t>
            </a:r>
          </a:p>
          <a:p>
            <a:pPr fontAlgn="base"/>
            <a:endParaRPr lang="pt-BR" sz="1400" dirty="0"/>
          </a:p>
          <a:p>
            <a:pPr fontAlgn="base"/>
            <a:r>
              <a:rPr lang="pt-BR" sz="1400" dirty="0"/>
              <a:t>Os participantes incluem o Time Scrum e os Stakeholders-chaves convidados pelo product owner;</a:t>
            </a:r>
          </a:p>
          <a:p>
            <a:pPr fontAlgn="base"/>
            <a:endParaRPr lang="pt-BR" sz="1400" dirty="0"/>
          </a:p>
          <a:p>
            <a:pPr fontAlgn="base"/>
            <a:r>
              <a:rPr lang="pt-BR" sz="1400" dirty="0"/>
              <a:t>O product owner esclarece quais itens do backlog do produto foram “prontos” e quais não foram “prontos”;</a:t>
            </a:r>
          </a:p>
          <a:p>
            <a:pPr fontAlgn="base"/>
            <a:endParaRPr lang="pt-BR" sz="1400" dirty="0"/>
          </a:p>
          <a:p>
            <a:pPr fontAlgn="base"/>
            <a:r>
              <a:rPr lang="pt-BR" sz="1400" dirty="0"/>
              <a:t>O time de desenvolvimento discute o que foi bem durante a sprint, que problemas ocorreram e como eles foram resolvidos;</a:t>
            </a:r>
          </a:p>
          <a:p>
            <a:pPr fontAlgn="base"/>
            <a:endParaRPr lang="pt-BR" sz="1400" dirty="0"/>
          </a:p>
          <a:p>
            <a:pPr fontAlgn="base"/>
            <a:r>
              <a:rPr lang="pt-BR" sz="1400" dirty="0"/>
              <a:t>O time de desenvolvimento demonstra o trabalho que está “pronto” e responde às questões sobre o incremento;</a:t>
            </a:r>
          </a:p>
          <a:p>
            <a:pPr fontAlgn="base"/>
            <a:endParaRPr lang="pt-BR" sz="1400" dirty="0"/>
          </a:p>
          <a:p>
            <a:pPr fontAlgn="base"/>
            <a:r>
              <a:rPr lang="pt-BR" sz="1400" dirty="0"/>
              <a:t>O product owner discute o backlog do produto tal como está. Ela (ou ele) projeta os prováveis alvos e as datas de entrega se baseando no progresso até aquele momento, se necessário;</a:t>
            </a:r>
          </a:p>
          <a:p>
            <a:pPr fontAlgn="base"/>
            <a:endParaRPr lang="pt-BR" sz="1400" dirty="0"/>
          </a:p>
          <a:p>
            <a:pPr fontAlgn="base"/>
            <a:r>
              <a:rPr lang="pt-BR" sz="1400" dirty="0"/>
              <a:t>O grupo todo colabora sobre o que fazer a seguir, e é assim que a revisão da sprint fornece valiosas entradas para o planejamento da sprint subsequente;</a:t>
            </a:r>
          </a:p>
          <a:p>
            <a:pPr fontAlgn="base"/>
            <a:endParaRPr lang="pt-BR" sz="1400" dirty="0"/>
          </a:p>
          <a:p>
            <a:pPr fontAlgn="base"/>
            <a:r>
              <a:rPr lang="pt-BR" sz="1400" dirty="0"/>
              <a:t>Revisão de como o mercado ou o uso potencial do produto pode ter mudado e o que é a coisa mais importante a se fazer a seguir; e,</a:t>
            </a:r>
          </a:p>
          <a:p>
            <a:pPr fontAlgn="base"/>
            <a:endParaRPr lang="pt-BR" sz="1400" dirty="0"/>
          </a:p>
          <a:p>
            <a:pPr fontAlgn="base"/>
            <a:r>
              <a:rPr lang="pt-BR" sz="1400" dirty="0"/>
              <a:t>Revisão da linha do tempo, orçamento, potenciais de mercado para a próxima versão esperada de funcionalidade ou de capacidade do produto.</a:t>
            </a:r>
            <a:endParaRPr lang="pt-BR" sz="1400" dirty="0"/>
          </a:p>
          <a:p>
            <a:pPr fontAlgn="base"/>
            <a:endParaRPr lang="pt-BR" sz="1400" b="1"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401992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A </a:t>
            </a:r>
            <a:r>
              <a:rPr lang="pt-BR" sz="1400" b="1" dirty="0"/>
              <a:t>retrospectiva da </a:t>
            </a:r>
            <a:r>
              <a:rPr lang="pt-BR" sz="1400" b="1" i="1" dirty="0"/>
              <a:t>sprint</a:t>
            </a:r>
            <a:r>
              <a:rPr lang="pt-BR" sz="1400" dirty="0"/>
              <a:t> é a oportunidade que o time tem de inspecionar e criar um plano de melhoria. Essa reunião ocorre depois da reunião da </a:t>
            </a:r>
            <a:r>
              <a:rPr lang="pt-BR" sz="1400" i="1" dirty="0"/>
              <a:t>sprint</a:t>
            </a:r>
            <a:r>
              <a:rPr lang="pt-BR" sz="1400" dirty="0"/>
              <a:t>, e antes do planejamento da próxima </a:t>
            </a:r>
            <a:r>
              <a:rPr lang="pt-BR" sz="1400" i="1" dirty="0"/>
              <a:t>sprint</a:t>
            </a:r>
            <a:r>
              <a:rPr lang="pt-BR" sz="1400" dirty="0"/>
              <a:t>. Com no máximo três horas, seus propósitos são</a:t>
            </a:r>
            <a:r>
              <a:rPr lang="pt-BR" sz="1400" dirty="0" smtClean="0"/>
              <a:t>:</a:t>
            </a:r>
          </a:p>
          <a:p>
            <a:pPr fontAlgn="base"/>
            <a:endParaRPr lang="pt-BR" sz="1400" b="1" dirty="0"/>
          </a:p>
          <a:p>
            <a:pPr fontAlgn="base"/>
            <a:r>
              <a:rPr lang="pt-BR" sz="1400" b="1" dirty="0"/>
              <a:t>Inspecionar a última sprint;</a:t>
            </a:r>
          </a:p>
          <a:p>
            <a:pPr fontAlgn="base"/>
            <a:endParaRPr lang="pt-BR" sz="1400" b="1" dirty="0"/>
          </a:p>
          <a:p>
            <a:pPr fontAlgn="base"/>
            <a:r>
              <a:rPr lang="pt-BR" sz="1400" b="1" dirty="0"/>
              <a:t>Identificar e ordenar itens bem-sucedidos para melhorias;</a:t>
            </a:r>
          </a:p>
          <a:p>
            <a:pPr fontAlgn="base"/>
            <a:endParaRPr lang="pt-BR" sz="1400" b="1" dirty="0"/>
          </a:p>
          <a:p>
            <a:pPr fontAlgn="base"/>
            <a:r>
              <a:rPr lang="pt-BR" sz="1400" b="1" dirty="0"/>
              <a:t>Criar um plano para incrementar as melhorias</a:t>
            </a:r>
            <a:r>
              <a:rPr lang="pt-BR" sz="1400" b="1" dirty="0" smtClean="0"/>
              <a:t>.</a:t>
            </a:r>
          </a:p>
          <a:p>
            <a:pPr fontAlgn="base"/>
            <a:endParaRPr lang="pt-BR" sz="1400" b="1" dirty="0"/>
          </a:p>
          <a:p>
            <a:pPr fontAlgn="base"/>
            <a:r>
              <a:rPr lang="pt-BR" sz="1400" dirty="0"/>
              <a:t>O Scrum apresenta artefatos que representam valor. Esses artefatos são projetados para maximizar a transparência das informações permitindo o mesmo entendimento.</a:t>
            </a:r>
          </a:p>
          <a:p>
            <a:pPr fontAlgn="base"/>
            <a:r>
              <a:rPr lang="pt-BR" sz="1400" dirty="0"/>
              <a:t>São artefatos Scrum</a:t>
            </a:r>
            <a:r>
              <a:rPr lang="pt-BR" sz="1400" dirty="0" smtClean="0"/>
              <a:t>:</a:t>
            </a:r>
          </a:p>
          <a:p>
            <a:pPr fontAlgn="base"/>
            <a:endParaRPr lang="pt-BR" sz="1400" dirty="0"/>
          </a:p>
          <a:p>
            <a:pPr fontAlgn="base"/>
            <a:r>
              <a:rPr lang="pt-BR" sz="1400" b="1" dirty="0"/>
              <a:t>Backlog do produto;</a:t>
            </a:r>
          </a:p>
          <a:p>
            <a:pPr fontAlgn="base"/>
            <a:endParaRPr lang="pt-BR" sz="1400" b="1" dirty="0"/>
          </a:p>
          <a:p>
            <a:pPr fontAlgn="base"/>
            <a:r>
              <a:rPr lang="pt-BR" sz="1400" b="1" dirty="0"/>
              <a:t>Sprint backlog;</a:t>
            </a:r>
          </a:p>
          <a:p>
            <a:pPr fontAlgn="base"/>
            <a:endParaRPr lang="pt-BR" sz="1400" b="1" dirty="0"/>
          </a:p>
          <a:p>
            <a:pPr fontAlgn="base"/>
            <a:r>
              <a:rPr lang="pt-BR" sz="1400" b="1" dirty="0"/>
              <a:t>Incremento;</a:t>
            </a:r>
          </a:p>
          <a:p>
            <a:pPr fontAlgn="base"/>
            <a:endParaRPr lang="pt-BR" sz="1400" b="1" dirty="0"/>
          </a:p>
          <a:p>
            <a:pPr fontAlgn="base"/>
            <a:r>
              <a:rPr lang="pt-BR" sz="1400" b="1" dirty="0"/>
              <a:t>Definição de “pronto</a:t>
            </a:r>
            <a:r>
              <a:rPr lang="pt-BR" sz="1400" b="1" dirty="0" smtClean="0"/>
              <a:t>”.</a:t>
            </a:r>
          </a:p>
          <a:p>
            <a:pPr fontAlgn="base"/>
            <a:endParaRPr lang="pt-BR" sz="1400" b="1" dirty="0"/>
          </a:p>
          <a:p>
            <a:pPr fontAlgn="base"/>
            <a:r>
              <a:rPr lang="pt-BR" sz="1400" dirty="0"/>
              <a:t>O </a:t>
            </a:r>
            <a:r>
              <a:rPr lang="pt-BR" sz="1400" b="1" i="1" dirty="0"/>
              <a:t>backlog</a:t>
            </a:r>
            <a:r>
              <a:rPr lang="pt-BR" sz="1400" b="1" dirty="0"/>
              <a:t> do produto</a:t>
            </a:r>
            <a:r>
              <a:rPr lang="pt-BR" sz="1400" dirty="0"/>
              <a:t> é a lista ordenada de requisitos, necessária para produzir o produto. O PO é o responsável pela sua definição.</a:t>
            </a:r>
          </a:p>
          <a:p>
            <a:pPr fontAlgn="base"/>
            <a:r>
              <a:rPr lang="pt-BR" sz="1400" dirty="0"/>
              <a:t>O </a:t>
            </a:r>
            <a:r>
              <a:rPr lang="pt-BR" sz="1400" i="1" dirty="0"/>
              <a:t>backlog </a:t>
            </a:r>
            <a:r>
              <a:rPr lang="pt-BR" sz="1400" dirty="0"/>
              <a:t>do produto nunca está completo, tem sua evolução ao longo de todo projeto, sendo dinâmico para atender sempre o que o produto precisa. Lista características, funções, requisitos, melhorias e correções. Deve ser sempre refinado, adicionando detalhes, estimativas e ordem entre o PO e o time.</a:t>
            </a:r>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004561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endParaRPr lang="pt-BR" sz="1400" b="1" dirty="0" smtClean="0"/>
          </a:p>
          <a:p>
            <a:pPr fontAlgn="base"/>
            <a:endParaRPr lang="pt-BR" sz="1400" b="1" dirty="0"/>
          </a:p>
          <a:p>
            <a:pPr fontAlgn="base"/>
            <a:r>
              <a:rPr lang="pt-BR" sz="1400" dirty="0"/>
              <a:t>O </a:t>
            </a:r>
            <a:r>
              <a:rPr lang="pt-BR" sz="1400" b="1" i="1" dirty="0"/>
              <a:t>backlog </a:t>
            </a:r>
            <a:r>
              <a:rPr lang="pt-BR" sz="1400" b="1" dirty="0"/>
              <a:t>da </a:t>
            </a:r>
            <a:r>
              <a:rPr lang="pt-BR" sz="1400" b="1" i="1" dirty="0"/>
              <a:t>sprint</a:t>
            </a:r>
            <a:r>
              <a:rPr lang="pt-BR" sz="1400" dirty="0"/>
              <a:t> é uma lista do </a:t>
            </a:r>
            <a:r>
              <a:rPr lang="pt-BR" sz="1400" i="1" dirty="0"/>
              <a:t>backlog </a:t>
            </a:r>
            <a:r>
              <a:rPr lang="pt-BR" sz="1400" dirty="0"/>
              <a:t>do produto que foi criada para a </a:t>
            </a:r>
            <a:r>
              <a:rPr lang="pt-BR" sz="1400" i="1" dirty="0"/>
              <a:t>sprint </a:t>
            </a:r>
            <a:r>
              <a:rPr lang="pt-BR" sz="1400" dirty="0"/>
              <a:t>produzir. É a previsão para o time do que deve ser produzido, qual funcionalidade e o trabalho necessário para a entrega, tornando visível o trabalho do time.</a:t>
            </a:r>
          </a:p>
          <a:p>
            <a:pPr fontAlgn="base"/>
            <a:r>
              <a:rPr lang="pt-BR" sz="1400" dirty="0"/>
              <a:t>Sempre que um novo trabalho é necessário, o </a:t>
            </a:r>
            <a:r>
              <a:rPr lang="pt-BR" sz="1400" i="1" dirty="0"/>
              <a:t>backlog </a:t>
            </a:r>
            <a:r>
              <a:rPr lang="pt-BR" sz="1400" dirty="0"/>
              <a:t>da </a:t>
            </a:r>
            <a:r>
              <a:rPr lang="pt-BR" sz="1400" i="1" dirty="0"/>
              <a:t>sprint </a:t>
            </a:r>
            <a:r>
              <a:rPr lang="pt-BR" sz="1400" dirty="0"/>
              <a:t>é adicionado e atualizado. O time monitora o </a:t>
            </a:r>
            <a:r>
              <a:rPr lang="pt-BR" sz="1400" i="1" dirty="0"/>
              <a:t>backlog </a:t>
            </a:r>
            <a:r>
              <a:rPr lang="pt-BR" sz="1400" dirty="0"/>
              <a:t>da </a:t>
            </a:r>
            <a:r>
              <a:rPr lang="pt-BR" sz="1400" i="1" dirty="0"/>
              <a:t>sprint </a:t>
            </a:r>
            <a:r>
              <a:rPr lang="pt-BR" sz="1400" dirty="0"/>
              <a:t>durante toda </a:t>
            </a:r>
            <a:r>
              <a:rPr lang="pt-BR" sz="1400" i="1" dirty="0"/>
              <a:t>sprint</a:t>
            </a:r>
            <a:r>
              <a:rPr lang="pt-BR" sz="1400" dirty="0"/>
              <a:t>.</a:t>
            </a:r>
          </a:p>
          <a:p>
            <a:pPr fontAlgn="base"/>
            <a:r>
              <a:rPr lang="pt-BR" sz="1400" dirty="0"/>
              <a:t>O </a:t>
            </a:r>
            <a:r>
              <a:rPr lang="pt-BR" sz="1400" b="1" dirty="0"/>
              <a:t>incremento</a:t>
            </a:r>
            <a:r>
              <a:rPr lang="pt-BR" sz="1400" dirty="0"/>
              <a:t> é a lista dos </a:t>
            </a:r>
            <a:r>
              <a:rPr lang="pt-BR" sz="1400" i="1" dirty="0" err="1"/>
              <a:t>backlogs</a:t>
            </a:r>
            <a:r>
              <a:rPr lang="pt-BR" sz="1400" i="1" dirty="0"/>
              <a:t> </a:t>
            </a:r>
            <a:r>
              <a:rPr lang="pt-BR" sz="1400" dirty="0"/>
              <a:t>já produzidos, as entregas já feitas. Um incremento é criado sempre ao final de cada </a:t>
            </a:r>
            <a:r>
              <a:rPr lang="pt-BR" sz="1400" i="1" dirty="0"/>
              <a:t>sprint</a:t>
            </a:r>
            <a:r>
              <a:rPr lang="pt-BR" sz="1400" dirty="0"/>
              <a:t>.</a:t>
            </a:r>
          </a:p>
          <a:p>
            <a:pPr fontAlgn="base"/>
            <a:r>
              <a:rPr lang="pt-BR" sz="1400" dirty="0"/>
              <a:t>A </a:t>
            </a:r>
            <a:r>
              <a:rPr lang="pt-BR" sz="1400" b="1" dirty="0"/>
              <a:t>definição de “pronto”</a:t>
            </a:r>
            <a:r>
              <a:rPr lang="pt-BR" sz="1400" dirty="0"/>
              <a:t> é a entrega. É o trabalho concluído, que produziu o incremento de funcionalidades do produto.</a:t>
            </a:r>
          </a:p>
          <a:p>
            <a:pPr fontAlgn="base"/>
            <a:r>
              <a:rPr lang="pt-BR" sz="1400" dirty="0"/>
              <a:t>Cada incremento produzido no “pronto” deve ser adicionado aos incrementos anteriores, completamente testados e com as funcionalidades garantidas.</a:t>
            </a:r>
          </a:p>
          <a:p>
            <a:pPr fontAlgn="base"/>
            <a:r>
              <a:rPr lang="pt-BR" sz="1400" dirty="0"/>
              <a:t>O Scrum é tido como um container para outras técnicas, metodologias e práticas.</a:t>
            </a:r>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smtClean="0"/>
                <a:t>SCRUM</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Métodos ágeis para gestão de projetos</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2" name="Imagem 1"/>
          <p:cNvPicPr>
            <a:picLocks noChangeAspect="1"/>
          </p:cNvPicPr>
          <p:nvPr/>
        </p:nvPicPr>
        <p:blipFill>
          <a:blip r:embed="rId7"/>
          <a:stretch>
            <a:fillRect/>
          </a:stretch>
        </p:blipFill>
        <p:spPr>
          <a:xfrm>
            <a:off x="1437872" y="1565112"/>
            <a:ext cx="3758824" cy="4072640"/>
          </a:xfrm>
          <a:prstGeom prst="rect">
            <a:avLst/>
          </a:prstGeom>
        </p:spPr>
      </p:pic>
    </p:spTree>
    <p:extLst>
      <p:ext uri="{BB962C8B-B14F-4D97-AF65-F5344CB8AC3E}">
        <p14:creationId xmlns:p14="http://schemas.microsoft.com/office/powerpoint/2010/main" val="3891614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Segundo o PMI, um escritório de gerenciamento de projetos é uma estrutura de gerenciamento que padroniza os processos de governança relacionados ao projeto e facilita o compartilhamento de recursos, metodologias, ferramentas e técnicas</a:t>
            </a:r>
            <a:r>
              <a:rPr lang="pt-BR" sz="1400" dirty="0" smtClean="0"/>
              <a:t>.</a:t>
            </a:r>
          </a:p>
          <a:p>
            <a:pPr fontAlgn="base"/>
            <a:endParaRPr lang="pt-BR" sz="1400" dirty="0"/>
          </a:p>
          <a:p>
            <a:pPr fontAlgn="base"/>
            <a:r>
              <a:rPr lang="pt-BR" sz="1400" dirty="0"/>
              <a:t>Nas organizações em que a área de projetos é bem definida e o desenvolvimento de novos projetos tem estratégias de inovação, a estrutura de um escritório de gerenciamento de projetos (PMO) é fundamental para o planejamento e controle</a:t>
            </a:r>
            <a:r>
              <a:rPr lang="pt-BR" sz="1400" dirty="0" smtClean="0"/>
              <a:t>.</a:t>
            </a:r>
          </a:p>
          <a:p>
            <a:pPr fontAlgn="base"/>
            <a:endParaRPr lang="pt-BR" sz="1400" dirty="0"/>
          </a:p>
          <a:p>
            <a:pPr fontAlgn="base"/>
            <a:r>
              <a:rPr lang="pt-BR" sz="1400" dirty="0"/>
              <a:t>As lições aprendidas em cada projeto não devem ser negligenciadas, e os escritórios são responsáveis por gerenciarem esse conhecimento na empresa, evitando que erros cometidos em outros projetos possam ocorrer novamente. Além disso, os escritórios otimizam o uso de recursos, já que concentram as informações de todos os projetos em andamento e possuem a visão dos novos que ainda estão sendo planejados, equilibrando suas necessidades e demandas</a:t>
            </a:r>
            <a:r>
              <a:rPr lang="pt-BR" sz="1400" dirty="0" smtClean="0"/>
              <a:t>.</a:t>
            </a:r>
          </a:p>
          <a:p>
            <a:pPr fontAlgn="base"/>
            <a:endParaRPr lang="pt-BR" sz="1400" dirty="0"/>
          </a:p>
          <a:p>
            <a:pPr fontAlgn="base"/>
            <a:r>
              <a:rPr lang="pt-BR" sz="1400" dirty="0"/>
              <a:t>Os escritórios podem ter influência diversas entre as empresas, e suas funções podem ser</a:t>
            </a:r>
            <a:r>
              <a:rPr lang="pt-BR" sz="1400" dirty="0" smtClean="0"/>
              <a:t>:</a:t>
            </a:r>
          </a:p>
          <a:p>
            <a:pPr fontAlgn="base"/>
            <a:endParaRPr lang="pt-BR" sz="1400" dirty="0"/>
          </a:p>
          <a:p>
            <a:pPr fontAlgn="base"/>
            <a:r>
              <a:rPr lang="pt-BR" sz="1400" b="1" dirty="0"/>
              <a:t>Suporte</a:t>
            </a:r>
          </a:p>
          <a:p>
            <a:pPr fontAlgn="base"/>
            <a:r>
              <a:rPr lang="pt-BR" sz="1400" dirty="0"/>
              <a:t>–</a:t>
            </a:r>
            <a:endParaRPr lang="pt-BR" sz="1400" b="1" dirty="0"/>
          </a:p>
          <a:p>
            <a:pPr fontAlgn="base"/>
            <a:r>
              <a:rPr lang="pt-BR" sz="1400" dirty="0"/>
              <a:t>A maior função é o papel consultivo. Controla os históricos e fornece </a:t>
            </a:r>
            <a:r>
              <a:rPr lang="pt-BR" sz="1400" dirty="0" smtClean="0"/>
              <a:t>modelos e </a:t>
            </a:r>
            <a:r>
              <a:rPr lang="pt-BR" sz="1400" dirty="0"/>
              <a:t>práticas recomendadas e treinamento. É um repositório com baixo nível de controle</a:t>
            </a:r>
            <a:r>
              <a:rPr lang="pt-BR" sz="1400" dirty="0" smtClean="0"/>
              <a:t>;</a:t>
            </a:r>
          </a:p>
          <a:p>
            <a:pPr fontAlgn="base"/>
            <a:endParaRPr lang="pt-BR" sz="1400" dirty="0"/>
          </a:p>
          <a:p>
            <a:pPr fontAlgn="base"/>
            <a:r>
              <a:rPr lang="pt-BR" sz="1400" b="1" dirty="0"/>
              <a:t>Controle</a:t>
            </a:r>
          </a:p>
          <a:p>
            <a:pPr fontAlgn="base"/>
            <a:r>
              <a:rPr lang="pt-BR" sz="1400" dirty="0"/>
              <a:t>–</a:t>
            </a:r>
            <a:endParaRPr lang="pt-BR" sz="1400" b="1" dirty="0"/>
          </a:p>
          <a:p>
            <a:pPr fontAlgn="base"/>
            <a:r>
              <a:rPr lang="pt-BR" sz="1400" dirty="0"/>
              <a:t>Estrutura a utilização das metodologias e gerencia os projetos indicando ferramentas, formulários, modelos e disseminando a governança em toda a estrutura. O nível de controle é médio</a:t>
            </a:r>
            <a:r>
              <a:rPr lang="pt-BR" sz="1400" dirty="0" smtClean="0"/>
              <a:t>;</a:t>
            </a:r>
          </a:p>
          <a:p>
            <a:pPr fontAlgn="base"/>
            <a:endParaRPr lang="pt-BR" sz="1400" dirty="0"/>
          </a:p>
          <a:p>
            <a:pPr fontAlgn="base"/>
            <a:r>
              <a:rPr lang="pt-BR" sz="1400" b="1" dirty="0"/>
              <a:t>Diretivo</a:t>
            </a:r>
          </a:p>
          <a:p>
            <a:pPr fontAlgn="base"/>
            <a:r>
              <a:rPr lang="pt-BR" sz="1400" dirty="0"/>
              <a:t>–</a:t>
            </a:r>
            <a:endParaRPr lang="pt-BR" sz="1400" b="1" dirty="0"/>
          </a:p>
          <a:p>
            <a:pPr fontAlgn="base"/>
            <a:r>
              <a:rPr lang="pt-BR" sz="1400" dirty="0"/>
              <a:t>Controla os projetos diretamente, selecionando os gerentes que ficam subordinados ao escritório. O nível de controle é alto.</a:t>
            </a:r>
          </a:p>
          <a:p>
            <a:pPr fontAlgn="base"/>
            <a:endParaRPr lang="pt-BR" sz="1400" dirty="0"/>
          </a:p>
          <a:p>
            <a:pPr fontAlgn="base"/>
            <a:endParaRPr lang="pt-BR" sz="1400" dirty="0"/>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 de projetos – PMO</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38989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3"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1737947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Nas empresas em que o EGP tem a função de apoio e alinhamento estratégico, as avaliações dos projetos são feitas o tempo todo para atingirem seus objetivos de negócio.</a:t>
            </a:r>
          </a:p>
          <a:p>
            <a:pPr fontAlgn="base"/>
            <a:r>
              <a:rPr lang="pt-BR" sz="1400" dirty="0"/>
              <a:t>As autoridades dos escritórios se diferenciam de empresa para empresa, mas elas podem</a:t>
            </a:r>
            <a:r>
              <a:rPr lang="pt-BR" sz="1400" dirty="0" smtClean="0"/>
              <a:t>:</a:t>
            </a:r>
          </a:p>
          <a:p>
            <a:pPr fontAlgn="base"/>
            <a:endParaRPr lang="pt-BR" sz="1400" dirty="0"/>
          </a:p>
          <a:p>
            <a:pPr fontAlgn="base"/>
            <a:r>
              <a:rPr lang="pt-BR" sz="1400" b="1" dirty="0"/>
              <a:t>Fazer recomendações;</a:t>
            </a:r>
          </a:p>
          <a:p>
            <a:pPr fontAlgn="base"/>
            <a:endParaRPr lang="pt-BR" sz="1400" b="1" dirty="0"/>
          </a:p>
          <a:p>
            <a:pPr fontAlgn="base"/>
            <a:r>
              <a:rPr lang="pt-BR" sz="1400" b="1" dirty="0"/>
              <a:t>Disseminar o conhecimento;</a:t>
            </a:r>
          </a:p>
          <a:p>
            <a:pPr fontAlgn="base"/>
            <a:endParaRPr lang="pt-BR" sz="1400" b="1" dirty="0"/>
          </a:p>
          <a:p>
            <a:pPr fontAlgn="base"/>
            <a:r>
              <a:rPr lang="pt-BR" sz="1400" b="1" dirty="0"/>
              <a:t>Encerrar projetos;</a:t>
            </a:r>
          </a:p>
          <a:p>
            <a:pPr fontAlgn="base"/>
            <a:endParaRPr lang="pt-BR" sz="1400" b="1" dirty="0"/>
          </a:p>
          <a:p>
            <a:pPr fontAlgn="base"/>
            <a:r>
              <a:rPr lang="pt-BR" sz="1400" b="1" dirty="0"/>
              <a:t>Tomar medidas necessárias</a:t>
            </a:r>
            <a:r>
              <a:rPr lang="pt-BR" sz="1400" b="1" dirty="0" smtClean="0"/>
              <a:t>.</a:t>
            </a:r>
          </a:p>
          <a:p>
            <a:pPr fontAlgn="base"/>
            <a:endParaRPr lang="pt-BR" sz="1400" b="1" dirty="0"/>
          </a:p>
          <a:p>
            <a:pPr fontAlgn="base"/>
            <a:r>
              <a:rPr lang="pt-BR" sz="1400" dirty="0"/>
              <a:t>A principal função dos escritórios é o apoio aos gerentes</a:t>
            </a:r>
            <a:r>
              <a:rPr lang="pt-BR" sz="1400" dirty="0" smtClean="0"/>
              <a:t>:</a:t>
            </a:r>
            <a:endParaRPr lang="pt-BR" sz="1400" dirty="0"/>
          </a:p>
          <a:p>
            <a:pPr fontAlgn="base"/>
            <a:endParaRPr lang="pt-BR" sz="1400" b="1" dirty="0" smtClean="0"/>
          </a:p>
          <a:p>
            <a:pPr fontAlgn="base"/>
            <a:r>
              <a:rPr lang="pt-BR" sz="1400" b="1" dirty="0"/>
              <a:t>1.</a:t>
            </a:r>
          </a:p>
          <a:p>
            <a:pPr fontAlgn="base"/>
            <a:r>
              <a:rPr lang="pt-BR" sz="1400" dirty="0"/>
              <a:t>No controle e gerenciamento de recursos compartilhados</a:t>
            </a:r>
            <a:r>
              <a:rPr lang="pt-BR" sz="1400" dirty="0" smtClean="0"/>
              <a:t>;</a:t>
            </a:r>
          </a:p>
          <a:p>
            <a:pPr fontAlgn="base"/>
            <a:endParaRPr lang="pt-BR" sz="1400" dirty="0"/>
          </a:p>
          <a:p>
            <a:pPr fontAlgn="base"/>
            <a:r>
              <a:rPr lang="pt-BR" sz="1400" b="1" dirty="0"/>
              <a:t>2.</a:t>
            </a:r>
          </a:p>
          <a:p>
            <a:pPr fontAlgn="base"/>
            <a:r>
              <a:rPr lang="pt-BR" sz="1400" dirty="0"/>
              <a:t>No desenvolvimento de metodologias e padrões para o gerenciamento dos projetos</a:t>
            </a:r>
            <a:r>
              <a:rPr lang="pt-BR" sz="1400" dirty="0" smtClean="0"/>
              <a:t>;</a:t>
            </a:r>
          </a:p>
          <a:p>
            <a:pPr fontAlgn="base"/>
            <a:endParaRPr lang="pt-BR" sz="1400" dirty="0"/>
          </a:p>
          <a:p>
            <a:pPr fontAlgn="base"/>
            <a:r>
              <a:rPr lang="pt-BR" sz="1400" b="1" dirty="0"/>
              <a:t>3.</a:t>
            </a:r>
          </a:p>
          <a:p>
            <a:pPr fontAlgn="base"/>
            <a:r>
              <a:rPr lang="pt-BR" sz="1400" dirty="0"/>
              <a:t>Na orientação, na supervisão e no treinamento;</a:t>
            </a:r>
          </a:p>
          <a:p>
            <a:pPr fontAlgn="base"/>
            <a:endParaRPr lang="pt-BR" sz="1400" dirty="0" smtClean="0"/>
          </a:p>
          <a:p>
            <a:pPr fontAlgn="base"/>
            <a:r>
              <a:rPr lang="pt-BR" sz="1400" b="1" dirty="0"/>
              <a:t>4.</a:t>
            </a:r>
          </a:p>
          <a:p>
            <a:pPr fontAlgn="base"/>
            <a:r>
              <a:rPr lang="pt-BR" sz="1400" dirty="0"/>
              <a:t>No monitoramento e na auditoria de projetos;</a:t>
            </a:r>
          </a:p>
          <a:p>
            <a:pPr fontAlgn="base"/>
            <a:endParaRPr lang="pt-BR" sz="1400" dirty="0" smtClean="0"/>
          </a:p>
          <a:p>
            <a:pPr fontAlgn="base"/>
            <a:r>
              <a:rPr lang="pt-BR" sz="1400" b="1" dirty="0"/>
              <a:t>5.</a:t>
            </a:r>
          </a:p>
          <a:p>
            <a:pPr fontAlgn="base"/>
            <a:r>
              <a:rPr lang="pt-BR" sz="1400" dirty="0"/>
              <a:t>No gerenciamento de políticas, procedimentos, modelos e documentos compartilhados;</a:t>
            </a:r>
          </a:p>
          <a:p>
            <a:pPr fontAlgn="base"/>
            <a:endParaRPr lang="pt-BR" sz="1400" dirty="0" smtClean="0"/>
          </a:p>
          <a:p>
            <a:pPr fontAlgn="base"/>
            <a:r>
              <a:rPr lang="pt-BR" sz="1400" b="1" dirty="0"/>
              <a:t>6.</a:t>
            </a:r>
          </a:p>
          <a:p>
            <a:pPr fontAlgn="base"/>
            <a:r>
              <a:rPr lang="pt-BR" sz="1400" dirty="0"/>
              <a:t>No gerenciamento da comunicação entre os projetos.</a:t>
            </a:r>
          </a:p>
          <a:p>
            <a:pPr fontAlgn="base"/>
            <a:endParaRPr lang="pt-BR" sz="1400" dirty="0"/>
          </a:p>
          <a:p>
            <a:pPr fontAlgn="base"/>
            <a:endParaRPr lang="pt-BR" sz="1400" dirty="0"/>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 de projetos – PMO</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70069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Para estabelecer um EGP, os desafios enfrentados são, principalmente, o entendimento do papel do escritório na organização. </a:t>
            </a:r>
          </a:p>
          <a:p>
            <a:pPr fontAlgn="base"/>
            <a:r>
              <a:rPr lang="pt-BR" sz="1400" dirty="0"/>
              <a:t>A definição de sua missão, descrição de seu papel na organização em todos os níveis organizacionais, maturidade em gestão de projetos, avaliação do investimento e melhorias pretendidas com a implantação devem ser levantadas.</a:t>
            </a:r>
          </a:p>
          <a:p>
            <a:pPr fontAlgn="base"/>
            <a:r>
              <a:rPr lang="pt-BR" sz="1400" dirty="0"/>
              <a:t>A concepção dos escritórios em algumas organizações é cercada de preconceitos e de difícil implantação. Segundo Barcaui (2012), alguns dos motivos de isso ocorrer são: </a:t>
            </a:r>
          </a:p>
          <a:p>
            <a:pPr fontAlgn="base"/>
            <a:endParaRPr lang="pt-BR" sz="1400" b="1" dirty="0" smtClean="0"/>
          </a:p>
          <a:p>
            <a:pPr fontAlgn="base"/>
            <a:r>
              <a:rPr lang="pt-BR" sz="1400" b="1" dirty="0"/>
              <a:t>1.</a:t>
            </a:r>
          </a:p>
          <a:p>
            <a:pPr fontAlgn="base"/>
            <a:r>
              <a:rPr lang="pt-BR" sz="1400" dirty="0"/>
              <a:t>Escritórios são orientados para os processos e não para os produtos</a:t>
            </a:r>
            <a:r>
              <a:rPr lang="pt-BR" sz="1400" dirty="0" smtClean="0"/>
              <a:t>;</a:t>
            </a:r>
            <a:endParaRPr lang="pt-BR" sz="1400" b="1" dirty="0" smtClean="0"/>
          </a:p>
          <a:p>
            <a:pPr fontAlgn="base"/>
            <a:r>
              <a:rPr lang="pt-BR" sz="1400" b="1" dirty="0"/>
              <a:t>2.</a:t>
            </a:r>
          </a:p>
          <a:p>
            <a:pPr fontAlgn="base"/>
            <a:r>
              <a:rPr lang="pt-BR" sz="1400" dirty="0"/>
              <a:t>Escritórios são criados para compensar a deficiência de gerentes inexperientes, com baixo desempenho;</a:t>
            </a:r>
          </a:p>
          <a:p>
            <a:pPr fontAlgn="base"/>
            <a:r>
              <a:rPr lang="pt-BR" sz="1400" b="1" dirty="0"/>
              <a:t>3.</a:t>
            </a:r>
          </a:p>
          <a:p>
            <a:pPr fontAlgn="base"/>
            <a:r>
              <a:rPr lang="pt-BR" sz="1400" dirty="0"/>
              <a:t>Escritórios desenvolvem somente métricas e não beneficiam projetos ou clientes diretamente;</a:t>
            </a:r>
          </a:p>
          <a:p>
            <a:pPr fontAlgn="base"/>
            <a:r>
              <a:rPr lang="pt-BR" sz="1400" b="1" dirty="0"/>
              <a:t>4.</a:t>
            </a:r>
          </a:p>
          <a:p>
            <a:pPr fontAlgn="base"/>
            <a:r>
              <a:rPr lang="pt-BR" sz="1400" dirty="0"/>
              <a:t>Escritórios geram burocracia, visando ao sucesso do projeto por padrões determinados e não pelo cliente;</a:t>
            </a:r>
          </a:p>
          <a:p>
            <a:pPr fontAlgn="base"/>
            <a:r>
              <a:rPr lang="pt-BR" sz="1400" b="1" dirty="0"/>
              <a:t>5.</a:t>
            </a:r>
          </a:p>
          <a:p>
            <a:pPr fontAlgn="base"/>
            <a:r>
              <a:rPr lang="pt-BR" sz="1400" dirty="0"/>
              <a:t>Escritórios concentram poder retirando poder dos gerentes de projetos;</a:t>
            </a:r>
          </a:p>
          <a:p>
            <a:pPr fontAlgn="base"/>
            <a:r>
              <a:rPr lang="pt-BR" sz="1400" b="1" dirty="0"/>
              <a:t>6.</a:t>
            </a:r>
          </a:p>
          <a:p>
            <a:pPr fontAlgn="base"/>
            <a:r>
              <a:rPr lang="pt-BR" sz="1400" dirty="0"/>
              <a:t>Escritórios interferem nas atividades de gerenciamento nos projetos;</a:t>
            </a:r>
          </a:p>
          <a:p>
            <a:pPr fontAlgn="base"/>
            <a:r>
              <a:rPr lang="pt-BR" sz="1400" b="1" dirty="0"/>
              <a:t>7.</a:t>
            </a:r>
          </a:p>
          <a:p>
            <a:pPr fontAlgn="base"/>
            <a:r>
              <a:rPr lang="pt-BR" sz="1400" dirty="0"/>
              <a:t>Escritórios estimulam guerra de poder;</a:t>
            </a:r>
          </a:p>
          <a:p>
            <a:pPr fontAlgn="base"/>
            <a:r>
              <a:rPr lang="pt-BR" sz="1400" b="1" dirty="0"/>
              <a:t>8.</a:t>
            </a:r>
          </a:p>
          <a:p>
            <a:pPr fontAlgn="base"/>
            <a:r>
              <a:rPr lang="pt-BR" sz="1400" dirty="0"/>
              <a:t>E, por fim, eles aumentam o tempo de resposta a problemas pela necessidade de comunicação da gerência sob o restante da equipe.</a:t>
            </a:r>
          </a:p>
          <a:p>
            <a:pPr fontAlgn="base"/>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 de projetos – PMO</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157335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fator primordial para a implementação do escritório, sem dúvida, é a maturidade da organização em gestão de projetos.</a:t>
            </a:r>
          </a:p>
          <a:p>
            <a:pPr fontAlgn="base"/>
            <a:r>
              <a:rPr lang="pt-BR" sz="1400" dirty="0"/>
              <a:t>As organizações estruturadas, que reconhecem o valor de processos, aplicam as boas práticas aprendidas para a redução de problemas, riscos e desperdícios, e têm maior probabilidade de sucesso com os escritórios.</a:t>
            </a:r>
          </a:p>
          <a:p>
            <a:pPr fontAlgn="base"/>
            <a:r>
              <a:rPr lang="pt-BR" sz="1400" dirty="0"/>
              <a:t>A estratégia de criação dos escritórios se justifica e as vantagens e os benefícios podem ser</a:t>
            </a:r>
            <a:r>
              <a:rPr lang="pt-BR" sz="1400" dirty="0" smtClean="0"/>
              <a:t>:</a:t>
            </a:r>
          </a:p>
          <a:p>
            <a:pPr fontAlgn="base"/>
            <a:endParaRPr lang="pt-BR" sz="1400" dirty="0"/>
          </a:p>
          <a:p>
            <a:pPr fontAlgn="base"/>
            <a:r>
              <a:rPr lang="pt-BR" sz="1400" b="1" dirty="0"/>
              <a:t>1.</a:t>
            </a:r>
          </a:p>
          <a:p>
            <a:pPr fontAlgn="base"/>
            <a:r>
              <a:rPr lang="pt-BR" sz="1400" dirty="0"/>
              <a:t>A organização tem uma melhor visualização dos projetos em andamento, seus resultados e desempenhos;</a:t>
            </a:r>
          </a:p>
          <a:p>
            <a:pPr fontAlgn="base"/>
            <a:endParaRPr lang="pt-BR" sz="1400" dirty="0" smtClean="0"/>
          </a:p>
          <a:p>
            <a:pPr fontAlgn="base"/>
            <a:r>
              <a:rPr lang="pt-BR" sz="1400" b="1" dirty="0"/>
              <a:t>2.</a:t>
            </a:r>
          </a:p>
          <a:p>
            <a:pPr fontAlgn="base"/>
            <a:r>
              <a:rPr lang="pt-BR" sz="1400" dirty="0"/>
              <a:t>A agilidade das decisões, quando existe uma estrutura para o gerenciamento</a:t>
            </a:r>
            <a:r>
              <a:rPr lang="pt-BR" sz="1400" dirty="0" smtClean="0"/>
              <a:t>;</a:t>
            </a:r>
          </a:p>
          <a:p>
            <a:pPr fontAlgn="base"/>
            <a:endParaRPr lang="pt-BR" sz="1400" dirty="0"/>
          </a:p>
          <a:p>
            <a:pPr fontAlgn="base"/>
            <a:r>
              <a:rPr lang="pt-BR" sz="1400" b="1" dirty="0"/>
              <a:t>3.</a:t>
            </a:r>
          </a:p>
          <a:p>
            <a:pPr fontAlgn="base"/>
            <a:r>
              <a:rPr lang="pt-BR" sz="1400" dirty="0"/>
              <a:t>Educar a organização para os benefícios do gerenciamento de recursos, tempo e padrões próprios</a:t>
            </a:r>
            <a:r>
              <a:rPr lang="pt-BR" sz="1400" dirty="0" smtClean="0"/>
              <a:t>;</a:t>
            </a:r>
          </a:p>
          <a:p>
            <a:pPr fontAlgn="base"/>
            <a:endParaRPr lang="pt-BR" sz="1400" dirty="0" smtClean="0"/>
          </a:p>
          <a:p>
            <a:pPr fontAlgn="base"/>
            <a:r>
              <a:rPr lang="pt-BR" sz="1400" b="1" dirty="0" smtClean="0"/>
              <a:t>4.</a:t>
            </a:r>
            <a:endParaRPr lang="pt-BR" sz="1400" dirty="0"/>
          </a:p>
          <a:p>
            <a:pPr fontAlgn="base"/>
            <a:r>
              <a:rPr lang="pt-BR" sz="1400" dirty="0"/>
              <a:t>A economia obtida pela adoção de práticas que melhoram o produto final e a redução de custos e tempo, para viabilizarem a preparação dos projetos</a:t>
            </a:r>
            <a:r>
              <a:rPr lang="pt-BR" sz="1400" dirty="0" smtClean="0"/>
              <a:t>.</a:t>
            </a:r>
          </a:p>
          <a:p>
            <a:pPr fontAlgn="base"/>
            <a:endParaRPr lang="pt-BR" sz="1400" dirty="0"/>
          </a:p>
          <a:p>
            <a:pPr fontAlgn="base"/>
            <a:r>
              <a:rPr lang="pt-BR" sz="1400" dirty="0"/>
              <a:t>Os investimentos na criação dos escritórios se justificam no resultado eficiente dos projetos e na análise de custo-benefício, traduzidos por benefícios monetários, melhorias de trabalho e de gestão, mas devem seguir a decisão de viabilidade devido à multiplicidade de aspectos a serem considerados.</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 de projetos – PMO</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813581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Os escritórios ágeis propõem a administração dos projetos de forma transparente e adaptável, enquanto inspecionam as entregas de seus múltiplos projetos.</a:t>
            </a:r>
          </a:p>
          <a:p>
            <a:pPr fontAlgn="base"/>
            <a:r>
              <a:rPr lang="pt-BR" sz="1400" dirty="0"/>
              <a:t>Segundo Cruz (2017), um PMO Ágil é:</a:t>
            </a:r>
          </a:p>
          <a:p>
            <a:pPr fontAlgn="base"/>
            <a:endParaRPr lang="pt-BR" sz="1400" dirty="0" smtClean="0"/>
          </a:p>
          <a:p>
            <a:pPr fontAlgn="base"/>
            <a:r>
              <a:rPr lang="pt-BR" sz="1400" b="1" dirty="0"/>
              <a:t>1.</a:t>
            </a:r>
          </a:p>
          <a:p>
            <a:pPr fontAlgn="base"/>
            <a:r>
              <a:rPr lang="pt-BR" sz="1400" dirty="0"/>
              <a:t>Focado em pessoas</a:t>
            </a:r>
            <a:r>
              <a:rPr lang="pt-BR" sz="1400" dirty="0" smtClean="0"/>
              <a:t>;</a:t>
            </a:r>
          </a:p>
          <a:p>
            <a:pPr fontAlgn="base"/>
            <a:endParaRPr lang="pt-BR" sz="1400" dirty="0"/>
          </a:p>
          <a:p>
            <a:pPr fontAlgn="base"/>
            <a:r>
              <a:rPr lang="pt-BR" sz="1400" b="1" dirty="0"/>
              <a:t>2.</a:t>
            </a:r>
          </a:p>
          <a:p>
            <a:pPr fontAlgn="base"/>
            <a:r>
              <a:rPr lang="pt-BR" sz="1400" dirty="0"/>
              <a:t>Direcionado ao monitoramento e controle sútil</a:t>
            </a:r>
            <a:r>
              <a:rPr lang="pt-BR" sz="1400" dirty="0" smtClean="0"/>
              <a:t>;</a:t>
            </a:r>
          </a:p>
          <a:p>
            <a:pPr fontAlgn="base"/>
            <a:endParaRPr lang="pt-BR" sz="1400" dirty="0"/>
          </a:p>
          <a:p>
            <a:pPr fontAlgn="base"/>
            <a:r>
              <a:rPr lang="pt-BR" sz="1400" b="1" dirty="0"/>
              <a:t>3.</a:t>
            </a:r>
          </a:p>
          <a:p>
            <a:pPr fontAlgn="base"/>
            <a:r>
              <a:rPr lang="pt-BR" sz="1400" dirty="0"/>
              <a:t>Leve por definição</a:t>
            </a:r>
            <a:r>
              <a:rPr lang="pt-BR" sz="1400" dirty="0" smtClean="0"/>
              <a:t>;</a:t>
            </a:r>
          </a:p>
          <a:p>
            <a:pPr fontAlgn="base"/>
            <a:endParaRPr lang="pt-BR" sz="1400" dirty="0"/>
          </a:p>
          <a:p>
            <a:pPr fontAlgn="base"/>
            <a:r>
              <a:rPr lang="pt-BR" sz="1400" b="1" dirty="0"/>
              <a:t>4.</a:t>
            </a:r>
          </a:p>
          <a:p>
            <a:pPr fontAlgn="base"/>
            <a:r>
              <a:rPr lang="pt-BR" sz="1400" dirty="0"/>
              <a:t>Simples de ser entendido</a:t>
            </a:r>
            <a:r>
              <a:rPr lang="pt-BR" sz="1400" dirty="0" smtClean="0"/>
              <a:t>;</a:t>
            </a:r>
          </a:p>
          <a:p>
            <a:pPr fontAlgn="base"/>
            <a:endParaRPr lang="pt-BR" sz="1400" dirty="0"/>
          </a:p>
          <a:p>
            <a:pPr fontAlgn="base"/>
            <a:r>
              <a:rPr lang="pt-BR" sz="1400" b="1" dirty="0"/>
              <a:t>5.</a:t>
            </a:r>
          </a:p>
          <a:p>
            <a:pPr fontAlgn="base"/>
            <a:r>
              <a:rPr lang="pt-BR" sz="1400" dirty="0"/>
              <a:t>Promotor de novos hábitos que provocam mudanças culturais</a:t>
            </a:r>
            <a:r>
              <a:rPr lang="pt-BR" sz="1400" dirty="0" smtClean="0"/>
              <a:t>;</a:t>
            </a:r>
          </a:p>
          <a:p>
            <a:pPr fontAlgn="base"/>
            <a:endParaRPr lang="pt-BR" sz="1400" dirty="0"/>
          </a:p>
          <a:p>
            <a:pPr fontAlgn="base"/>
            <a:r>
              <a:rPr lang="pt-BR" sz="1400" b="1" dirty="0"/>
              <a:t>6.</a:t>
            </a:r>
          </a:p>
          <a:p>
            <a:pPr fontAlgn="base"/>
            <a:r>
              <a:rPr lang="pt-BR" sz="1400" dirty="0"/>
              <a:t>Executor de uma governança ágil</a:t>
            </a:r>
            <a:r>
              <a:rPr lang="pt-BR" sz="1400" dirty="0" smtClean="0"/>
              <a:t>;</a:t>
            </a:r>
          </a:p>
          <a:p>
            <a:pPr fontAlgn="base"/>
            <a:endParaRPr lang="pt-BR" sz="1400" dirty="0"/>
          </a:p>
          <a:p>
            <a:pPr fontAlgn="base"/>
            <a:r>
              <a:rPr lang="pt-BR" sz="1400" b="1" dirty="0"/>
              <a:t>7.</a:t>
            </a:r>
          </a:p>
          <a:p>
            <a:pPr fontAlgn="base"/>
            <a:r>
              <a:rPr lang="pt-BR" sz="1400" dirty="0"/>
              <a:t>Focado na melhoria contínua do próprio PMO</a:t>
            </a:r>
            <a:r>
              <a:rPr lang="pt-BR" sz="1400" dirty="0" smtClean="0"/>
              <a:t>.</a:t>
            </a:r>
            <a:endParaRPr lang="pt-BR" sz="1400" dirty="0"/>
          </a:p>
          <a:p>
            <a:pPr fontAlgn="base"/>
            <a:endParaRPr lang="pt-BR" sz="1400" dirty="0" smtClean="0"/>
          </a:p>
          <a:p>
            <a:pPr fontAlgn="base"/>
            <a:r>
              <a:rPr lang="pt-BR" sz="1400" dirty="0"/>
              <a:t>Vários projetos são monitorados, selecionados, priorizados através de um único </a:t>
            </a:r>
            <a:r>
              <a:rPr lang="pt-BR" sz="1400" i="1" dirty="0"/>
              <a:t>backlog</a:t>
            </a:r>
            <a:r>
              <a:rPr lang="pt-BR" sz="1400" dirty="0"/>
              <a:t>.</a:t>
            </a:r>
          </a:p>
          <a:p>
            <a:pPr fontAlgn="base"/>
            <a:r>
              <a:rPr lang="pt-BR" sz="1400" dirty="0"/>
              <a:t>O PMO Ágil visa a acelerar a cultura ágil, respeitando e contribuindo para que a organização e todos os envolvidos nos projetos entendam e sejam ágeis.</a:t>
            </a:r>
          </a:p>
          <a:p>
            <a:pPr fontAlgn="base"/>
            <a:r>
              <a:rPr lang="pt-BR" sz="1400" dirty="0"/>
              <a:t>O PMO Ágil se concentra em trabalhar sempre nos pilares ágeis de </a:t>
            </a:r>
            <a:r>
              <a:rPr lang="pt-BR" sz="1400" b="1" dirty="0"/>
              <a:t>transparência</a:t>
            </a:r>
            <a:r>
              <a:rPr lang="pt-BR" sz="1400" dirty="0"/>
              <a:t>, </a:t>
            </a:r>
            <a:r>
              <a:rPr lang="pt-BR" sz="1400" b="1" dirty="0"/>
              <a:t>inspeção </a:t>
            </a:r>
            <a:r>
              <a:rPr lang="pt-BR" sz="1400" dirty="0"/>
              <a:t>e </a:t>
            </a:r>
            <a:r>
              <a:rPr lang="pt-BR" sz="1400" b="1" dirty="0"/>
              <a:t>adaptação</a:t>
            </a:r>
            <a:r>
              <a:rPr lang="pt-BR" sz="1400" dirty="0"/>
              <a:t>.</a:t>
            </a:r>
          </a:p>
          <a:p>
            <a:pPr fontAlgn="base"/>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Escritórios de gerenciamento de projetos ágeis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1705668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Para controle e governança, são propostos cinco eventos formais:</a:t>
            </a:r>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Escritórios de gerenciamento de projetos ágeis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pic>
        <p:nvPicPr>
          <p:cNvPr id="2" name="Imagem 1"/>
          <p:cNvPicPr>
            <a:picLocks noChangeAspect="1"/>
          </p:cNvPicPr>
          <p:nvPr/>
        </p:nvPicPr>
        <p:blipFill>
          <a:blip r:embed="rId7"/>
          <a:stretch>
            <a:fillRect/>
          </a:stretch>
        </p:blipFill>
        <p:spPr>
          <a:xfrm>
            <a:off x="786751" y="2326450"/>
            <a:ext cx="2298576" cy="2277380"/>
          </a:xfrm>
          <a:prstGeom prst="rect">
            <a:avLst/>
          </a:prstGeom>
        </p:spPr>
      </p:pic>
      <p:pic>
        <p:nvPicPr>
          <p:cNvPr id="3" name="Imagem 2"/>
          <p:cNvPicPr>
            <a:picLocks noChangeAspect="1"/>
          </p:cNvPicPr>
          <p:nvPr/>
        </p:nvPicPr>
        <p:blipFill>
          <a:blip r:embed="rId8"/>
          <a:stretch>
            <a:fillRect/>
          </a:stretch>
        </p:blipFill>
        <p:spPr>
          <a:xfrm>
            <a:off x="3331000" y="2326449"/>
            <a:ext cx="2294798" cy="2277380"/>
          </a:xfrm>
          <a:prstGeom prst="rect">
            <a:avLst/>
          </a:prstGeom>
        </p:spPr>
      </p:pic>
      <p:pic>
        <p:nvPicPr>
          <p:cNvPr id="4" name="Imagem 3"/>
          <p:cNvPicPr>
            <a:picLocks noChangeAspect="1"/>
          </p:cNvPicPr>
          <p:nvPr/>
        </p:nvPicPr>
        <p:blipFill>
          <a:blip r:embed="rId9"/>
          <a:stretch>
            <a:fillRect/>
          </a:stretch>
        </p:blipFill>
        <p:spPr>
          <a:xfrm>
            <a:off x="2073292" y="4664968"/>
            <a:ext cx="2298577" cy="2298577"/>
          </a:xfrm>
          <a:prstGeom prst="rect">
            <a:avLst/>
          </a:prstGeom>
        </p:spPr>
      </p:pic>
      <p:pic>
        <p:nvPicPr>
          <p:cNvPr id="6" name="Imagem 5"/>
          <p:cNvPicPr>
            <a:picLocks noChangeAspect="1"/>
          </p:cNvPicPr>
          <p:nvPr/>
        </p:nvPicPr>
        <p:blipFill>
          <a:blip r:embed="rId10"/>
          <a:stretch>
            <a:fillRect/>
          </a:stretch>
        </p:blipFill>
        <p:spPr>
          <a:xfrm>
            <a:off x="1550942" y="7089504"/>
            <a:ext cx="3343275" cy="1619250"/>
          </a:xfrm>
          <a:prstGeom prst="rect">
            <a:avLst/>
          </a:prstGeom>
        </p:spPr>
      </p:pic>
    </p:spTree>
    <p:extLst>
      <p:ext uri="{BB962C8B-B14F-4D97-AF65-F5344CB8AC3E}">
        <p14:creationId xmlns:p14="http://schemas.microsoft.com/office/powerpoint/2010/main" val="866085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Os papéis propostos são o gestor do PMO, o gerente de projetos e o analista de projetos. Todos eles compõem o time de melhoria constante da organização</a:t>
            </a:r>
            <a:r>
              <a:rPr lang="pt-BR" sz="1400" dirty="0" smtClean="0"/>
              <a:t>.</a:t>
            </a:r>
          </a:p>
          <a:p>
            <a:pPr fontAlgn="base"/>
            <a:endParaRPr lang="pt-BR" sz="1400" dirty="0"/>
          </a:p>
          <a:p>
            <a:pPr fontAlgn="base"/>
            <a:r>
              <a:rPr lang="pt-BR" sz="1400" dirty="0"/>
              <a:t>O artefato usado é o </a:t>
            </a:r>
            <a:r>
              <a:rPr lang="pt-BR" sz="1400" i="1" dirty="0"/>
              <a:t>backlog</a:t>
            </a:r>
            <a:r>
              <a:rPr lang="pt-BR" sz="1400" dirty="0"/>
              <a:t> de projetos que lista os projetos em execução tendo uma única priorização.</a:t>
            </a:r>
          </a:p>
          <a:p>
            <a:pPr fontAlgn="base"/>
            <a:r>
              <a:rPr lang="pt-BR" sz="1400" dirty="0"/>
              <a:t>Todo trabalho do PMO ágil pode ser feito por os membros da equipe e é composto por grupos de processos destinados à revisão estratégica dos projetos e ao acompanhamento de execução</a:t>
            </a:r>
            <a:r>
              <a:rPr lang="pt-BR" sz="1400" dirty="0" smtClean="0"/>
              <a:t>.</a:t>
            </a:r>
          </a:p>
          <a:p>
            <a:pPr fontAlgn="base"/>
            <a:endParaRPr lang="pt-BR" sz="1400" dirty="0"/>
          </a:p>
          <a:p>
            <a:pPr fontAlgn="base"/>
            <a:r>
              <a:rPr lang="pt-BR" sz="1400" dirty="0"/>
              <a:t>A </a:t>
            </a:r>
            <a:r>
              <a:rPr lang="pt-BR" sz="1400" i="1" dirty="0"/>
              <a:t>sprint </a:t>
            </a:r>
            <a:r>
              <a:rPr lang="pt-BR" sz="1400" dirty="0"/>
              <a:t>multiprojetos é a iteração em que existe o controle pelos gestores e seus times. Composta por eventos e cerimônias que cuidam dos artefatos, e utilizando a aplicação de ferramentas e técnicas, promove a colaboração, descentralizando a gestão, criando eficiência e evitando os desperdícios</a:t>
            </a:r>
            <a:r>
              <a:rPr lang="pt-BR" sz="1400" dirty="0" smtClean="0"/>
              <a:t>.</a:t>
            </a:r>
          </a:p>
          <a:p>
            <a:pPr fontAlgn="base"/>
            <a:endParaRPr lang="pt-BR" sz="1400" dirty="0"/>
          </a:p>
          <a:p>
            <a:pPr fontAlgn="base"/>
            <a:r>
              <a:rPr lang="pt-BR" sz="1400" dirty="0"/>
              <a:t>Segundo Cruz (2017), a </a:t>
            </a:r>
            <a:r>
              <a:rPr lang="pt-BR" sz="1400" i="1" dirty="0"/>
              <a:t>sprint </a:t>
            </a:r>
            <a:r>
              <a:rPr lang="pt-BR" sz="1400" dirty="0"/>
              <a:t>multiprojetos responde às seguintes questões</a:t>
            </a:r>
            <a:r>
              <a:rPr lang="pt-BR" sz="1400" dirty="0" smtClean="0"/>
              <a:t>:</a:t>
            </a:r>
          </a:p>
          <a:p>
            <a:pPr fontAlgn="base"/>
            <a:endParaRPr lang="pt-BR" sz="1400" dirty="0"/>
          </a:p>
          <a:p>
            <a:pPr fontAlgn="base"/>
            <a:r>
              <a:rPr lang="pt-BR" sz="1400" b="1" dirty="0"/>
              <a:t>Quais metas do PMO Ágil serão atingidas na sprint multiprojetos? </a:t>
            </a:r>
          </a:p>
          <a:p>
            <a:pPr fontAlgn="base"/>
            <a:endParaRPr lang="pt-BR" sz="1400" b="1" dirty="0"/>
          </a:p>
          <a:p>
            <a:pPr fontAlgn="base"/>
            <a:r>
              <a:rPr lang="pt-BR" sz="1400" b="1" dirty="0"/>
              <a:t>Quais projetos e objetivos serão realizados na sprint multiprojetos?</a:t>
            </a:r>
          </a:p>
          <a:p>
            <a:pPr fontAlgn="base"/>
            <a:endParaRPr lang="pt-BR" sz="1400" b="1" dirty="0"/>
          </a:p>
          <a:p>
            <a:pPr fontAlgn="base"/>
            <a:r>
              <a:rPr lang="pt-BR" sz="1400" b="1" dirty="0"/>
              <a:t>Quais pacotes de entrega serão completados na sprint multiprojetos para cada projeto? </a:t>
            </a:r>
          </a:p>
          <a:p>
            <a:pPr fontAlgn="base"/>
            <a:endParaRPr lang="pt-BR" sz="1400" b="1" dirty="0"/>
          </a:p>
          <a:p>
            <a:pPr fontAlgn="base"/>
            <a:r>
              <a:rPr lang="pt-BR" sz="1400" b="1" dirty="0"/>
              <a:t>Quais times de projetos irão completar os trabalhos para atingirem os objetivos da sprint multiprojetos? </a:t>
            </a:r>
          </a:p>
          <a:p>
            <a:pPr fontAlgn="base"/>
            <a:endParaRPr lang="pt-BR" sz="1400" b="1" dirty="0"/>
          </a:p>
          <a:p>
            <a:pPr fontAlgn="base"/>
            <a:r>
              <a:rPr lang="pt-BR" sz="1400" b="1" dirty="0"/>
              <a:t>Quais metas ou objetivos serão prejudicados na sprint devido a priorizações ou trocas estratégicas? </a:t>
            </a:r>
          </a:p>
          <a:p>
            <a:pPr fontAlgn="base"/>
            <a:endParaRPr lang="pt-BR" sz="1400" b="1" dirty="0"/>
          </a:p>
          <a:p>
            <a:pPr fontAlgn="base"/>
            <a:r>
              <a:rPr lang="pt-BR" sz="1400" b="1" dirty="0"/>
              <a:t>Quais pacotes de entrega ou projetos foram descartados e precisam ser reavaliados?</a:t>
            </a:r>
            <a:endParaRPr lang="pt-BR" sz="1400" b="1"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Escritórios de gerenciamento de projetos ágeis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3535929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311133"/>
          </a:xfrm>
          <a:prstGeom prst="roundRect">
            <a:avLst>
              <a:gd name="adj" fmla="val 67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O PMO funciona muito bem em organizações </a:t>
            </a:r>
            <a:r>
              <a:rPr lang="pt-BR" sz="1400" dirty="0" err="1"/>
              <a:t>projetizadas</a:t>
            </a:r>
            <a:r>
              <a:rPr lang="pt-BR" sz="1400" dirty="0"/>
              <a:t> e tradicionais, sendo que as organizações que trabalham com software têm uma necessidade maior de seus projetos estarem nas metodologias ágeis.</a:t>
            </a:r>
          </a:p>
          <a:p>
            <a:pPr fontAlgn="base"/>
            <a:r>
              <a:rPr lang="pt-BR" sz="1400" dirty="0"/>
              <a:t>Como a metodologia prega, o escritório ágil precisa ter corpo e alma ágil, tendo sua essência e estrutura respirando valor, colaboração, autogerenciamento e eficiência na agilidade de entregas.</a:t>
            </a:r>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grpSp>
        <p:nvGrpSpPr>
          <p:cNvPr id="21" name="Grupo 20"/>
          <p:cNvGrpSpPr/>
          <p:nvPr/>
        </p:nvGrpSpPr>
        <p:grpSpPr>
          <a:xfrm>
            <a:off x="6348841" y="1466403"/>
            <a:ext cx="450850" cy="8311133"/>
            <a:chOff x="6348841" y="1532888"/>
            <a:chExt cx="450850" cy="8028624"/>
          </a:xfrm>
        </p:grpSpPr>
        <p:sp>
          <p:nvSpPr>
            <p:cNvPr id="26" name="Retângulo de cantos arredondados 25"/>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b="1" dirty="0" smtClean="0"/>
                <a:t>                                  </a:t>
              </a:r>
              <a:r>
                <a:rPr lang="pt-BR" b="1" dirty="0" smtClean="0"/>
                <a:t>       </a:t>
              </a:r>
              <a:r>
                <a:rPr lang="pt-BR" b="1" dirty="0" smtClean="0"/>
                <a:t>      </a:t>
              </a:r>
              <a:r>
                <a:rPr lang="pt-BR" b="1" dirty="0"/>
                <a:t>Escritórios de gerenciamento de projetos ágeis</a:t>
              </a:r>
              <a:endParaRPr lang="pt-BR" dirty="0"/>
            </a:p>
          </p:txBody>
        </p:sp>
        <p:pic>
          <p:nvPicPr>
            <p:cNvPr id="27" name="Imagem 26"/>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29" name="Grupo 28"/>
          <p:cNvGrpSpPr/>
          <p:nvPr/>
        </p:nvGrpSpPr>
        <p:grpSpPr>
          <a:xfrm>
            <a:off x="303101" y="1051243"/>
            <a:ext cx="4206019" cy="380115"/>
            <a:chOff x="303101" y="1051243"/>
            <a:chExt cx="4206019" cy="380115"/>
          </a:xfrm>
        </p:grpSpPr>
        <p:sp>
          <p:nvSpPr>
            <p:cNvPr id="30" name="Retângulo de cantos arredondados 29"/>
            <p:cNvSpPr/>
            <p:nvPr/>
          </p:nvSpPr>
          <p:spPr>
            <a:xfrm>
              <a:off x="303101" y="1059557"/>
              <a:ext cx="420601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1" name="Retângulo de cantos arredondados 30"/>
            <p:cNvSpPr/>
            <p:nvPr/>
          </p:nvSpPr>
          <p:spPr>
            <a:xfrm>
              <a:off x="895349" y="1051243"/>
              <a:ext cx="3541763"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t>Escritório de projetos – PMO</a:t>
              </a:r>
              <a:endParaRPr lang="pt-BR" sz="1450" dirty="0"/>
            </a:p>
          </p:txBody>
        </p:sp>
        <p:pic>
          <p:nvPicPr>
            <p:cNvPr id="32" name="Imagem 31"/>
            <p:cNvPicPr>
              <a:picLocks noChangeAspect="1"/>
            </p:cNvPicPr>
            <p:nvPr/>
          </p:nvPicPr>
          <p:blipFill>
            <a:blip r:embed="rId6"/>
            <a:stretch>
              <a:fillRect/>
            </a:stretch>
          </p:blipFill>
          <p:spPr>
            <a:xfrm>
              <a:off x="359837" y="1064975"/>
              <a:ext cx="494678" cy="358069"/>
            </a:xfrm>
            <a:prstGeom prst="rect">
              <a:avLst/>
            </a:prstGeom>
          </p:spPr>
        </p:pic>
      </p:grpSp>
    </p:spTree>
    <p:extLst>
      <p:ext uri="{BB962C8B-B14F-4D97-AF65-F5344CB8AC3E}">
        <p14:creationId xmlns:p14="http://schemas.microsoft.com/office/powerpoint/2010/main" val="28918110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gd name="adj" fmla="val 7086"/>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r>
              <a:rPr lang="pt-BR" sz="1400" dirty="0"/>
              <a:t>A criação de projetos nas organizações são estratégias necessárias, mas de difícil administração</a:t>
            </a:r>
            <a:r>
              <a:rPr lang="pt-BR" sz="1400" dirty="0" smtClean="0"/>
              <a:t>.</a:t>
            </a:r>
          </a:p>
          <a:p>
            <a:pPr fontAlgn="base"/>
            <a:endParaRPr lang="pt-BR" sz="1400" dirty="0"/>
          </a:p>
          <a:p>
            <a:pPr fontAlgn="base"/>
            <a:r>
              <a:rPr lang="pt-BR" sz="1400" dirty="0"/>
              <a:t>A gestão de projetos pode conduzir ao sucesso os objetivos esperados e a utilização de metodologias, técnicas e ferramentas que auxiliam na condução desse sucesso</a:t>
            </a:r>
            <a:r>
              <a:rPr lang="pt-BR" sz="1400" dirty="0" smtClean="0"/>
              <a:t>.</a:t>
            </a:r>
          </a:p>
          <a:p>
            <a:pPr fontAlgn="base"/>
            <a:endParaRPr lang="pt-BR" sz="1400" dirty="0"/>
          </a:p>
          <a:p>
            <a:pPr fontAlgn="base"/>
            <a:r>
              <a:rPr lang="pt-BR" sz="1400" dirty="0"/>
              <a:t>Lembrando que todo projeto precisa de: método para guiar os processos que conduzem o trabalho das equipes; ferramentas para viabilizar a coleta de informações; boa comunicação e governança para orientar a organização; e partes interessadas em como a colaboração e a responsabilidade de todos são fundamentais</a:t>
            </a:r>
            <a:r>
              <a:rPr lang="pt-BR" sz="1400" dirty="0" smtClean="0"/>
              <a:t>.</a:t>
            </a:r>
          </a:p>
          <a:p>
            <a:pPr fontAlgn="base"/>
            <a:endParaRPr lang="pt-BR" sz="1400" dirty="0"/>
          </a:p>
          <a:p>
            <a:pPr fontAlgn="base"/>
            <a:r>
              <a:rPr lang="pt-BR" sz="1400" dirty="0"/>
              <a:t>Os métodos </a:t>
            </a:r>
            <a:r>
              <a:rPr lang="pt-BR" sz="1400" b="1" dirty="0"/>
              <a:t>preditivos </a:t>
            </a:r>
            <a:r>
              <a:rPr lang="pt-BR" sz="1400" dirty="0"/>
              <a:t>e </a:t>
            </a:r>
            <a:r>
              <a:rPr lang="pt-BR" sz="1400" b="1" dirty="0"/>
              <a:t>ágeis </a:t>
            </a:r>
            <a:r>
              <a:rPr lang="pt-BR" sz="1400" dirty="0"/>
              <a:t>são utilizados conforme aquele que mais se adapta ao projeto</a:t>
            </a:r>
            <a:r>
              <a:rPr lang="pt-BR" sz="1400" dirty="0" smtClean="0"/>
              <a:t>.</a:t>
            </a:r>
          </a:p>
          <a:p>
            <a:pPr fontAlgn="base"/>
            <a:endParaRPr lang="pt-BR" sz="1400" dirty="0"/>
          </a:p>
          <a:p>
            <a:pPr fontAlgn="base"/>
            <a:r>
              <a:rPr lang="pt-BR" sz="1400" dirty="0"/>
              <a:t>Cabe ao gerente de projetos e à equipe utilizarem as abordagens dos dois modelos, criando modelos híbridos que asseguram o melhor resultado.</a:t>
            </a:r>
          </a:p>
          <a:p>
            <a:pPr fontAlgn="base"/>
            <a:r>
              <a:rPr lang="pt-BR" sz="1400" dirty="0"/>
              <a:t>O engajamento da equipe e o entendimento das necessidades permitirão a melhor escolha sempre</a:t>
            </a:r>
            <a:r>
              <a:rPr lang="pt-BR" sz="1400" dirty="0" smtClean="0"/>
              <a:t>.</a:t>
            </a:r>
          </a:p>
          <a:p>
            <a:pPr fontAlgn="base"/>
            <a:endParaRPr lang="pt-BR" sz="1400" dirty="0"/>
          </a:p>
          <a:p>
            <a:pPr fontAlgn="base"/>
            <a:r>
              <a:rPr lang="pt-BR" sz="1400" dirty="0"/>
              <a:t>A proposta dos métodos não é a superioridade, nem a concorrência entre eles, mas a colaboração entre metodologias para que possam gerar os resultados esperados.</a:t>
            </a:r>
          </a:p>
          <a:p>
            <a:pPr fontAlgn="base"/>
            <a:r>
              <a:rPr lang="pt-BR" sz="1400" dirty="0"/>
              <a:t/>
            </a:r>
            <a:br>
              <a:rPr lang="pt-BR" sz="1400" dirty="0"/>
            </a:br>
            <a:endParaRPr lang="pt-BR" sz="1400" dirty="0"/>
          </a:p>
          <a:p>
            <a:pPr fontAlgn="base"/>
            <a:endParaRPr lang="pt-BR" sz="1400" dirty="0"/>
          </a:p>
          <a:p>
            <a:pPr fontAlgn="base"/>
            <a:endParaRPr lang="pt-BR" sz="1400" dirty="0"/>
          </a:p>
          <a:p>
            <a:pPr fontAlgn="base"/>
            <a:endParaRPr lang="pt-BR" sz="1400" dirty="0"/>
          </a:p>
          <a:p>
            <a:pPr fontAlgn="base"/>
            <a:endParaRPr lang="pt-BR" sz="1400" dirty="0" smtClean="0"/>
          </a:p>
          <a:p>
            <a:pPr fontAlgn="base"/>
            <a:endParaRPr lang="pt-BR" sz="1400" dirty="0"/>
          </a:p>
          <a:p>
            <a:pPr fontAlgn="base"/>
            <a:endParaRPr lang="pt-BR" sz="1400" dirty="0"/>
          </a:p>
        </p:txBody>
      </p:sp>
      <p:grpSp>
        <p:nvGrpSpPr>
          <p:cNvPr id="6" name="Grupo 5"/>
          <p:cNvGrpSpPr/>
          <p:nvPr/>
        </p:nvGrpSpPr>
        <p:grpSpPr>
          <a:xfrm>
            <a:off x="6348841" y="1532888"/>
            <a:ext cx="450850" cy="8028624"/>
            <a:chOff x="6348841" y="1532888"/>
            <a:chExt cx="450850" cy="8028624"/>
          </a:xfrm>
        </p:grpSpPr>
        <p:sp>
          <p:nvSpPr>
            <p:cNvPr id="22" name="Retângulo de cantos arredondados 21"/>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Resumo</a:t>
              </a:r>
              <a:endParaRPr lang="pt-BR" b="1" dirty="0"/>
            </a:p>
          </p:txBody>
        </p:sp>
        <p:pic>
          <p:nvPicPr>
            <p:cNvPr id="23" name="Imagem 22"/>
            <p:cNvPicPr>
              <a:picLocks noChangeAspect="1"/>
            </p:cNvPicPr>
            <p:nvPr/>
          </p:nvPicPr>
          <p:blipFill>
            <a:blip r:embed="rId5"/>
            <a:stretch>
              <a:fillRect/>
            </a:stretch>
          </p:blipFill>
          <p:spPr>
            <a:xfrm rot="5400000">
              <a:off x="6010271" y="1978961"/>
              <a:ext cx="1123541" cy="422103"/>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Resumo</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0"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4024101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gd name="adj" fmla="val 5844"/>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base"/>
            <a:endParaRPr lang="pt-BR" sz="1400" dirty="0" smtClean="0"/>
          </a:p>
          <a:p>
            <a:pPr fontAlgn="base"/>
            <a:r>
              <a:rPr lang="pt-BR" sz="1400" dirty="0"/>
              <a:t>BARCAUI, A. </a:t>
            </a:r>
            <a:r>
              <a:rPr lang="pt-BR" sz="1400" b="1" dirty="0"/>
              <a:t>PMO </a:t>
            </a:r>
            <a:r>
              <a:rPr lang="pt-BR" sz="1400" dirty="0"/>
              <a:t>- escritórios de projetos, programas e portfólio na prática. Rio de Janeiro: Brasport, 2012.</a:t>
            </a:r>
          </a:p>
          <a:p>
            <a:pPr fontAlgn="base"/>
            <a:r>
              <a:rPr lang="pt-BR" sz="1400" dirty="0"/>
              <a:t>BRANCO, R. H. F.; VINHA JÚNIOR, R.; LEITE, D. E. S. </a:t>
            </a:r>
            <a:r>
              <a:rPr lang="pt-BR" sz="1400" b="1" dirty="0"/>
              <a:t>Gestão colaborativa de projetos</a:t>
            </a:r>
            <a:r>
              <a:rPr lang="pt-BR" sz="1400" dirty="0"/>
              <a:t>. São Paulo: Saraiva, 2016.</a:t>
            </a:r>
            <a:br>
              <a:rPr lang="pt-BR" sz="1400" dirty="0"/>
            </a:br>
            <a:endParaRPr lang="pt-BR" sz="1400" dirty="0"/>
          </a:p>
          <a:p>
            <a:pPr fontAlgn="base"/>
            <a:r>
              <a:rPr lang="pt-BR" sz="1400" dirty="0"/>
              <a:t>CIERCO, A. A.; MONAT, A. S.; NASCIMENTO, F. P.; MENDES, J. R. B. M. </a:t>
            </a:r>
            <a:r>
              <a:rPr lang="pt-BR" sz="1400" b="1" dirty="0"/>
              <a:t>Gestão de projetos</a:t>
            </a:r>
            <a:r>
              <a:rPr lang="pt-BR" sz="1400" dirty="0"/>
              <a:t>. Rio de Janeiro: Editora FGV, 2012.</a:t>
            </a:r>
          </a:p>
          <a:p>
            <a:pPr fontAlgn="base"/>
            <a:r>
              <a:rPr lang="pt-BR" sz="1400" dirty="0"/>
              <a:t>CRUZ, F. </a:t>
            </a:r>
            <a:r>
              <a:rPr lang="pt-BR" sz="1400" b="1" dirty="0"/>
              <a:t>Guia do PMO ágil</a:t>
            </a:r>
            <a:r>
              <a:rPr lang="pt-BR" sz="1400" dirty="0"/>
              <a:t> – o framework do escritório ágil de projetos. 2017. Disponível em: &lt;</a:t>
            </a:r>
            <a:r>
              <a:rPr lang="pt-BR" sz="1400" dirty="0">
                <a:hlinkClick r:id="rId5"/>
              </a:rPr>
              <a:t>http://www.fabiocruz.com.br/guia-pmo-agil/</a:t>
            </a:r>
            <a:r>
              <a:rPr lang="pt-BR" sz="1400" dirty="0"/>
              <a:t>&gt;. Acesso em: 26 mar. 2019. </a:t>
            </a:r>
          </a:p>
          <a:p>
            <a:pPr fontAlgn="base"/>
            <a:r>
              <a:rPr lang="pt-BR" sz="1400" dirty="0"/>
              <a:t>FRAMEWORK. In: </a:t>
            </a:r>
            <a:r>
              <a:rPr lang="pt-BR" sz="1400" b="1" dirty="0"/>
              <a:t>Cambridge Dictionary</a:t>
            </a:r>
            <a:r>
              <a:rPr lang="pt-BR" sz="1400" dirty="0"/>
              <a:t>. Disponível em: &lt;</a:t>
            </a:r>
            <a:r>
              <a:rPr lang="pt-BR" sz="1400" dirty="0">
                <a:hlinkClick r:id="rId6"/>
              </a:rPr>
              <a:t>https://dictionary.cambridge.org/pt/dicionario/ingles-portugues/framework</a:t>
            </a:r>
            <a:r>
              <a:rPr lang="pt-BR" sz="1400" dirty="0"/>
              <a:t>&gt;. 2019. Acesso em: 26 mar. 2019.</a:t>
            </a:r>
          </a:p>
          <a:p>
            <a:pPr fontAlgn="base"/>
            <a:r>
              <a:rPr lang="pt-BR" sz="1400" dirty="0"/>
              <a:t>MANSUR, R. </a:t>
            </a:r>
            <a:r>
              <a:rPr lang="pt-BR" sz="1400" b="1" dirty="0"/>
              <a:t>Implementando um escritório de projetos</a:t>
            </a:r>
            <a:r>
              <a:rPr lang="pt-BR" sz="1400" dirty="0"/>
              <a:t>. Rio de Janeiro: Brasport, 2007</a:t>
            </a:r>
            <a:r>
              <a:rPr lang="pt-BR" sz="1400" dirty="0" smtClean="0"/>
              <a:t>.</a:t>
            </a:r>
          </a:p>
          <a:p>
            <a:pPr fontAlgn="base"/>
            <a:endParaRPr lang="pt-BR" sz="1400" dirty="0"/>
          </a:p>
          <a:p>
            <a:pPr fontAlgn="base"/>
            <a:r>
              <a:rPr lang="pt-BR" sz="1400" dirty="0"/>
              <a:t>MASSARI, V. L. </a:t>
            </a:r>
            <a:r>
              <a:rPr lang="pt-BR" sz="1400" b="1" dirty="0"/>
              <a:t>Gerenciamento ágil de projetos</a:t>
            </a:r>
            <a:r>
              <a:rPr lang="pt-BR" sz="1400" dirty="0"/>
              <a:t>. 2. ed. Rio de Janeiro: Brasport, 2018</a:t>
            </a:r>
            <a:r>
              <a:rPr lang="pt-BR" sz="1400" dirty="0" smtClean="0"/>
              <a:t>.</a:t>
            </a:r>
          </a:p>
          <a:p>
            <a:pPr fontAlgn="base"/>
            <a:endParaRPr lang="pt-BR" sz="1400" dirty="0"/>
          </a:p>
          <a:p>
            <a:pPr fontAlgn="base"/>
            <a:r>
              <a:rPr lang="pt-BR" sz="1400" dirty="0"/>
              <a:t>PMI. </a:t>
            </a:r>
            <a:r>
              <a:rPr lang="pt-BR" sz="1400" b="1" dirty="0"/>
              <a:t>Um guia do conhecimento em gerenciamento de projetos (guia PMBOK)</a:t>
            </a:r>
            <a:r>
              <a:rPr lang="pt-BR" sz="1400" dirty="0"/>
              <a:t>. 6. ed. São Paulo: Project Management Institute, 2017. </a:t>
            </a:r>
          </a:p>
          <a:p>
            <a:pPr fontAlgn="base"/>
            <a:r>
              <a:rPr lang="pt-BR" sz="1400" dirty="0"/>
              <a:t>RIBEIRO, R. D.; RIBEIRO, H. C. S. </a:t>
            </a:r>
            <a:r>
              <a:rPr lang="pt-BR" sz="1400" b="1" dirty="0"/>
              <a:t>Gerenciamento de projetos com métodos ágeis</a:t>
            </a:r>
            <a:r>
              <a:rPr lang="pt-BR" sz="1400" dirty="0"/>
              <a:t>. Rio de Janeiro: Horácio da Cunha e Sousa Ribeiro, 2015</a:t>
            </a:r>
            <a:r>
              <a:rPr lang="pt-BR" sz="1400" dirty="0" smtClean="0"/>
              <a:t>.</a:t>
            </a:r>
          </a:p>
          <a:p>
            <a:pPr fontAlgn="base"/>
            <a:endParaRPr lang="pt-BR" sz="1400" dirty="0"/>
          </a:p>
          <a:p>
            <a:pPr fontAlgn="base"/>
            <a:r>
              <a:rPr lang="pt-BR" sz="1400" dirty="0"/>
              <a:t>SCHWABER, K.; SUTHERLAND, J. </a:t>
            </a:r>
            <a:r>
              <a:rPr lang="pt-BR" sz="1400" b="1" dirty="0"/>
              <a:t>O guia definitivo para o scrum</a:t>
            </a:r>
            <a:r>
              <a:rPr lang="pt-BR" sz="1400" dirty="0"/>
              <a:t>: as regras do jogo. Disponível em: &lt;</a:t>
            </a:r>
            <a:r>
              <a:rPr lang="pt-BR" sz="1400" dirty="0">
                <a:hlinkClick r:id="rId7"/>
              </a:rPr>
              <a:t>https://www.scrumguides.org/docs/scrumguide/v2017/2017-Scrum-Guide-Portuguese-European.pdf</a:t>
            </a:r>
            <a:r>
              <a:rPr lang="pt-BR" sz="1400" dirty="0"/>
              <a:t>&gt;. 2017. Acesso em: 26 mar. 2019</a:t>
            </a:r>
            <a:r>
              <a:rPr lang="pt-BR" sz="1400" dirty="0" smtClean="0"/>
              <a:t>.</a:t>
            </a:r>
          </a:p>
          <a:p>
            <a:pPr fontAlgn="base"/>
            <a:endParaRPr lang="pt-BR" sz="1400" dirty="0"/>
          </a:p>
          <a:p>
            <a:pPr fontAlgn="base"/>
            <a:r>
              <a:rPr lang="pt-BR" sz="1400" dirty="0"/>
              <a:t>SCRUM PORTUGAL. </a:t>
            </a:r>
            <a:r>
              <a:rPr lang="pt-BR" sz="1400" b="1" dirty="0"/>
              <a:t>Scrum</a:t>
            </a:r>
            <a:r>
              <a:rPr lang="pt-BR" sz="1400" dirty="0"/>
              <a:t>. Disponível em: &lt;</a:t>
            </a:r>
            <a:r>
              <a:rPr lang="pt-BR" sz="1400" dirty="0">
                <a:hlinkClick r:id="rId8"/>
              </a:rPr>
              <a:t>http://www.scrumportugal.pt/scrum/</a:t>
            </a:r>
            <a:r>
              <a:rPr lang="pt-BR" sz="1400" dirty="0"/>
              <a:t>&gt;. Acesso em: 26 mar. 2019.</a:t>
            </a:r>
          </a:p>
          <a:p>
            <a:pPr fontAlgn="base"/>
            <a:r>
              <a:rPr lang="pt-BR" sz="1400" dirty="0"/>
              <a:t>VALLE, A. B.; SOARES, C. A. P. S.; FINOCCHIO JÚNIOR, J.; SILVA, L. S. F. </a:t>
            </a:r>
            <a:r>
              <a:rPr lang="pt-BR" sz="1400" b="1" dirty="0"/>
              <a:t>Fundamentos do gerenciamento de projetos</a:t>
            </a:r>
            <a:r>
              <a:rPr lang="pt-BR" sz="1400" dirty="0"/>
              <a:t>. Rio de Janeiro: Editora FGV, 2008.</a:t>
            </a:r>
          </a:p>
          <a:p>
            <a:pPr fontAlgn="base"/>
            <a:endParaRPr lang="pt-BR" sz="1400" dirty="0"/>
          </a:p>
        </p:txBody>
      </p:sp>
      <p:grpSp>
        <p:nvGrpSpPr>
          <p:cNvPr id="6" name="Grupo 5"/>
          <p:cNvGrpSpPr/>
          <p:nvPr/>
        </p:nvGrpSpPr>
        <p:grpSpPr>
          <a:xfrm>
            <a:off x="6348841" y="1532888"/>
            <a:ext cx="450850" cy="8028624"/>
            <a:chOff x="6348841" y="1532888"/>
            <a:chExt cx="450850" cy="8028624"/>
          </a:xfrm>
        </p:grpSpPr>
        <p:sp>
          <p:nvSpPr>
            <p:cNvPr id="22" name="Retângulo de cantos arredondados 21"/>
            <p:cNvSpPr/>
            <p:nvPr/>
          </p:nvSpPr>
          <p:spPr>
            <a:xfrm rot="5400000">
              <a:off x="2559954" y="5321775"/>
              <a:ext cx="8028624" cy="4508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pt-BR" b="1" dirty="0" smtClean="0"/>
                <a:t> REFERÊNCIAS BIBLIOGRÁFICAS</a:t>
              </a:r>
              <a:endParaRPr lang="pt-BR" dirty="0"/>
            </a:p>
          </p:txBody>
        </p:sp>
        <p:pic>
          <p:nvPicPr>
            <p:cNvPr id="23" name="Imagem 22"/>
            <p:cNvPicPr>
              <a:picLocks noChangeAspect="1"/>
            </p:cNvPicPr>
            <p:nvPr/>
          </p:nvPicPr>
          <p:blipFill>
            <a:blip r:embed="rId9"/>
            <a:stretch>
              <a:fillRect/>
            </a:stretch>
          </p:blipFill>
          <p:spPr>
            <a:xfrm rot="5400000">
              <a:off x="6010271" y="1978961"/>
              <a:ext cx="1123541" cy="422103"/>
            </a:xfrm>
            <a:prstGeom prst="rect">
              <a:avLst/>
            </a:prstGeom>
          </p:spPr>
        </p:pic>
      </p:grpSp>
      <p:grpSp>
        <p:nvGrpSpPr>
          <p:cNvPr id="2" name="Grupo 1"/>
          <p:cNvGrpSpPr/>
          <p:nvPr/>
        </p:nvGrpSpPr>
        <p:grpSpPr>
          <a:xfrm>
            <a:off x="303101" y="1051243"/>
            <a:ext cx="3845979" cy="380115"/>
            <a:chOff x="303101" y="1051243"/>
            <a:chExt cx="3845979" cy="380115"/>
          </a:xfrm>
        </p:grpSpPr>
        <p:sp>
          <p:nvSpPr>
            <p:cNvPr id="31" name="Retângulo de cantos arredondados 30"/>
            <p:cNvSpPr/>
            <p:nvPr/>
          </p:nvSpPr>
          <p:spPr>
            <a:xfrm>
              <a:off x="303101" y="1059557"/>
              <a:ext cx="3845979" cy="3718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895350" y="1051243"/>
              <a:ext cx="3181722" cy="371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b="1" dirty="0"/>
                <a:t>REFERÊNCIAS BIBLIOGRÁFICAS</a:t>
              </a:r>
              <a:endParaRPr lang="pt-BR" dirty="0"/>
            </a:p>
          </p:txBody>
        </p:sp>
        <p:pic>
          <p:nvPicPr>
            <p:cNvPr id="35" name="Imagem 34"/>
            <p:cNvPicPr>
              <a:picLocks noChangeAspect="1"/>
            </p:cNvPicPr>
            <p:nvPr/>
          </p:nvPicPr>
          <p:blipFill>
            <a:blip r:embed="rId10"/>
            <a:stretch>
              <a:fillRect/>
            </a:stretch>
          </p:blipFill>
          <p:spPr>
            <a:xfrm>
              <a:off x="359837" y="1064975"/>
              <a:ext cx="494678" cy="358069"/>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0"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3243240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359322" y="1576407"/>
            <a:ext cx="5861645" cy="3448601"/>
          </a:xfrm>
          <a:prstGeom prst="rect">
            <a:avLst/>
          </a:prstGeom>
        </p:spPr>
      </p:pic>
      <p:pic>
        <p:nvPicPr>
          <p:cNvPr id="4" name="Imagem 3"/>
          <p:cNvPicPr>
            <a:picLocks noChangeAspect="1"/>
          </p:cNvPicPr>
          <p:nvPr/>
        </p:nvPicPr>
        <p:blipFill>
          <a:blip r:embed="rId7"/>
          <a:stretch>
            <a:fillRect/>
          </a:stretch>
        </p:blipFill>
        <p:spPr>
          <a:xfrm>
            <a:off x="443643" y="6177136"/>
            <a:ext cx="5038725" cy="514350"/>
          </a:xfrm>
          <a:prstGeom prst="rect">
            <a:avLst/>
          </a:prstGeom>
        </p:spPr>
      </p:pic>
    </p:spTree>
    <p:extLst>
      <p:ext uri="{BB962C8B-B14F-4D97-AF65-F5344CB8AC3E}">
        <p14:creationId xmlns:p14="http://schemas.microsoft.com/office/powerpoint/2010/main" val="127709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spTree>
    <p:extLst>
      <p:ext uri="{BB962C8B-B14F-4D97-AF65-F5344CB8AC3E}">
        <p14:creationId xmlns:p14="http://schemas.microsoft.com/office/powerpoint/2010/main" val="1737947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382953" y="1576407"/>
            <a:ext cx="5857875" cy="3880649"/>
          </a:xfrm>
          <a:prstGeom prst="rect">
            <a:avLst/>
          </a:prstGeom>
        </p:spPr>
      </p:pic>
      <p:pic>
        <p:nvPicPr>
          <p:cNvPr id="4" name="Imagem 3"/>
          <p:cNvPicPr>
            <a:picLocks noChangeAspect="1"/>
          </p:cNvPicPr>
          <p:nvPr/>
        </p:nvPicPr>
        <p:blipFill>
          <a:blip r:embed="rId7"/>
          <a:stretch>
            <a:fillRect/>
          </a:stretch>
        </p:blipFill>
        <p:spPr>
          <a:xfrm>
            <a:off x="511118" y="6249144"/>
            <a:ext cx="5267325" cy="552450"/>
          </a:xfrm>
          <a:prstGeom prst="rect">
            <a:avLst/>
          </a:prstGeom>
        </p:spPr>
      </p:pic>
    </p:spTree>
    <p:extLst>
      <p:ext uri="{BB962C8B-B14F-4D97-AF65-F5344CB8AC3E}">
        <p14:creationId xmlns:p14="http://schemas.microsoft.com/office/powerpoint/2010/main" val="107122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411262" y="1556836"/>
            <a:ext cx="5855615" cy="3900220"/>
          </a:xfrm>
          <a:prstGeom prst="rect">
            <a:avLst/>
          </a:prstGeom>
        </p:spPr>
      </p:pic>
      <p:pic>
        <p:nvPicPr>
          <p:cNvPr id="4" name="Imagem 3"/>
          <p:cNvPicPr>
            <a:picLocks noChangeAspect="1"/>
          </p:cNvPicPr>
          <p:nvPr/>
        </p:nvPicPr>
        <p:blipFill>
          <a:blip r:embed="rId7"/>
          <a:stretch>
            <a:fillRect/>
          </a:stretch>
        </p:blipFill>
        <p:spPr>
          <a:xfrm>
            <a:off x="475084" y="6249144"/>
            <a:ext cx="4610100" cy="447675"/>
          </a:xfrm>
          <a:prstGeom prst="rect">
            <a:avLst/>
          </a:prstGeom>
        </p:spPr>
      </p:pic>
    </p:spTree>
    <p:extLst>
      <p:ext uri="{BB962C8B-B14F-4D97-AF65-F5344CB8AC3E}">
        <p14:creationId xmlns:p14="http://schemas.microsoft.com/office/powerpoint/2010/main" val="177101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4" name="Imagem 3"/>
          <p:cNvPicPr>
            <a:picLocks noChangeAspect="1"/>
          </p:cNvPicPr>
          <p:nvPr/>
        </p:nvPicPr>
        <p:blipFill>
          <a:blip r:embed="rId6"/>
          <a:stretch>
            <a:fillRect/>
          </a:stretch>
        </p:blipFill>
        <p:spPr>
          <a:xfrm>
            <a:off x="363982" y="1628242"/>
            <a:ext cx="5867696" cy="3828814"/>
          </a:xfrm>
          <a:prstGeom prst="rect">
            <a:avLst/>
          </a:prstGeom>
        </p:spPr>
      </p:pic>
      <p:pic>
        <p:nvPicPr>
          <p:cNvPr id="6" name="Imagem 5"/>
          <p:cNvPicPr>
            <a:picLocks noChangeAspect="1"/>
          </p:cNvPicPr>
          <p:nvPr/>
        </p:nvPicPr>
        <p:blipFill>
          <a:blip r:embed="rId7"/>
          <a:stretch>
            <a:fillRect/>
          </a:stretch>
        </p:blipFill>
        <p:spPr>
          <a:xfrm>
            <a:off x="476672" y="6177136"/>
            <a:ext cx="4381500" cy="419100"/>
          </a:xfrm>
          <a:prstGeom prst="rect">
            <a:avLst/>
          </a:prstGeom>
        </p:spPr>
      </p:pic>
    </p:spTree>
    <p:extLst>
      <p:ext uri="{BB962C8B-B14F-4D97-AF65-F5344CB8AC3E}">
        <p14:creationId xmlns:p14="http://schemas.microsoft.com/office/powerpoint/2010/main" val="1946110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527141" y="6177136"/>
            <a:ext cx="4886325" cy="485775"/>
          </a:xfrm>
          <a:prstGeom prst="rect">
            <a:avLst/>
          </a:prstGeom>
        </p:spPr>
      </p:pic>
      <p:pic>
        <p:nvPicPr>
          <p:cNvPr id="4" name="Imagem 3"/>
          <p:cNvPicPr>
            <a:picLocks noChangeAspect="1"/>
          </p:cNvPicPr>
          <p:nvPr/>
        </p:nvPicPr>
        <p:blipFill>
          <a:blip r:embed="rId7"/>
          <a:stretch>
            <a:fillRect/>
          </a:stretch>
        </p:blipFill>
        <p:spPr>
          <a:xfrm>
            <a:off x="382514" y="1644979"/>
            <a:ext cx="5841551" cy="3610270"/>
          </a:xfrm>
          <a:prstGeom prst="rect">
            <a:avLst/>
          </a:prstGeom>
        </p:spPr>
      </p:pic>
    </p:spTree>
    <p:extLst>
      <p:ext uri="{BB962C8B-B14F-4D97-AF65-F5344CB8AC3E}">
        <p14:creationId xmlns:p14="http://schemas.microsoft.com/office/powerpoint/2010/main" val="238566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334249" y="1616001"/>
            <a:ext cx="5909578" cy="3396766"/>
          </a:xfrm>
          <a:prstGeom prst="rect">
            <a:avLst/>
          </a:prstGeom>
        </p:spPr>
      </p:pic>
      <p:pic>
        <p:nvPicPr>
          <p:cNvPr id="4" name="Imagem 3"/>
          <p:cNvPicPr>
            <a:picLocks noChangeAspect="1"/>
          </p:cNvPicPr>
          <p:nvPr/>
        </p:nvPicPr>
        <p:blipFill>
          <a:blip r:embed="rId7"/>
          <a:stretch>
            <a:fillRect/>
          </a:stretch>
        </p:blipFill>
        <p:spPr>
          <a:xfrm>
            <a:off x="504220" y="6321152"/>
            <a:ext cx="4762500" cy="504825"/>
          </a:xfrm>
          <a:prstGeom prst="rect">
            <a:avLst/>
          </a:prstGeom>
        </p:spPr>
      </p:pic>
    </p:spTree>
    <p:extLst>
      <p:ext uri="{BB962C8B-B14F-4D97-AF65-F5344CB8AC3E}">
        <p14:creationId xmlns:p14="http://schemas.microsoft.com/office/powerpoint/2010/main" val="1198136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535183" y="6249144"/>
            <a:ext cx="4514850" cy="504825"/>
          </a:xfrm>
          <a:prstGeom prst="rect">
            <a:avLst/>
          </a:prstGeom>
        </p:spPr>
      </p:pic>
      <p:pic>
        <p:nvPicPr>
          <p:cNvPr id="4" name="Imagem 3"/>
          <p:cNvPicPr>
            <a:picLocks noChangeAspect="1"/>
          </p:cNvPicPr>
          <p:nvPr/>
        </p:nvPicPr>
        <p:blipFill>
          <a:blip r:embed="rId7"/>
          <a:stretch>
            <a:fillRect/>
          </a:stretch>
        </p:blipFill>
        <p:spPr>
          <a:xfrm>
            <a:off x="352848" y="1576407"/>
            <a:ext cx="5890980" cy="3808641"/>
          </a:xfrm>
          <a:prstGeom prst="rect">
            <a:avLst/>
          </a:prstGeom>
        </p:spPr>
      </p:pic>
    </p:spTree>
    <p:extLst>
      <p:ext uri="{BB962C8B-B14F-4D97-AF65-F5344CB8AC3E}">
        <p14:creationId xmlns:p14="http://schemas.microsoft.com/office/powerpoint/2010/main" val="2598825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435259" y="1548139"/>
            <a:ext cx="5724525" cy="3914775"/>
          </a:xfrm>
          <a:prstGeom prst="rect">
            <a:avLst/>
          </a:prstGeom>
        </p:spPr>
      </p:pic>
      <p:pic>
        <p:nvPicPr>
          <p:cNvPr id="4" name="Imagem 3"/>
          <p:cNvPicPr>
            <a:picLocks noChangeAspect="1"/>
          </p:cNvPicPr>
          <p:nvPr/>
        </p:nvPicPr>
        <p:blipFill>
          <a:blip r:embed="rId7"/>
          <a:stretch>
            <a:fillRect/>
          </a:stretch>
        </p:blipFill>
        <p:spPr>
          <a:xfrm>
            <a:off x="562791" y="6321152"/>
            <a:ext cx="4714875" cy="457200"/>
          </a:xfrm>
          <a:prstGeom prst="rect">
            <a:avLst/>
          </a:prstGeom>
        </p:spPr>
      </p:pic>
    </p:spTree>
    <p:extLst>
      <p:ext uri="{BB962C8B-B14F-4D97-AF65-F5344CB8AC3E}">
        <p14:creationId xmlns:p14="http://schemas.microsoft.com/office/powerpoint/2010/main" val="36646686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404664" y="1576406"/>
            <a:ext cx="5799704" cy="3808641"/>
          </a:xfrm>
          <a:prstGeom prst="rect">
            <a:avLst/>
          </a:prstGeom>
        </p:spPr>
      </p:pic>
      <p:pic>
        <p:nvPicPr>
          <p:cNvPr id="4" name="Imagem 3"/>
          <p:cNvPicPr>
            <a:picLocks noChangeAspect="1"/>
          </p:cNvPicPr>
          <p:nvPr/>
        </p:nvPicPr>
        <p:blipFill>
          <a:blip r:embed="rId7"/>
          <a:stretch>
            <a:fillRect/>
          </a:stretch>
        </p:blipFill>
        <p:spPr>
          <a:xfrm>
            <a:off x="571201" y="6177136"/>
            <a:ext cx="4448175" cy="485775"/>
          </a:xfrm>
          <a:prstGeom prst="rect">
            <a:avLst/>
          </a:prstGeom>
        </p:spPr>
      </p:pic>
    </p:spTree>
    <p:extLst>
      <p:ext uri="{BB962C8B-B14F-4D97-AF65-F5344CB8AC3E}">
        <p14:creationId xmlns:p14="http://schemas.microsoft.com/office/powerpoint/2010/main" val="3353747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3" name="Imagem 2"/>
          <p:cNvPicPr>
            <a:picLocks noChangeAspect="1"/>
          </p:cNvPicPr>
          <p:nvPr/>
        </p:nvPicPr>
        <p:blipFill>
          <a:blip r:embed="rId6"/>
          <a:stretch>
            <a:fillRect/>
          </a:stretch>
        </p:blipFill>
        <p:spPr>
          <a:xfrm>
            <a:off x="491061" y="6177136"/>
            <a:ext cx="5419725" cy="723900"/>
          </a:xfrm>
          <a:prstGeom prst="rect">
            <a:avLst/>
          </a:prstGeom>
        </p:spPr>
      </p:pic>
      <p:pic>
        <p:nvPicPr>
          <p:cNvPr id="4" name="Imagem 3"/>
          <p:cNvPicPr>
            <a:picLocks noChangeAspect="1"/>
          </p:cNvPicPr>
          <p:nvPr/>
        </p:nvPicPr>
        <p:blipFill>
          <a:blip r:embed="rId7"/>
          <a:stretch>
            <a:fillRect/>
          </a:stretch>
        </p:blipFill>
        <p:spPr>
          <a:xfrm>
            <a:off x="405335" y="1573363"/>
            <a:ext cx="5786884" cy="3883693"/>
          </a:xfrm>
          <a:prstGeom prst="rect">
            <a:avLst/>
          </a:prstGeom>
        </p:spPr>
      </p:pic>
    </p:spTree>
    <p:extLst>
      <p:ext uri="{BB962C8B-B14F-4D97-AF65-F5344CB8AC3E}">
        <p14:creationId xmlns:p14="http://schemas.microsoft.com/office/powerpoint/2010/main" val="2407342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601072"/>
            <a:ext cx="6023590" cy="3960440"/>
          </a:xfrm>
          <a:prstGeom prst="roundRect">
            <a:avLst>
              <a:gd name="adj" fmla="val 1069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p>
          <a:p>
            <a:endParaRPr lang="pt-BR" sz="1300" dirty="0"/>
          </a:p>
          <a:p>
            <a:endParaRPr lang="pt-BR" sz="1400" dirty="0" smtClean="0"/>
          </a:p>
          <a:p>
            <a:endParaRPr lang="pt-BR" sz="1400" dirty="0"/>
          </a:p>
          <a:p>
            <a:endParaRPr lang="pt-BR" sz="1400" dirty="0"/>
          </a:p>
          <a:p>
            <a:endParaRPr lang="pt-BR" sz="1400" dirty="0" smtClean="0"/>
          </a:p>
          <a:p>
            <a:endParaRPr lang="pt-BR" sz="1400" dirty="0"/>
          </a:p>
          <a:p>
            <a:r>
              <a:rPr lang="pt-BR" sz="1400" dirty="0" smtClean="0"/>
              <a:t> </a:t>
            </a:r>
          </a:p>
          <a:p>
            <a:endParaRPr lang="pt-BR" sz="1400" dirty="0"/>
          </a:p>
          <a:p>
            <a:endParaRPr lang="pt-BR" sz="1400" dirty="0"/>
          </a:p>
          <a:p>
            <a:endParaRPr lang="pt-BR" sz="1400" dirty="0" smtClean="0"/>
          </a:p>
          <a:p>
            <a:endParaRPr lang="pt-BR" sz="1400" dirty="0"/>
          </a:p>
        </p:txBody>
      </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1481990"/>
            <a:ext cx="6023591" cy="4047074"/>
          </a:xfrm>
          <a:prstGeom prst="roundRect">
            <a:avLst>
              <a:gd name="adj" fmla="val 3579"/>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2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smtClean="0"/>
                <a:t>Exercícios</a:t>
              </a:r>
              <a:endParaRPr lang="pt-BR" b="1" dirty="0"/>
            </a:p>
          </p:txBody>
        </p:sp>
        <p:pic>
          <p:nvPicPr>
            <p:cNvPr id="36" name="Imagem 35"/>
            <p:cNvPicPr>
              <a:picLocks noChangeAspect="1"/>
            </p:cNvPicPr>
            <p:nvPr/>
          </p:nvPicPr>
          <p:blipFill>
            <a:blip r:embed="rId4"/>
            <a:stretch>
              <a:fillRect/>
            </a:stretch>
          </p:blipFill>
          <p:spPr>
            <a:xfrm>
              <a:off x="420276" y="6427862"/>
              <a:ext cx="848484" cy="513707"/>
            </a:xfrm>
            <a:prstGeom prst="rect">
              <a:avLst/>
            </a:prstGeom>
          </p:spPr>
        </p:pic>
      </p:grpSp>
      <p:grpSp>
        <p:nvGrpSpPr>
          <p:cNvPr id="2" name="Grupo 1"/>
          <p:cNvGrpSpPr/>
          <p:nvPr/>
        </p:nvGrpSpPr>
        <p:grpSpPr>
          <a:xfrm>
            <a:off x="285728" y="1072194"/>
            <a:ext cx="6023590" cy="432581"/>
            <a:chOff x="285728" y="1072194"/>
            <a:chExt cx="6023590" cy="432581"/>
          </a:xfrm>
        </p:grpSpPr>
        <p:sp>
          <p:nvSpPr>
            <p:cNvPr id="34" name="Retângulo de cantos arredondados 33"/>
            <p:cNvSpPr/>
            <p:nvPr/>
          </p:nvSpPr>
          <p:spPr>
            <a:xfrm>
              <a:off x="285728" y="1072194"/>
              <a:ext cx="6023590" cy="432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656" y="1072194"/>
              <a:ext cx="535575" cy="40979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6" name="Imagem 5"/>
          <p:cNvPicPr>
            <a:picLocks noChangeAspect="1"/>
          </p:cNvPicPr>
          <p:nvPr/>
        </p:nvPicPr>
        <p:blipFill>
          <a:blip r:embed="rId6"/>
          <a:stretch>
            <a:fillRect/>
          </a:stretch>
        </p:blipFill>
        <p:spPr>
          <a:xfrm>
            <a:off x="380564" y="1576407"/>
            <a:ext cx="5811655" cy="3829050"/>
          </a:xfrm>
          <a:prstGeom prst="rect">
            <a:avLst/>
          </a:prstGeom>
        </p:spPr>
      </p:pic>
      <p:pic>
        <p:nvPicPr>
          <p:cNvPr id="7" name="Imagem 6"/>
          <p:cNvPicPr>
            <a:picLocks noChangeAspect="1"/>
          </p:cNvPicPr>
          <p:nvPr/>
        </p:nvPicPr>
        <p:blipFill>
          <a:blip r:embed="rId7"/>
          <a:stretch>
            <a:fillRect/>
          </a:stretch>
        </p:blipFill>
        <p:spPr>
          <a:xfrm>
            <a:off x="534369" y="6249144"/>
            <a:ext cx="5657850" cy="485775"/>
          </a:xfrm>
          <a:prstGeom prst="rect">
            <a:avLst/>
          </a:prstGeom>
        </p:spPr>
      </p:pic>
    </p:spTree>
    <p:extLst>
      <p:ext uri="{BB962C8B-B14F-4D97-AF65-F5344CB8AC3E}">
        <p14:creationId xmlns:p14="http://schemas.microsoft.com/office/powerpoint/2010/main" val="303784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7"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
        <p:nvSpPr>
          <p:cNvPr id="16" name="Título 1"/>
          <p:cNvSpPr txBox="1">
            <a:spLocks/>
          </p:cNvSpPr>
          <p:nvPr/>
        </p:nvSpPr>
        <p:spPr>
          <a:xfrm>
            <a:off x="285728" y="1023347"/>
            <a:ext cx="6239616" cy="481429"/>
          </a:xfrm>
          <a:prstGeom prst="rect">
            <a:avLst/>
          </a:prstGeom>
        </p:spPr>
        <p:txBody>
          <a:bodyPr vert="horz" lIns="91440" tIns="45720" rIns="91440" bIns="45720" rtlCol="0" anchor="t">
            <a:noAutofit/>
          </a:bodyPr>
          <a:lstStyle/>
          <a:p>
            <a:pPr>
              <a:spcBef>
                <a:spcPct val="0"/>
              </a:spcBef>
              <a:defRPr/>
            </a:pPr>
            <a:r>
              <a:rPr lang="pt-BR" sz="2800" b="1" dirty="0" smtClean="0">
                <a:latin typeface="Arial" panose="020B0604020202020204" pitchFamily="34" charset="0"/>
              </a:rPr>
              <a:t>Índice</a:t>
            </a:r>
            <a:endParaRPr lang="pt-BR" sz="7200" b="1" dirty="0" smtClean="0">
              <a:latin typeface="Arial" panose="020B0604020202020204" pitchFamily="34" charset="0"/>
            </a:endParaRPr>
          </a:p>
          <a:p>
            <a:pPr algn="ctr">
              <a:spcBef>
                <a:spcPct val="0"/>
              </a:spcBef>
              <a:defRPr/>
            </a:pPr>
            <a:endParaRPr lang="pt-BR" sz="7200" b="1" dirty="0">
              <a:latin typeface="Arial" panose="020B0604020202020204" pitchFamily="34" charset="0"/>
            </a:endParaRPr>
          </a:p>
        </p:txBody>
      </p:sp>
      <p:sp>
        <p:nvSpPr>
          <p:cNvPr id="18" name="Título 1"/>
          <p:cNvSpPr txBox="1">
            <a:spLocks/>
          </p:cNvSpPr>
          <p:nvPr/>
        </p:nvSpPr>
        <p:spPr>
          <a:xfrm>
            <a:off x="285728" y="1527561"/>
            <a:ext cx="6239616" cy="8186351"/>
          </a:xfrm>
          <a:prstGeom prst="rect">
            <a:avLst/>
          </a:prstGeom>
        </p:spPr>
        <p:txBody>
          <a:bodyPr vert="horz" lIns="91440" tIns="45720" rIns="91440" bIns="45720" rtlCol="0" anchor="t">
            <a:noAutofit/>
          </a:bodyPr>
          <a:lstStyle/>
          <a:p>
            <a:pPr>
              <a:spcBef>
                <a:spcPct val="0"/>
              </a:spcBef>
              <a:defRPr/>
            </a:pPr>
            <a:r>
              <a:rPr lang="pt-BR" sz="1600" dirty="0">
                <a:latin typeface="Arial" panose="020B0604020202020204" pitchFamily="34" charset="0"/>
              </a:rPr>
              <a:t>1. Grupo de processo de planejamento</a:t>
            </a:r>
          </a:p>
          <a:p>
            <a:pPr>
              <a:spcBef>
                <a:spcPct val="0"/>
              </a:spcBef>
              <a:defRPr/>
            </a:pPr>
            <a:r>
              <a:rPr lang="pt-BR" sz="1600" dirty="0">
                <a:latin typeface="Arial" panose="020B0604020202020204" pitchFamily="34" charset="0"/>
              </a:rPr>
              <a:t>1.1. Plano de gerenciamento do projeto</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2. Gerenciamento do escopo</a:t>
            </a:r>
          </a:p>
          <a:p>
            <a:pPr>
              <a:spcBef>
                <a:spcPct val="0"/>
              </a:spcBef>
              <a:defRPr/>
            </a:pPr>
            <a:r>
              <a:rPr lang="pt-BR" sz="1600" dirty="0">
                <a:latin typeface="Arial" panose="020B0604020202020204" pitchFamily="34" charset="0"/>
              </a:rPr>
              <a:t>2.1.Planejar o gerenciamento do escopo</a:t>
            </a:r>
          </a:p>
          <a:p>
            <a:pPr>
              <a:spcBef>
                <a:spcPct val="0"/>
              </a:spcBef>
              <a:defRPr/>
            </a:pPr>
            <a:r>
              <a:rPr lang="pt-BR" sz="1600" dirty="0">
                <a:latin typeface="Arial" panose="020B0604020202020204" pitchFamily="34" charset="0"/>
              </a:rPr>
              <a:t>2.2.Coletar os requisitos </a:t>
            </a:r>
          </a:p>
          <a:p>
            <a:pPr>
              <a:spcBef>
                <a:spcPct val="0"/>
              </a:spcBef>
              <a:defRPr/>
            </a:pPr>
            <a:r>
              <a:rPr lang="pt-BR" sz="1600" dirty="0">
                <a:latin typeface="Arial" panose="020B0604020202020204" pitchFamily="34" charset="0"/>
              </a:rPr>
              <a:t>2.3.Definir o escopo</a:t>
            </a:r>
          </a:p>
          <a:p>
            <a:pPr>
              <a:spcBef>
                <a:spcPct val="0"/>
              </a:spcBef>
              <a:defRPr/>
            </a:pPr>
            <a:r>
              <a:rPr lang="pt-BR" sz="1600" dirty="0">
                <a:latin typeface="Arial" panose="020B0604020202020204" pitchFamily="34" charset="0"/>
              </a:rPr>
              <a:t>2.4.Criar a EAP (Estrutura Analítica do Projeto)</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3. Gerenciamento do cronograma</a:t>
            </a:r>
          </a:p>
          <a:p>
            <a:pPr>
              <a:spcBef>
                <a:spcPct val="0"/>
              </a:spcBef>
              <a:defRPr/>
            </a:pPr>
            <a:r>
              <a:rPr lang="pt-BR" sz="1600" dirty="0">
                <a:latin typeface="Arial" panose="020B0604020202020204" pitchFamily="34" charset="0"/>
              </a:rPr>
              <a:t>3.1. Definir, sequenciar e estimar as atividades</a:t>
            </a:r>
          </a:p>
          <a:p>
            <a:pPr>
              <a:spcBef>
                <a:spcPct val="0"/>
              </a:spcBef>
              <a:defRPr/>
            </a:pPr>
            <a:r>
              <a:rPr lang="pt-BR" sz="1600" dirty="0">
                <a:latin typeface="Arial" panose="020B0604020202020204" pitchFamily="34" charset="0"/>
              </a:rPr>
              <a:t>3.2. Desenvolver e controlar o cronograma </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4. Gerenciamento do custo</a:t>
            </a:r>
          </a:p>
          <a:p>
            <a:pPr>
              <a:spcBef>
                <a:spcPct val="0"/>
              </a:spcBef>
              <a:defRPr/>
            </a:pPr>
            <a:r>
              <a:rPr lang="pt-BR" sz="1600" dirty="0">
                <a:latin typeface="Arial" panose="020B0604020202020204" pitchFamily="34" charset="0"/>
              </a:rPr>
              <a:t>4.1. Estimar o custo e determinar o orçamento e controlar os custos</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5. Gerenciamento da qualidade</a:t>
            </a:r>
          </a:p>
          <a:p>
            <a:pPr>
              <a:spcBef>
                <a:spcPct val="0"/>
              </a:spcBef>
              <a:defRPr/>
            </a:pPr>
            <a:r>
              <a:rPr lang="pt-BR" sz="1600" dirty="0">
                <a:latin typeface="Arial" panose="020B0604020202020204" pitchFamily="34" charset="0"/>
              </a:rPr>
              <a:t>5.1. Planejar, gerenciar e controlar a qualidade</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6. Gerenciamento dos recursos</a:t>
            </a:r>
          </a:p>
          <a:p>
            <a:pPr>
              <a:spcBef>
                <a:spcPct val="0"/>
              </a:spcBef>
              <a:defRPr/>
            </a:pPr>
            <a:r>
              <a:rPr lang="pt-BR" sz="1600" dirty="0">
                <a:latin typeface="Arial" panose="020B0604020202020204" pitchFamily="34" charset="0"/>
              </a:rPr>
              <a:t>6.1. Planejar, estimar, adquirir, gerenciar e controlar os recursos</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7. Gerenciamento das comunicações</a:t>
            </a:r>
          </a:p>
          <a:p>
            <a:pPr>
              <a:spcBef>
                <a:spcPct val="0"/>
              </a:spcBef>
              <a:defRPr/>
            </a:pPr>
            <a:r>
              <a:rPr lang="pt-BR" sz="1600" dirty="0">
                <a:latin typeface="Arial" panose="020B0604020202020204" pitchFamily="34" charset="0"/>
              </a:rPr>
              <a:t>7.1. Planejar, gerenciar e monitorar as comunicações</a:t>
            </a:r>
          </a:p>
          <a:p>
            <a:pPr>
              <a:spcBef>
                <a:spcPct val="0"/>
              </a:spcBef>
              <a:defRPr/>
            </a:pPr>
            <a:endParaRPr lang="pt-BR" sz="1600" dirty="0">
              <a:latin typeface="Arial" panose="020B0604020202020204" pitchFamily="34" charset="0"/>
            </a:endParaRPr>
          </a:p>
          <a:p>
            <a:pPr>
              <a:spcBef>
                <a:spcPct val="0"/>
              </a:spcBef>
              <a:defRPr/>
            </a:pPr>
            <a:r>
              <a:rPr lang="pt-BR" sz="1600" dirty="0">
                <a:latin typeface="Arial" panose="020B0604020202020204" pitchFamily="34" charset="0"/>
              </a:rPr>
              <a:t>8. Gerenciamento do risco</a:t>
            </a:r>
          </a:p>
          <a:p>
            <a:pPr>
              <a:spcBef>
                <a:spcPct val="0"/>
              </a:spcBef>
              <a:defRPr/>
            </a:pPr>
            <a:r>
              <a:rPr lang="pt-BR" sz="1600" dirty="0">
                <a:latin typeface="Arial" panose="020B0604020202020204" pitchFamily="34" charset="0"/>
              </a:rPr>
              <a:t>8.1. Planejar o gerenciamento do risco</a:t>
            </a:r>
          </a:p>
          <a:p>
            <a:pPr>
              <a:spcBef>
                <a:spcPct val="0"/>
              </a:spcBef>
              <a:defRPr/>
            </a:pPr>
            <a:r>
              <a:rPr lang="pt-BR" sz="1600" dirty="0">
                <a:latin typeface="Arial" panose="020B0604020202020204" pitchFamily="34" charset="0"/>
              </a:rPr>
              <a:t>8.2. Identificar, realizar análise, planejar respostas, implementar respostas e monitorar os </a:t>
            </a:r>
            <a:r>
              <a:rPr lang="pt-BR" sz="1600" dirty="0" smtClean="0">
                <a:latin typeface="Arial" panose="020B0604020202020204" pitchFamily="34" charset="0"/>
              </a:rPr>
              <a:t>riscos</a:t>
            </a:r>
            <a:endParaRPr lang="pt-BR" sz="1600" dirty="0">
              <a:latin typeface="Arial" panose="020B0604020202020204" pitchFamily="34" charset="0"/>
            </a:endParaRPr>
          </a:p>
        </p:txBody>
      </p:sp>
    </p:spTree>
    <p:extLst>
      <p:ext uri="{BB962C8B-B14F-4D97-AF65-F5344CB8AC3E}">
        <p14:creationId xmlns:p14="http://schemas.microsoft.com/office/powerpoint/2010/main" val="18059609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Resultado de imagem para java"/>
          <p:cNvPicPr>
            <a:picLocks noChangeAspect="1" noChangeArrowheads="1"/>
          </p:cNvPicPr>
          <p:nvPr/>
        </p:nvPicPr>
        <p:blipFill>
          <a:blip r:embed="rId3"/>
          <a:srcRect/>
          <a:stretch>
            <a:fillRect/>
          </a:stretch>
        </p:blipFill>
        <p:spPr bwMode="auto">
          <a:xfrm>
            <a:off x="4725144" y="7203488"/>
            <a:ext cx="1643074" cy="2286016"/>
          </a:xfrm>
          <a:prstGeom prst="rect">
            <a:avLst/>
          </a:prstGeom>
          <a:noFill/>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Cruz 2"/>
          <p:cNvSpPr/>
          <p:nvPr/>
        </p:nvSpPr>
        <p:spPr>
          <a:xfrm>
            <a:off x="4378214"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7203488"/>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7203488"/>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
        <p:nvSpPr>
          <p:cNvPr id="30" name="Retângulo 29"/>
          <p:cNvSpPr/>
          <p:nvPr/>
        </p:nvSpPr>
        <p:spPr>
          <a:xfrm>
            <a:off x="5029161" y="1121924"/>
            <a:ext cx="1720368" cy="492443"/>
          </a:xfrm>
          <a:prstGeom prst="rect">
            <a:avLst/>
          </a:prstGeom>
        </p:spPr>
        <p:txBody>
          <a:bodyPr wrap="square">
            <a:spAutoFit/>
          </a:bodyPr>
          <a:lstStyle/>
          <a:p>
            <a:r>
              <a:rPr lang="pt-BR" sz="1300" dirty="0" smtClean="0"/>
              <a:t>Baixe este projeto </a:t>
            </a:r>
          </a:p>
          <a:p>
            <a:r>
              <a:rPr lang="pt-BR" sz="1300" dirty="0" smtClean="0"/>
              <a:t>em Java no Github.</a:t>
            </a:r>
            <a:endParaRPr lang="pt-BR" sz="1300" dirty="0"/>
          </a:p>
        </p:txBody>
      </p:sp>
      <p:pic>
        <p:nvPicPr>
          <p:cNvPr id="29" name="Picture 2" descr="GitHub lança aplicativo oficial para Android e permite acesso antecipado -  TudoCelular.c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991" t="5073" r="28638" b="3599"/>
          <a:stretch/>
        </p:blipFill>
        <p:spPr bwMode="auto">
          <a:xfrm>
            <a:off x="4795432" y="1208060"/>
            <a:ext cx="306017" cy="28991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m 22"/>
          <p:cNvPicPr>
            <a:picLocks noChangeAspect="1"/>
          </p:cNvPicPr>
          <p:nvPr/>
        </p:nvPicPr>
        <p:blipFill rotWithShape="1">
          <a:blip r:embed="rId6"/>
          <a:srcRect b="1196"/>
          <a:stretch/>
        </p:blipFill>
        <p:spPr>
          <a:xfrm>
            <a:off x="555081" y="1568664"/>
            <a:ext cx="6042271" cy="5587126"/>
          </a:xfrm>
          <a:prstGeom prst="rect">
            <a:avLst/>
          </a:prstGeom>
        </p:spPr>
      </p:pic>
      <p:sp>
        <p:nvSpPr>
          <p:cNvPr id="24" name="Título 1"/>
          <p:cNvSpPr txBox="1">
            <a:spLocks/>
          </p:cNvSpPr>
          <p:nvPr/>
        </p:nvSpPr>
        <p:spPr>
          <a:xfrm>
            <a:off x="581004" y="11763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pt-BR" sz="7200" b="1"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pt-BR" sz="7200" b="1"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pt-BR" sz="72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19636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sp>
        <p:nvSpPr>
          <p:cNvPr id="58" name="Retângulo de cantos arredondados 57"/>
          <p:cNvSpPr/>
          <p:nvPr/>
        </p:nvSpPr>
        <p:spPr>
          <a:xfrm>
            <a:off x="355739" y="6931573"/>
            <a:ext cx="6052441"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Assunto</a:t>
            </a:r>
          </a:p>
        </p:txBody>
      </p:sp>
      <p:pic>
        <p:nvPicPr>
          <p:cNvPr id="42" name="Imagem 41"/>
          <p:cNvPicPr>
            <a:picLocks noChangeAspect="1"/>
          </p:cNvPicPr>
          <p:nvPr/>
        </p:nvPicPr>
        <p:blipFill>
          <a:blip r:embed="rId20"/>
          <a:stretch>
            <a:fillRect/>
          </a:stretch>
        </p:blipFill>
        <p:spPr>
          <a:xfrm>
            <a:off x="430815" y="6944141"/>
            <a:ext cx="660849" cy="504056"/>
          </a:xfrm>
          <a:prstGeom prst="rect">
            <a:avLst/>
          </a:prstGeom>
        </p:spPr>
      </p:pic>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64"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1679013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53158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endParaRPr lang="pt-BR" sz="1400" dirty="0"/>
          </a:p>
        </p:txBody>
      </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2" name="Diagrama 31"/>
          <p:cNvGraphicFramePr/>
          <p:nvPr>
            <p:extLst>
              <p:ext uri="{D42A27DB-BD31-4B8C-83A1-F6EECF244321}">
                <p14:modId xmlns:p14="http://schemas.microsoft.com/office/powerpoint/2010/main" val="4146114474"/>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4" name="Grupo 33"/>
          <p:cNvGrpSpPr/>
          <p:nvPr/>
        </p:nvGrpSpPr>
        <p:grpSpPr>
          <a:xfrm>
            <a:off x="384069" y="1820113"/>
            <a:ext cx="6063113" cy="548692"/>
            <a:chOff x="363225" y="3870509"/>
            <a:chExt cx="6063113" cy="548692"/>
          </a:xfrm>
        </p:grpSpPr>
        <p:sp>
          <p:nvSpPr>
            <p:cNvPr id="35" name="Retângulo de cantos arredondados 34"/>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36" name="Picture 6" descr="ícone Livros Livre de Ravenna 3D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tângulo 2"/>
          <p:cNvSpPr/>
          <p:nvPr/>
        </p:nvSpPr>
        <p:spPr>
          <a:xfrm>
            <a:off x="934489" y="2426471"/>
            <a:ext cx="5142540" cy="400110"/>
          </a:xfrm>
          <a:prstGeom prst="rect">
            <a:avLst/>
          </a:prstGeom>
        </p:spPr>
        <p:txBody>
          <a:bodyPr wrap="square">
            <a:spAutoFit/>
          </a:bodyPr>
          <a:lstStyle/>
          <a:p>
            <a:pPr fontAlgn="base"/>
            <a:r>
              <a:rPr lang="pt-BR" sz="2000" b="1" dirty="0" smtClean="0">
                <a:solidFill>
                  <a:srgbClr val="333333"/>
                </a:solidFill>
                <a:latin typeface="inherit"/>
              </a:rPr>
              <a:t>Título:</a:t>
            </a:r>
            <a:r>
              <a:rPr lang="pt-BR" dirty="0" smtClean="0">
                <a:solidFill>
                  <a:srgbClr val="333333"/>
                </a:solidFill>
                <a:latin typeface="Poppins"/>
              </a:rPr>
              <a:t> </a:t>
            </a:r>
            <a:r>
              <a:rPr lang="pt-BR" sz="1600" dirty="0">
                <a:solidFill>
                  <a:srgbClr val="333333"/>
                </a:solidFill>
                <a:latin typeface="Poppins"/>
              </a:rPr>
              <a:t>Gerenciamento de Projetos</a:t>
            </a:r>
            <a:endParaRPr lang="pt-BR" sz="1600" b="0" i="0" dirty="0">
              <a:solidFill>
                <a:srgbClr val="333333"/>
              </a:solidFill>
              <a:effectLst/>
              <a:latin typeface="Poppins"/>
            </a:endParaRPr>
          </a:p>
        </p:txBody>
      </p:sp>
      <p:sp>
        <p:nvSpPr>
          <p:cNvPr id="4" name="Retângulo 3"/>
          <p:cNvSpPr/>
          <p:nvPr/>
        </p:nvSpPr>
        <p:spPr>
          <a:xfrm>
            <a:off x="3801766" y="3004099"/>
            <a:ext cx="2606415" cy="307777"/>
          </a:xfrm>
          <a:prstGeom prst="rect">
            <a:avLst/>
          </a:prstGeom>
        </p:spPr>
        <p:txBody>
          <a:bodyPr wrap="square">
            <a:spAutoFit/>
          </a:bodyPr>
          <a:lstStyle/>
          <a:p>
            <a:pPr fontAlgn="base"/>
            <a:r>
              <a:rPr lang="pt-BR" sz="1400" b="1" dirty="0" smtClean="0">
                <a:solidFill>
                  <a:srgbClr val="333333"/>
                </a:solidFill>
                <a:latin typeface="inherit"/>
              </a:rPr>
              <a:t>Autor:</a:t>
            </a:r>
            <a:r>
              <a:rPr lang="pt-BR" sz="1400" dirty="0">
                <a:solidFill>
                  <a:srgbClr val="333333"/>
                </a:solidFill>
                <a:latin typeface="Poppins"/>
              </a:rPr>
              <a:t> </a:t>
            </a:r>
            <a:r>
              <a:rPr lang="pt-BR" sz="1400" dirty="0"/>
              <a:t>Harold R. Kerzner</a:t>
            </a:r>
            <a:endParaRPr lang="pt-BR" sz="1400" b="0" i="0" dirty="0">
              <a:solidFill>
                <a:srgbClr val="333333"/>
              </a:solidFill>
              <a:effectLst/>
              <a:latin typeface="Poppins"/>
            </a:endParaRPr>
          </a:p>
        </p:txBody>
      </p:sp>
      <p:sp>
        <p:nvSpPr>
          <p:cNvPr id="6" name="Retângulo 5"/>
          <p:cNvSpPr/>
          <p:nvPr/>
        </p:nvSpPr>
        <p:spPr>
          <a:xfrm>
            <a:off x="3802750" y="4138790"/>
            <a:ext cx="1715534" cy="307777"/>
          </a:xfrm>
          <a:prstGeom prst="rect">
            <a:avLst/>
          </a:prstGeom>
        </p:spPr>
        <p:txBody>
          <a:bodyPr wrap="none">
            <a:spAutoFit/>
          </a:bodyPr>
          <a:lstStyle/>
          <a:p>
            <a:pPr fontAlgn="base"/>
            <a:r>
              <a:rPr lang="pt-BR" sz="1400" b="1" dirty="0">
                <a:solidFill>
                  <a:srgbClr val="333333"/>
                </a:solidFill>
                <a:latin typeface="inherit"/>
              </a:rPr>
              <a:t>Data:</a:t>
            </a:r>
            <a:r>
              <a:rPr lang="pt-BR" sz="1400" dirty="0">
                <a:solidFill>
                  <a:srgbClr val="333333"/>
                </a:solidFill>
                <a:latin typeface="Poppins"/>
              </a:rPr>
              <a:t> </a:t>
            </a:r>
            <a:r>
              <a:rPr lang="pt-BR" sz="1400" dirty="0" smtClean="0">
                <a:solidFill>
                  <a:srgbClr val="333333"/>
                </a:solidFill>
                <a:latin typeface="Poppins"/>
              </a:rPr>
              <a:t>Janeiro/2015</a:t>
            </a:r>
            <a:endParaRPr lang="pt-BR" sz="1400" b="0" i="0" dirty="0">
              <a:solidFill>
                <a:srgbClr val="333333"/>
              </a:solidFill>
              <a:effectLst/>
              <a:latin typeface="Poppins"/>
            </a:endParaRPr>
          </a:p>
        </p:txBody>
      </p:sp>
      <p:sp>
        <p:nvSpPr>
          <p:cNvPr id="7" name="Retângulo 6"/>
          <p:cNvSpPr/>
          <p:nvPr/>
        </p:nvSpPr>
        <p:spPr>
          <a:xfrm>
            <a:off x="3797151" y="4634834"/>
            <a:ext cx="1880579" cy="307777"/>
          </a:xfrm>
          <a:prstGeom prst="rect">
            <a:avLst/>
          </a:prstGeom>
        </p:spPr>
        <p:txBody>
          <a:bodyPr wrap="none">
            <a:spAutoFit/>
          </a:bodyPr>
          <a:lstStyle/>
          <a:p>
            <a:r>
              <a:rPr lang="pt-BR" sz="1400" b="1" dirty="0">
                <a:solidFill>
                  <a:srgbClr val="333333"/>
                </a:solidFill>
                <a:latin typeface="Poppins"/>
              </a:rPr>
              <a:t>Tipo:</a:t>
            </a:r>
            <a:r>
              <a:rPr lang="pt-BR" sz="1400" dirty="0">
                <a:solidFill>
                  <a:srgbClr val="333333"/>
                </a:solidFill>
                <a:latin typeface="Poppins"/>
              </a:rPr>
              <a:t> </a:t>
            </a:r>
            <a:r>
              <a:rPr lang="pt-BR" sz="1400" dirty="0" smtClean="0">
                <a:solidFill>
                  <a:srgbClr val="333333"/>
                </a:solidFill>
                <a:latin typeface="Poppins"/>
              </a:rPr>
              <a:t>Livro impresso</a:t>
            </a:r>
            <a:r>
              <a:rPr lang="pt-BR" sz="1400" dirty="0">
                <a:solidFill>
                  <a:srgbClr val="333333"/>
                </a:solidFill>
                <a:latin typeface="Poppins"/>
              </a:rPr>
              <a:t> </a:t>
            </a:r>
            <a:endParaRPr lang="pt-BR" sz="1400" dirty="0"/>
          </a:p>
        </p:txBody>
      </p:sp>
      <p:sp>
        <p:nvSpPr>
          <p:cNvPr id="22"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pic>
        <p:nvPicPr>
          <p:cNvPr id="11" name="Imagem 10"/>
          <p:cNvPicPr>
            <a:picLocks noChangeAspect="1"/>
          </p:cNvPicPr>
          <p:nvPr/>
        </p:nvPicPr>
        <p:blipFill>
          <a:blip r:embed="rId10"/>
          <a:stretch>
            <a:fillRect/>
          </a:stretch>
        </p:blipFill>
        <p:spPr>
          <a:xfrm>
            <a:off x="538611" y="2861899"/>
            <a:ext cx="3250429" cy="4374592"/>
          </a:xfrm>
          <a:prstGeom prst="rect">
            <a:avLst/>
          </a:prstGeom>
        </p:spPr>
      </p:pic>
    </p:spTree>
    <p:extLst>
      <p:ext uri="{BB962C8B-B14F-4D97-AF65-F5344CB8AC3E}">
        <p14:creationId xmlns:p14="http://schemas.microsoft.com/office/powerpoint/2010/main" val="829403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pSp>
        <p:nvGrpSpPr>
          <p:cNvPr id="2" name="Grupo 1"/>
          <p:cNvGrpSpPr/>
          <p:nvPr/>
        </p:nvGrpSpPr>
        <p:grpSpPr>
          <a:xfrm>
            <a:off x="377263" y="1784648"/>
            <a:ext cx="6083295"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4"/>
            <a:stretch>
              <a:fillRect/>
            </a:stretch>
          </p:blipFill>
          <p:spPr>
            <a:xfrm>
              <a:off x="425771" y="1977444"/>
              <a:ext cx="482949" cy="446489"/>
            </a:xfrm>
            <a:prstGeom prst="rect">
              <a:avLst/>
            </a:prstGeom>
          </p:spPr>
        </p:pic>
      </p:grpSp>
      <p:sp>
        <p:nvSpPr>
          <p:cNvPr id="21" name="Retângulo de cantos arredondados 20"/>
          <p:cNvSpPr/>
          <p:nvPr/>
        </p:nvSpPr>
        <p:spPr>
          <a:xfrm>
            <a:off x="384070" y="2336145"/>
            <a:ext cx="6063113" cy="15367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Vamos começar a </a:t>
            </a:r>
            <a:r>
              <a:rPr lang="pt-BR" sz="1400" dirty="0" smtClean="0"/>
              <a:t>construção do conhecimento </a:t>
            </a:r>
            <a:r>
              <a:rPr lang="pt-BR" sz="1400" dirty="0"/>
              <a:t>neste oceano de letras, sílabas, palavras, frases e versos que bem estruturados produzem e </a:t>
            </a:r>
            <a:r>
              <a:rPr lang="pt-BR" sz="1400" dirty="0" smtClean="0"/>
              <a:t>transmitem </a:t>
            </a:r>
            <a:r>
              <a:rPr lang="pt-BR" sz="1400" dirty="0"/>
              <a:t>conhecimento.</a:t>
            </a:r>
          </a:p>
          <a:p>
            <a:pPr algn="just"/>
            <a:endParaRPr lang="pt-BR" sz="1400" dirty="0"/>
          </a:p>
          <a:p>
            <a:pPr algn="just"/>
            <a:r>
              <a:rPr lang="pt-BR" sz="1400" dirty="0"/>
              <a:t>Para aprender, uma boa leitura ou várias até fixar o que foi lido é o primeiro passo no mundo do conhecimento. O segundo passo é a resolução dos exercícios escritos à mão e no mesmo dia estudado.</a:t>
            </a:r>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Nesta disciplina ou qualquer outra, você precisa absorver o que estuda.</a:t>
            </a:r>
          </a:p>
          <a:p>
            <a:pPr algn="just"/>
            <a:endParaRPr lang="pt-BR" sz="1400" dirty="0"/>
          </a:p>
          <a:p>
            <a:pPr algn="just"/>
            <a:r>
              <a:rPr lang="pt-BR" sz="1400" dirty="0"/>
              <a:t>Por isso após você estudar </a:t>
            </a:r>
            <a:r>
              <a:rPr lang="pt-BR" sz="1400" dirty="0" smtClean="0"/>
              <a:t>todo ou parte do </a:t>
            </a:r>
            <a:r>
              <a:rPr lang="pt-BR" sz="1400" dirty="0"/>
              <a:t>conteúdo desta disciplina, resolva os </a:t>
            </a:r>
            <a:r>
              <a:rPr lang="pt-BR" sz="1400" dirty="0" smtClean="0"/>
              <a:t>exercícios ou crie alguns você mesmo com suas anotações.</a:t>
            </a:r>
            <a:endParaRPr lang="pt-BR" sz="1400" dirty="0"/>
          </a:p>
          <a:p>
            <a:pPr algn="just"/>
            <a:endParaRPr lang="pt-BR" sz="1400" dirty="0"/>
          </a:p>
          <a:p>
            <a:pPr algn="just"/>
            <a:r>
              <a:rPr lang="pt-BR" sz="1400" dirty="0" smtClean="0"/>
              <a:t>Lembrando que o estudo é feito após assistir a aula, assistir a aula não é estudar.</a:t>
            </a:r>
          </a:p>
          <a:p>
            <a:pPr algn="just"/>
            <a:endParaRPr lang="pt-BR" sz="1400" dirty="0"/>
          </a:p>
          <a:p>
            <a:pPr algn="just"/>
            <a:r>
              <a:rPr lang="pt-BR" sz="1400" dirty="0" smtClean="0"/>
              <a:t>Todo conteúdo após estudado é necessário ser feito a resolução dos exercícios para poder fixar o conhecimento.</a:t>
            </a:r>
          </a:p>
          <a:p>
            <a:pPr algn="just"/>
            <a:endParaRPr lang="pt-BR" sz="1400" dirty="0"/>
          </a:p>
          <a:p>
            <a:pPr algn="just"/>
            <a:r>
              <a:rPr lang="pt-BR" sz="1400" dirty="0" smtClean="0"/>
              <a:t>No entanto os exercícios tem de serem escritos e resolvidos no caderno à mão, após o estudo do conteúdo e no mesmo dia.</a:t>
            </a:r>
          </a:p>
          <a:p>
            <a:pPr algn="just"/>
            <a:endParaRPr lang="pt-BR" sz="1400" dirty="0"/>
          </a:p>
          <a:p>
            <a:pPr algn="just"/>
            <a:r>
              <a:rPr lang="pt-BR" sz="1400" dirty="0" smtClean="0"/>
              <a:t>Caso se interesse mais sobre estas táticas condicionadas a nós seres humanos criadas, desenvolvidas e aperfeiçoadas durante décadas, assista a palestra do gênio e super.:</a:t>
            </a:r>
          </a:p>
          <a:p>
            <a:pPr algn="just"/>
            <a:endParaRPr lang="pt-BR" sz="1400" dirty="0" smtClean="0"/>
          </a:p>
          <a:p>
            <a:pPr algn="just"/>
            <a:r>
              <a:rPr lang="pt-BR" sz="1400" b="1" dirty="0"/>
              <a:t>Prof Pierluigi Piazzi </a:t>
            </a:r>
            <a:endParaRPr lang="pt-BR" sz="1400" b="1" dirty="0" smtClean="0"/>
          </a:p>
          <a:p>
            <a:pPr algn="just"/>
            <a:endParaRPr lang="pt-BR" sz="1400" b="1" dirty="0"/>
          </a:p>
          <a:p>
            <a:pPr algn="just"/>
            <a:r>
              <a:rPr lang="pt-BR" sz="1400" b="1" dirty="0" smtClean="0">
                <a:hlinkClick r:id="rId5"/>
              </a:rPr>
              <a:t>Link:</a:t>
            </a:r>
            <a:r>
              <a:rPr lang="pt-BR" sz="1400" b="1" dirty="0"/>
              <a:t> </a:t>
            </a:r>
            <a:r>
              <a:rPr lang="pt-BR" sz="1400" b="1" dirty="0" smtClean="0"/>
              <a:t>https</a:t>
            </a:r>
            <a:r>
              <a:rPr lang="pt-BR" sz="1400" b="1" dirty="0"/>
              <a:t>://www.youtube.com/watch?v=BoMmj_Xt-pk</a:t>
            </a:r>
          </a:p>
          <a:p>
            <a:pPr algn="just"/>
            <a:r>
              <a:rPr lang="pt-BR" sz="1400" dirty="0" smtClean="0"/>
              <a:t>  </a:t>
            </a:r>
            <a:endParaRPr lang="pt-BR" sz="1400" dirty="0"/>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6"/>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3" name="Diagrama 22"/>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Título 1"/>
          <p:cNvSpPr txBox="1">
            <a:spLocks/>
          </p:cNvSpPr>
          <p:nvPr/>
        </p:nvSpPr>
        <p:spPr>
          <a:xfrm>
            <a:off x="1571587" y="94653"/>
            <a:ext cx="3706344" cy="8803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b="1" dirty="0"/>
              <a:t>Gerenciamento de Projetos</a:t>
            </a:r>
          </a:p>
        </p:txBody>
      </p:sp>
    </p:spTree>
    <p:extLst>
      <p:ext uri="{BB962C8B-B14F-4D97-AF65-F5344CB8AC3E}">
        <p14:creationId xmlns:p14="http://schemas.microsoft.com/office/powerpoint/2010/main" val="262050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121727</TotalTime>
  <Words>4714</Words>
  <Application>Microsoft Office PowerPoint</Application>
  <PresentationFormat>Papel A4 (210 x 297 mm)</PresentationFormat>
  <Paragraphs>1269</Paragraphs>
  <Slides>60</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60</vt:i4>
      </vt:variant>
    </vt:vector>
  </HeadingPairs>
  <TitlesOfParts>
    <vt:vector size="65" baseType="lpstr">
      <vt:lpstr>Arial</vt:lpstr>
      <vt:lpstr>Calibri</vt:lpstr>
      <vt:lpstr>inherit</vt:lpstr>
      <vt:lpstr>Poppins</vt:lpstr>
      <vt:lpstr>Tema do Office</vt:lpstr>
      <vt:lpstr>Apresentação do PowerPoint</vt:lpstr>
      <vt:lpstr>Apresentação do PowerPoint</vt:lpstr>
      <vt:lpstr>Apresentação do PowerPoint</vt:lpstr>
      <vt:lpstr>Apresentação do PowerPoint</vt:lpstr>
      <vt:lpstr>Livro/Vídeo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1958</cp:revision>
  <dcterms:created xsi:type="dcterms:W3CDTF">2017-12-01T19:46:48Z</dcterms:created>
  <dcterms:modified xsi:type="dcterms:W3CDTF">2021-05-02T23:40:35Z</dcterms:modified>
</cp:coreProperties>
</file>