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33"/>
  </p:notesMasterIdLst>
  <p:handoutMasterIdLst>
    <p:handoutMasterId r:id="rId34"/>
  </p:handoutMasterIdLst>
  <p:sldIdLst>
    <p:sldId id="2076138262" r:id="rId5"/>
    <p:sldId id="278" r:id="rId6"/>
    <p:sldId id="2076138505" r:id="rId7"/>
    <p:sldId id="2076138502" r:id="rId8"/>
    <p:sldId id="2076138484" r:id="rId9"/>
    <p:sldId id="2076138503" r:id="rId10"/>
    <p:sldId id="2076138504" r:id="rId11"/>
    <p:sldId id="2076138465" r:id="rId12"/>
    <p:sldId id="2076138466" r:id="rId13"/>
    <p:sldId id="2076138467" r:id="rId14"/>
    <p:sldId id="2076138479" r:id="rId15"/>
    <p:sldId id="2076138468" r:id="rId16"/>
    <p:sldId id="2076138469" r:id="rId17"/>
    <p:sldId id="2076138480" r:id="rId18"/>
    <p:sldId id="2076138470" r:id="rId19"/>
    <p:sldId id="2076138481" r:id="rId20"/>
    <p:sldId id="2076138506" r:id="rId21"/>
    <p:sldId id="2076138501" r:id="rId22"/>
    <p:sldId id="2076138507" r:id="rId23"/>
    <p:sldId id="2076138508" r:id="rId24"/>
    <p:sldId id="2076138475" r:id="rId25"/>
    <p:sldId id="2076138472" r:id="rId26"/>
    <p:sldId id="2076138476" r:id="rId27"/>
    <p:sldId id="2076138473" r:id="rId28"/>
    <p:sldId id="2076138477" r:id="rId29"/>
    <p:sldId id="2076138474" r:id="rId30"/>
    <p:sldId id="2076138478" r:id="rId31"/>
    <p:sldId id="2076138365" r:id="rId32"/>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640" userDrawn="1">
          <p15:clr>
            <a:srgbClr val="A4A3A4"/>
          </p15:clr>
        </p15:guide>
        <p15:guide id="3"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2F2F"/>
    <a:srgbClr val="FFFFFF"/>
    <a:srgbClr val="666666"/>
    <a:srgbClr val="000000"/>
    <a:srgbClr val="8661C5"/>
    <a:srgbClr val="D59DFF"/>
    <a:srgbClr val="50E6FF"/>
    <a:srgbClr val="0069BA"/>
    <a:srgbClr val="9BF00B"/>
    <a:srgbClr val="0F78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01" autoAdjust="0"/>
  </p:normalViewPr>
  <p:slideViewPr>
    <p:cSldViewPr snapToGrid="0">
      <p:cViewPr varScale="1">
        <p:scale>
          <a:sx n="120" d="100"/>
          <a:sy n="120" d="100"/>
        </p:scale>
        <p:origin x="84" y="276"/>
      </p:cViewPr>
      <p:guideLst>
        <p:guide orient="horz" pos="640"/>
        <p:guide pos="3840"/>
      </p:guideLst>
    </p:cSldViewPr>
  </p:slideViewPr>
  <p:outlineViewPr>
    <p:cViewPr>
      <p:scale>
        <a:sx n="33" d="100"/>
        <a:sy n="33" d="100"/>
      </p:scale>
      <p:origin x="0" y="-39004"/>
    </p:cViewPr>
  </p:outlineViewPr>
  <p:notesTextViewPr>
    <p:cViewPr>
      <p:scale>
        <a:sx n="125" d="100"/>
        <a:sy n="125" d="100"/>
      </p:scale>
      <p:origin x="0" y="0"/>
    </p:cViewPr>
  </p:notesTextViewPr>
  <p:sorterViewPr>
    <p:cViewPr varScale="1">
      <p:scale>
        <a:sx n="1" d="1"/>
        <a:sy n="1" d="1"/>
      </p:scale>
      <p:origin x="0" y="-20925"/>
    </p:cViewPr>
  </p:sorterViewPr>
  <p:notesViewPr>
    <p:cSldViewPr snapToGrid="0" showGuides="1">
      <p:cViewPr varScale="1">
        <p:scale>
          <a:sx n="169" d="100"/>
          <a:sy n="169" d="100"/>
        </p:scale>
        <p:origin x="5232"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commentAuthors" Target="commentAuthor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6/29/2023 12:41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6/29/2023 12:41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6/29/2023 12:41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908057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856699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6/29/2023 12:41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21927029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5" Type="http://schemas.openxmlformats.org/officeDocument/2006/relationships/image" Target="../media/image11.jpg"/><Relationship Id="rId4" Type="http://schemas.openxmlformats.org/officeDocument/2006/relationships/image" Target="../media/image10.jp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Master" Target="../slideMasters/slideMaster1.xml"/><Relationship Id="rId4" Type="http://schemas.openxmlformats.org/officeDocument/2006/relationships/image" Target="../media/image16.jp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Master" Target="../slideMasters/slideMaster1.xml"/><Relationship Id="rId5" Type="http://schemas.openxmlformats.org/officeDocument/2006/relationships/image" Target="../media/image20.jpg"/><Relationship Id="rId4" Type="http://schemas.openxmlformats.org/officeDocument/2006/relationships/image" Target="../media/image19.jpg"/></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6" Type="http://schemas.openxmlformats.org/officeDocument/2006/relationships/image" Target="../media/image21.jpg"/><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6" Type="http://schemas.openxmlformats.org/officeDocument/2006/relationships/image" Target="../media/image21.jpg"/><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4" name="Picture Placeholder 3">
            <a:extLst>
              <a:ext uri="{FF2B5EF4-FFF2-40B4-BE49-F238E27FC236}">
                <a16:creationId xmlns:a16="http://schemas.microsoft.com/office/drawing/2014/main" id="{40BC5B99-509C-464A-99BC-BB61027E6D1A}"/>
              </a:ext>
            </a:extLst>
          </p:cNvPr>
          <p:cNvSpPr>
            <a:spLocks noGrp="1"/>
          </p:cNvSpPr>
          <p:nvPr>
            <p:ph type="pic" sz="quarter" idx="13"/>
          </p:nvPr>
        </p:nvSpPr>
        <p:spPr>
          <a:xfrm>
            <a:off x="5326063" y="0"/>
            <a:ext cx="6865937" cy="6858000"/>
          </a:xfrm>
        </p:spPr>
        <p:txBody>
          <a:bodyPr/>
          <a:lstStyle/>
          <a:p>
            <a:r>
              <a:rPr lang="en-US"/>
              <a:t>Click icon to add picture</a:t>
            </a:r>
          </a:p>
        </p:txBody>
      </p:sp>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5ACBF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dirty="0"/>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345095137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Section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15770881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Section Divider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25625778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Section Divider 3">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7497528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Section Divider 4">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93204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description</a:t>
            </a:r>
          </a:p>
        </p:txBody>
      </p:sp>
      <p:sp>
        <p:nvSpPr>
          <p:cNvPr id="5" name="Text Placeholder 4"/>
          <p:cNvSpPr>
            <a:spLocks noGrp="1"/>
          </p:cNvSpPr>
          <p:nvPr>
            <p:ph type="body" sz="quarter" idx="12" hasCustomPrompt="1"/>
          </p:nvPr>
        </p:nvSpPr>
        <p:spPr>
          <a:xfrm>
            <a:off x="585216" y="585788"/>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accent3"/>
                </a:solidFill>
                <a:latin typeface="+mn-lt"/>
              </a:defRPr>
            </a:lvl1pPr>
          </a:lstStyle>
          <a:p>
            <a:pPr lvl="0"/>
            <a:r>
              <a:rPr lang="en-US" dirty="0"/>
              <a:t>Section Name</a:t>
            </a:r>
          </a:p>
        </p:txBody>
      </p:sp>
    </p:spTree>
    <p:extLst>
      <p:ext uri="{BB962C8B-B14F-4D97-AF65-F5344CB8AC3E}">
        <p14:creationId xmlns:p14="http://schemas.microsoft.com/office/powerpoint/2010/main" val="11667776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Section title with no subtitle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 with no subtitle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Blank 12 Column">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Blank 12 Column Dark Bkg">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Apendix Blue Bkg">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F377B63-6619-6B40-8D85-1D972ED609B9}"/>
              </a:ext>
            </a:extLst>
          </p:cNvPr>
          <p:cNvSpPr>
            <a:spLocks noGrp="1"/>
          </p:cNvSpPr>
          <p:nvPr>
            <p:ph type="body" sz="quarter" idx="10" hasCustomPrompt="1"/>
          </p:nvPr>
        </p:nvSpPr>
        <p:spPr>
          <a:xfrm>
            <a:off x="584200" y="5715040"/>
            <a:ext cx="5367338" cy="553998"/>
          </a:xfrm>
        </p:spPr>
        <p:txBody>
          <a:bodyPr anchor="b"/>
          <a:lstStyle>
            <a:lvl1pPr marL="0" indent="0">
              <a:buNone/>
              <a:defRPr sz="3600">
                <a:latin typeface="+mj-lt"/>
              </a:defRPr>
            </a:lvl1pPr>
          </a:lstStyle>
          <a:p>
            <a:pPr lvl="0"/>
            <a:r>
              <a:rPr lang="en-US" dirty="0"/>
              <a:t>Appendix</a:t>
            </a:r>
          </a:p>
        </p:txBody>
      </p:sp>
    </p:spTree>
    <p:extLst>
      <p:ext uri="{BB962C8B-B14F-4D97-AF65-F5344CB8AC3E}">
        <p14:creationId xmlns:p14="http://schemas.microsoft.com/office/powerpoint/2010/main" val="235373038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6" pos="3749">
          <p15:clr>
            <a:srgbClr val="A4A3A4"/>
          </p15:clr>
        </p15:guide>
        <p15:guide id="17" pos="3932">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userDrawn="1">
  <p:cSld name="Copyright">
    <p:bg>
      <p:bgPr>
        <a:solidFill>
          <a:schemeClr val="bg1"/>
        </a:solidFill>
        <a:effectLst/>
      </p:bgPr>
    </p:bg>
    <p:spTree>
      <p:nvGrpSpPr>
        <p:cNvPr id="1" name=""/>
        <p:cNvGrpSpPr/>
        <p:nvPr/>
      </p:nvGrpSpPr>
      <p:grpSpPr>
        <a:xfrm>
          <a:off x="0" y="0"/>
          <a:ext cx="0" cy="0"/>
          <a:chOff x="0" y="0"/>
          <a:chExt cx="0" cy="0"/>
        </a:xfrm>
      </p:grpSpPr>
      <p:sp>
        <p:nvSpPr>
          <p:cNvPr id="2" name="Content Placeholder 2"/>
          <p:cNvSpPr txBox="1">
            <a:spLocks/>
          </p:cNvSpPr>
          <p:nvPr userDrawn="1"/>
        </p:nvSpPr>
        <p:spPr>
          <a:xfrm>
            <a:off x="228601" y="361950"/>
            <a:ext cx="11811000" cy="5962650"/>
          </a:xfrm>
          <a:prstGeom prst="rect">
            <a:avLst/>
          </a:prstGeom>
        </p:spPr>
        <p:txBody>
          <a:bodyPr vert="horz" lIns="91427" tIns="45713" rIns="91427" bIns="45713"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dirty="0">
                <a:solidFill>
                  <a:srgbClr val="000000"/>
                </a:solidFill>
              </a:rPr>
              <a:t>Conditions and Terms of Use</a:t>
            </a:r>
          </a:p>
          <a:p>
            <a:r>
              <a:rPr lang="en-US" sz="1500" dirty="0">
                <a:solidFill>
                  <a:srgbClr val="0A5BBA"/>
                </a:solidFill>
              </a:rPr>
              <a:t>Microsoft Confidential</a:t>
            </a:r>
          </a:p>
          <a:p>
            <a:r>
              <a:rPr lang="en-US" sz="1800"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dirty="0">
              <a:solidFill>
                <a:srgbClr val="000000"/>
              </a:solidFill>
            </a:endParaRPr>
          </a:p>
          <a:p>
            <a:r>
              <a:rPr lang="en-US" sz="2300" b="1" dirty="0">
                <a:solidFill>
                  <a:srgbClr val="000000"/>
                </a:solidFill>
              </a:rPr>
              <a:t>Copyright and Trademarks </a:t>
            </a:r>
          </a:p>
          <a:p>
            <a:r>
              <a:rPr lang="en-US" sz="1500" dirty="0">
                <a:solidFill>
                  <a:srgbClr val="0A5BBA"/>
                </a:solidFill>
              </a:rPr>
              <a:t>© 2016 Microsoft Corporation. All rights reserved.</a:t>
            </a:r>
          </a:p>
          <a:p>
            <a:r>
              <a:rPr lang="en-US" sz="1800"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dirty="0">
                <a:solidFill>
                  <a:srgbClr val="000000"/>
                </a:solidFill>
              </a:rPr>
              <a:t>For more information, see </a:t>
            </a:r>
            <a:r>
              <a:rPr lang="en-US" sz="1800" b="1" dirty="0">
                <a:solidFill>
                  <a:srgbClr val="000000"/>
                </a:solidFill>
              </a:rPr>
              <a:t>Use of Microsoft Copyrighted Content </a:t>
            </a:r>
            <a:r>
              <a:rPr lang="en-US" sz="1800" dirty="0">
                <a:solidFill>
                  <a:srgbClr val="000000"/>
                </a:solidFill>
              </a:rPr>
              <a:t>at</a:t>
            </a:r>
            <a:br>
              <a:rPr lang="en-US" sz="1800" dirty="0">
                <a:solidFill>
                  <a:srgbClr val="000000"/>
                </a:solidFill>
              </a:rPr>
            </a:br>
            <a:r>
              <a:rPr lang="en-US" sz="1800" dirty="0">
                <a:solidFill>
                  <a:srgbClr val="FF0000"/>
                </a:solidFill>
                <a:hlinkClick r:id="rId2"/>
              </a:rPr>
              <a:t>https://www.microsoft.com/en-us/legal/intellectualproperty/permissions/default.aspx</a:t>
            </a:r>
            <a:r>
              <a:rPr lang="en-US" sz="1800" dirty="0">
                <a:solidFill>
                  <a:srgbClr val="FF0000"/>
                </a:solidFill>
              </a:rPr>
              <a:t> </a:t>
            </a:r>
          </a:p>
          <a:p>
            <a:r>
              <a:rPr lang="en-US" sz="1800" dirty="0">
                <a:solidFill>
                  <a:srgbClr val="000000"/>
                </a:solidFill>
              </a:rPr>
              <a:t>Microsoft®, Internet Explorer®, Outlook®, SkyDrive®,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9059526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endParaRPr lang="en-US" dirty="0"/>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857019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070883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6918344"/>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93881619"/>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iv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hasCustomPrompt="1"/>
          </p:nvPr>
        </p:nvSpPr>
        <p:spPr>
          <a:xfrm>
            <a:off x="584200"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hasCustomPrompt="1"/>
          </p:nvPr>
        </p:nvSpPr>
        <p:spPr>
          <a:xfrm>
            <a:off x="2849007"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2849007"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hasCustomPrompt="1"/>
          </p:nvPr>
        </p:nvSpPr>
        <p:spPr>
          <a:xfrm>
            <a:off x="5113814"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5113814"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hasCustomPrompt="1"/>
          </p:nvPr>
        </p:nvSpPr>
        <p:spPr>
          <a:xfrm>
            <a:off x="7378621"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7378621"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1">
            <a:extLst>
              <a:ext uri="{FF2B5EF4-FFF2-40B4-BE49-F238E27FC236}">
                <a16:creationId xmlns:a16="http://schemas.microsoft.com/office/drawing/2014/main" id="{540485AC-5036-400C-92C3-D3E9EC0252BC}"/>
              </a:ext>
            </a:extLst>
          </p:cNvPr>
          <p:cNvSpPr>
            <a:spLocks noGrp="1"/>
          </p:cNvSpPr>
          <p:nvPr>
            <p:ph type="body" sz="quarter" idx="22" hasCustomPrompt="1"/>
          </p:nvPr>
        </p:nvSpPr>
        <p:spPr>
          <a:xfrm>
            <a:off x="9643428"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12" name="Text Placeholder 9">
            <a:extLst>
              <a:ext uri="{FF2B5EF4-FFF2-40B4-BE49-F238E27FC236}">
                <a16:creationId xmlns:a16="http://schemas.microsoft.com/office/drawing/2014/main" id="{F90290A2-7689-4DF5-971A-36C2D9173411}"/>
              </a:ext>
            </a:extLst>
          </p:cNvPr>
          <p:cNvSpPr>
            <a:spLocks noGrp="1"/>
          </p:cNvSpPr>
          <p:nvPr>
            <p:ph type="body" sz="quarter" idx="23"/>
          </p:nvPr>
        </p:nvSpPr>
        <p:spPr>
          <a:xfrm>
            <a:off x="9643428"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65518951"/>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610" userDrawn="1">
          <p15:clr>
            <a:srgbClr val="5ACBF0"/>
          </p15:clr>
        </p15:guide>
        <p15:guide id="7" pos="1795" userDrawn="1">
          <p15:clr>
            <a:srgbClr val="5ACBF0"/>
          </p15:clr>
        </p15:guide>
        <p15:guide id="8" pos="3035" userDrawn="1">
          <p15:clr>
            <a:srgbClr val="5ACBF0"/>
          </p15:clr>
        </p15:guide>
        <p15:guide id="9" pos="3221" userDrawn="1">
          <p15:clr>
            <a:srgbClr val="5ACBF0"/>
          </p15:clr>
        </p15:guide>
        <p15:guide id="10" pos="4461" userDrawn="1">
          <p15:clr>
            <a:srgbClr val="5ACBF0"/>
          </p15:clr>
        </p15:guide>
        <p15:guide id="11" pos="5890" userDrawn="1">
          <p15:clr>
            <a:srgbClr val="5ACBF0"/>
          </p15:clr>
        </p15:guide>
        <p15:guide id="12" orient="horz" pos="1436">
          <p15:clr>
            <a:srgbClr val="5ACBF0"/>
          </p15:clr>
        </p15:guide>
        <p15:guide id="13" pos="4646" userDrawn="1">
          <p15:clr>
            <a:srgbClr val="5ACBF0"/>
          </p15:clr>
        </p15:guide>
        <p15:guide id="14" pos="6072"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1D16804B-3245-9A4C-A340-6FF89CF57D54}"/>
              </a:ext>
            </a:extLst>
          </p:cNvPr>
          <p:cNvSpPr>
            <a:spLocks noGrp="1"/>
          </p:cNvSpPr>
          <p:nvPr>
            <p:ph type="pic" sz="quarter" idx="13"/>
          </p:nvPr>
        </p:nvSpPr>
        <p:spPr>
          <a:xfrm>
            <a:off x="5334000" y="0"/>
            <a:ext cx="6858000" cy="6858000"/>
          </a:xfrm>
        </p:spPr>
        <p:txBody>
          <a:bodyPr/>
          <a:lstStyle/>
          <a:p>
            <a:r>
              <a:rPr lang="en-US"/>
              <a:t>Click icon to add picture</a:t>
            </a:r>
          </a:p>
        </p:txBody>
      </p:sp>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2875002"/>
            <a:ext cx="4127692" cy="1107996"/>
          </a:xfrm>
        </p:spPr>
        <p:txBody>
          <a:bodyPr wrap="square" anchor="ctr">
            <a:spAutoFit/>
          </a:bodyPr>
          <a:lstStyle/>
          <a:p>
            <a:r>
              <a:rPr lang="en-US"/>
              <a:t>Click to edit Master title style</a:t>
            </a:r>
            <a:endParaRPr lang="en-US" dirty="0"/>
          </a:p>
        </p:txBody>
      </p:sp>
    </p:spTree>
    <p:extLst>
      <p:ext uri="{BB962C8B-B14F-4D97-AF65-F5344CB8AC3E}">
        <p14:creationId xmlns:p14="http://schemas.microsoft.com/office/powerpoint/2010/main" val="6133845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3" pos="2976" userDrawn="1">
          <p15:clr>
            <a:srgbClr val="5ACBF0"/>
          </p15:clr>
        </p15:guide>
        <p15:guide id="34" pos="3336"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52" userDrawn="1">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guide id="31" pos="3840"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Header Background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109616-29F5-2A48-AD26-C036688E660A}"/>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844675"/>
            <a:ext cx="11018838" cy="4424363"/>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589192910"/>
      </p:ext>
    </p:extLst>
  </p:cSld>
  <p:clrMapOvr>
    <a:masterClrMapping/>
  </p:clrMapOvr>
  <p:transition>
    <p:fade/>
  </p:transition>
  <p:extLst>
    <p:ext uri="{DCECCB84-F9BA-43D5-87BE-67443E8EF086}">
      <p15:sldGuideLst xmlns:p15="http://schemas.microsoft.com/office/powerpoint/2012/main">
        <p15:guide id="2" orient="horz" pos="1162" userDrawn="1">
          <p15:clr>
            <a:srgbClr val="5ACBF0"/>
          </p15:clr>
        </p15:guide>
        <p15:guide id="3" orient="horz" pos="288">
          <p15:clr>
            <a:srgbClr val="5ACBF0"/>
          </p15:clr>
        </p15:guide>
        <p15:guide id="5" orient="horz" pos="90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eader Background Two Column Bullet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D3A5130-10A1-954A-B139-8F920AB6EC86}"/>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accent3"/>
                </a:solidFill>
              </a:defRPr>
            </a:lvl1p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844674"/>
            <a:ext cx="5211763"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844674"/>
            <a:ext cx="5219700"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2870302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eader Background Two Column Non-bulleted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D08175-261D-A74C-8918-CB97ADB19271}"/>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84200" y="1853052"/>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844675"/>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6586935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eader Background Two Column Content with Subhead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941E1A-46FF-9B43-8237-B9FAC6645B8E}"/>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851161"/>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495686"/>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844675"/>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489200"/>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333069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eader Background Three Column Bullet with Subtitle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B0B838-FFE7-3848-8346-94C828955739}"/>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7971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7905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7971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2089322"/>
      </p:ext>
    </p:extLst>
  </p:cSld>
  <p:clrMapOvr>
    <a:masterClrMapping/>
  </p:clrMapOvr>
  <p:transition>
    <p:fade/>
  </p:transition>
  <p:extLst>
    <p:ext uri="{DCECCB84-F9BA-43D5-87BE-67443E8EF086}">
      <p15:sldGuideLst xmlns:p15="http://schemas.microsoft.com/office/powerpoint/2012/main">
        <p15:guide id="3" orient="horz" pos="1162" userDrawn="1">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Header Background Four Column Bullet with Subtitle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7D56507-64E9-FD49-A968-94669A530F3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996806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162"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Header Lin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ct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7" name="Straight Connector 6">
            <a:extLst>
              <a:ext uri="{FF2B5EF4-FFF2-40B4-BE49-F238E27FC236}">
                <a16:creationId xmlns:a16="http://schemas.microsoft.com/office/drawing/2014/main" id="{8EDAE969-6DFB-AD4B-A4BB-4C9D04F1489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125104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Header Line 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tx1"/>
                </a:solidFill>
              </a:defRPr>
            </a:lvl1p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AE9361ED-1B01-E94D-9CDA-29127BEC918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522741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Header Line 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tx1"/>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6161C8D7-A314-D146-8B0F-88DAD8C243A2}"/>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331805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Header Background 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43174"/>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7699"/>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3"/>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52B4BDF-7433-F544-8549-B08FCF3FD2A9}"/>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75761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eader Line 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CF841732-6515-3E42-A4B2-E3983B953B2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168791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eader Line 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4675876"/>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er Line Four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870829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eader Line Blank">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cxnSp>
        <p:nvCxnSpPr>
          <p:cNvPr id="3" name="Straight Connector 2">
            <a:extLst>
              <a:ext uri="{FF2B5EF4-FFF2-40B4-BE49-F238E27FC236}">
                <a16:creationId xmlns:a16="http://schemas.microsoft.com/office/drawing/2014/main" id="{2502F9BD-EF25-7144-AB08-9EDFAA5C2CE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3890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oAutofit/>
          </a:bodyPr>
          <a:lstStyle/>
          <a:p>
            <a:pPr algn="l"/>
            <a:r>
              <a:rPr lang="en-US" sz="3600" dirty="0">
                <a:solidFill>
                  <a:schemeClr val="tx2"/>
                </a:solidFill>
                <a:latin typeface="+mj-lt"/>
              </a:rPr>
              <a:t>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oAutofit/>
          </a:bodyPr>
          <a:lstStyle/>
          <a:p>
            <a:pPr algn="l"/>
            <a:r>
              <a:rPr lang="en-US" sz="3600" dirty="0">
                <a:solidFill>
                  <a:schemeClr val="tx2"/>
                </a:solidFill>
                <a:latin typeface="+mj-lt"/>
              </a:rPr>
              <a:t>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68886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9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Jan</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Feb</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Mar</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Apr</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May</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Jun</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Jul</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Aug</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Sep</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Oct</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Nov</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Dec</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47838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1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2137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3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Tree>
    <p:extLst>
      <p:ext uri="{BB962C8B-B14F-4D97-AF65-F5344CB8AC3E}">
        <p14:creationId xmlns:p14="http://schemas.microsoft.com/office/powerpoint/2010/main" val="1185091634"/>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Left Title Black Bkg">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0899690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3840" userDrawn="1">
          <p15:clr>
            <a:srgbClr val="5ACBF0"/>
          </p15:clr>
        </p15:guide>
        <p15:guide id="4" orient="horz" pos="2160"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2_Header Line 12 Months">
    <p:bg>
      <p:bgPr>
        <a:solidFill>
          <a:schemeClr val="tx2"/>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accent3"/>
                </a:solidFill>
              </a:defRPr>
            </a:lvl1pPr>
          </a:lstStyle>
          <a:p>
            <a:r>
              <a:rPr lang="en-US"/>
              <a:t>Click to edit Master title style</a:t>
            </a:r>
            <a:endParaRPr lang="en-US" dirty="0"/>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Tree>
    <p:extLst>
      <p:ext uri="{BB962C8B-B14F-4D97-AF65-F5344CB8AC3E}">
        <p14:creationId xmlns:p14="http://schemas.microsoft.com/office/powerpoint/2010/main" val="1598530170"/>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4_Header Line 12 Months">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9C8D47-3F89-2440-BD17-30886A5B991A}"/>
              </a:ext>
            </a:extLst>
          </p:cNvPr>
          <p:cNvSpPr/>
          <p:nvPr userDrawn="1"/>
        </p:nvSpPr>
        <p:spPr bwMode="auto">
          <a:xfrm>
            <a:off x="0"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3477325" cy="1107996"/>
          </a:xfrm>
        </p:spPr>
        <p:txBody>
          <a:bodyPr wrap="square">
            <a:spAutoFit/>
          </a:bodyPr>
          <a:lstStyle>
            <a:lvl1pPr>
              <a:defRPr>
                <a:solidFill>
                  <a:schemeClr val="accent3"/>
                </a:solidFill>
              </a:defRPr>
            </a:lvl1pPr>
          </a:lstStyle>
          <a:p>
            <a:r>
              <a:rPr lang="en-US"/>
              <a:t>Click to edit Master title style</a:t>
            </a:r>
            <a:endParaRPr lang="en-US" dirty="0"/>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 name="Text Placeholder 4">
            <a:extLst>
              <a:ext uri="{FF2B5EF4-FFF2-40B4-BE49-F238E27FC236}">
                <a16:creationId xmlns:a16="http://schemas.microsoft.com/office/drawing/2014/main" id="{C0CD7CCE-7A0A-2445-87E0-A18FB3B723C6}"/>
              </a:ext>
            </a:extLst>
          </p:cNvPr>
          <p:cNvSpPr>
            <a:spLocks noGrp="1"/>
          </p:cNvSpPr>
          <p:nvPr>
            <p:ph type="body" sz="quarter" idx="34"/>
          </p:nvPr>
        </p:nvSpPr>
        <p:spPr>
          <a:xfrm>
            <a:off x="584200" y="2017713"/>
            <a:ext cx="3481388" cy="430887"/>
          </a:xfrm>
        </p:spPr>
        <p:txBody>
          <a:bodyPr/>
          <a:lstStyle>
            <a:lvl1pPr marL="0" indent="0">
              <a:buNone/>
              <a:defRPr>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212407088"/>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7" orient="horz" pos="1968">
          <p15:clr>
            <a:srgbClr val="5ACBF0"/>
          </p15:clr>
        </p15:guide>
        <p15:guide id="8" orient="horz" pos="2226">
          <p15:clr>
            <a:srgbClr val="5ACBF0"/>
          </p15:clr>
        </p15:guide>
        <p15:guide id="10" pos="3729" userDrawn="1">
          <p15:clr>
            <a:srgbClr val="C35EA4"/>
          </p15:clr>
        </p15:guide>
        <p15:guide id="11" pos="2993">
          <p15:clr>
            <a:srgbClr val="5ACBF0"/>
          </p15:clr>
        </p15:guide>
        <p15:guide id="12" pos="3543">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5" orient="horz" pos="2160" userDrawn="1">
          <p15:clr>
            <a:srgbClr val="5ACBF0"/>
          </p15:clr>
        </p15:guide>
        <p15:guide id="6" pos="2991">
          <p15:clr>
            <a:srgbClr val="5ACBF0"/>
          </p15:clr>
        </p15:guide>
        <p15:guide id="7" pos="3728" userDrawn="1">
          <p15:clr>
            <a:srgbClr val="C35EA4"/>
          </p15:clr>
        </p15:guide>
        <p15:guide id="8" pos="3544">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 Square Photo Lef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0" y="0"/>
            <a:ext cx="6892925" cy="6858000"/>
          </a:xfrm>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7192963" y="457200"/>
            <a:ext cx="4416425" cy="553998"/>
          </a:xfrm>
        </p:spPr>
        <p:txBody>
          <a:body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7192963" y="1436688"/>
            <a:ext cx="3470275" cy="2043636"/>
          </a:xfrm>
        </p:spPr>
        <p:txBody>
          <a:bodyPr/>
          <a:lstStyle>
            <a:lvl1pPr marL="0" indent="0">
              <a:buFontTx/>
              <a:buNone/>
              <a:defRPr/>
            </a:lvl1pPr>
            <a:lvl2pPr marL="228600" indent="0">
              <a:buFontTx/>
              <a:buNone/>
              <a:defRPr/>
            </a:lvl2pPr>
            <a:lvl3pPr marL="457200" indent="0">
              <a:buFontTx/>
              <a:buNone/>
              <a:defRPr/>
            </a:lvl3pPr>
            <a:lvl4pPr marL="661988" indent="0">
              <a:buFontTx/>
              <a:buNone/>
              <a:defRPr/>
            </a:lvl4pPr>
            <a:lvl5pPr marL="855663"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4352849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4342" userDrawn="1">
          <p15:clr>
            <a:srgbClr val="A4A3A4"/>
          </p15:clr>
        </p15:guide>
        <p15:guide id="19" pos="4531" userDrawn="1">
          <p15:clr>
            <a:srgbClr val="A4A3A4"/>
          </p15:clr>
        </p15:guide>
        <p15:guide id="28" orient="horz" pos="905">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 Square Photo Righ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5299075" y="0"/>
            <a:ext cx="6892925" cy="6858000"/>
          </a:xfrm>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584200" y="457200"/>
            <a:ext cx="4416425" cy="553998"/>
          </a:xfrm>
        </p:spPr>
        <p:txBody>
          <a:body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584200" y="1436688"/>
            <a:ext cx="3470275" cy="2302169"/>
          </a:xfrm>
        </p:spPr>
        <p:txBody>
          <a:bodyPr/>
          <a:lstStyle>
            <a:lvl1pPr marL="0" indent="0">
              <a:buFontTx/>
              <a:buNone/>
              <a:defRPr sz="2200"/>
            </a:lvl1pPr>
            <a:lvl2pPr marL="228600" indent="0">
              <a:buFontTx/>
              <a:buNone/>
              <a:defRPr sz="2200"/>
            </a:lvl2pPr>
            <a:lvl3pPr marL="457200" indent="0">
              <a:buFontTx/>
              <a:buNone/>
              <a:defRPr sz="2200"/>
            </a:lvl3pPr>
            <a:lvl4pPr marL="661988" indent="0">
              <a:buFontTx/>
              <a:buNone/>
              <a:defRPr sz="2200"/>
            </a:lvl4pPr>
            <a:lvl5pPr marL="855663" indent="0">
              <a:buFontTx/>
              <a:buNone/>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516701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3160" userDrawn="1">
          <p15:clr>
            <a:srgbClr val="A4A3A4"/>
          </p15:clr>
        </p15:guide>
        <p15:guide id="19" pos="3341" userDrawn="1">
          <p15:clr>
            <a:srgbClr val="A4A3A4"/>
          </p15:clr>
        </p15:guide>
        <p15:guide id="28" orient="horz" pos="905">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hoto full bleed upp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585789"/>
            <a:ext cx="12192000" cy="1362282"/>
          </a:xfrm>
          <a:noFill/>
        </p:spPr>
        <p:txBody>
          <a:bodyPr lIns="585216" tIns="0" rIns="585216" bIns="586800" anchor="t"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179627729"/>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Left Title White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EC770E93-46FB-B04C-AFC6-A97F7105D84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9369899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3840" userDrawn="1">
          <p15:clr>
            <a:srgbClr val="5ACBF0"/>
          </p15:clr>
        </p15:guide>
        <p15:guide id="4" orient="horz" pos="21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5" name="Title 1">
            <a:extLst>
              <a:ext uri="{FF2B5EF4-FFF2-40B4-BE49-F238E27FC236}">
                <a16:creationId xmlns:a16="http://schemas.microsoft.com/office/drawing/2014/main" id="{04D80903-AB2F-EA47-B1B9-181A4D5084E7}"/>
              </a:ext>
            </a:extLst>
          </p:cNvPr>
          <p:cNvSpPr txBox="1">
            <a:spLocks/>
          </p:cNvSpPr>
          <p:nvPr userDrawn="1"/>
        </p:nvSpPr>
        <p:spPr>
          <a:xfrm>
            <a:off x="584200" y="2425780"/>
            <a:ext cx="5511800" cy="1107996"/>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anose="020B0502040204020203" pitchFamily="34" charset="0"/>
              </a:defRPr>
            </a:lvl1pPr>
          </a:lstStyle>
          <a:p>
            <a:r>
              <a:rPr lang="en-US"/>
              <a:t>Event name or presentation title </a:t>
            </a:r>
            <a:endParaRPr lang="en-US" dirty="0"/>
          </a:p>
        </p:txBody>
      </p:sp>
      <p:sp>
        <p:nvSpPr>
          <p:cNvPr id="7" name="Text Placeholder 4">
            <a:extLst>
              <a:ext uri="{FF2B5EF4-FFF2-40B4-BE49-F238E27FC236}">
                <a16:creationId xmlns:a16="http://schemas.microsoft.com/office/drawing/2014/main" id="{A200C02C-4314-EE45-A300-21710CAE4FE5}"/>
              </a:ext>
            </a:extLst>
          </p:cNvPr>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9" name="MS logo white - EMF" descr="Microsoft logo white text version">
            <a:extLst>
              <a:ext uri="{FF2B5EF4-FFF2-40B4-BE49-F238E27FC236}">
                <a16:creationId xmlns:a16="http://schemas.microsoft.com/office/drawing/2014/main" id="{EDE56B65-3E69-6146-8830-D107DE1E3AE7}"/>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19094434"/>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a:ln>
            <a:noFill/>
          </a:ln>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userDrawn="1">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28016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userDrawn="1">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866287"/>
            <a:ext cx="11018520" cy="553998"/>
          </a:xfrm>
        </p:spPr>
        <p:txBody>
          <a:bodyPr anchor="ctr"/>
          <a:lstStyle>
            <a:lvl1pPr algn="l">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02058752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3"/>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guide id="8" orient="horz" pos="3464" userDrawn="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3"/>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4"/>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3465" userDrawn="1">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3895" y="2025650"/>
            <a:ext cx="2532888" cy="2532888"/>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2870" userDrawn="1">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5334000"/>
            <a:ext cx="4892040" cy="9350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6062472" cy="2807208"/>
          </a:xfrm>
          <a:blipFill>
            <a:blip r:embed="rId2"/>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6714744" y="5334000"/>
            <a:ext cx="4892040" cy="938212"/>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6129528" y="2286000"/>
            <a:ext cx="6062472" cy="2807208"/>
          </a:xfrm>
          <a:blipFill>
            <a:blip r:embed="rId3"/>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8CE10F07-B8D9-4B69-A567-8BEDE6973D9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624772569"/>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4" orient="horz" pos="3209" userDrawn="1">
          <p15:clr>
            <a:srgbClr val="5ACBF0"/>
          </p15:clr>
        </p15:guide>
        <p15:guide id="5" pos="3826">
          <p15:clr>
            <a:srgbClr val="5ACBF0"/>
          </p15:clr>
        </p15:guide>
        <p15:guide id="6" pos="3859">
          <p15:clr>
            <a:srgbClr val="5ACBF0"/>
          </p15:clr>
        </p15:guide>
        <p15:guide id="11" pos="1910">
          <p15:clr>
            <a:srgbClr val="5ACBF0"/>
          </p15:clr>
        </p15:guide>
        <p15:guide id="12" pos="5770">
          <p15:clr>
            <a:srgbClr val="5ACBF0"/>
          </p15:clr>
        </p15:guide>
        <p15:guide id="13" orient="horz" pos="3360">
          <p15:clr>
            <a:srgbClr val="5ACBF0"/>
          </p15:clr>
        </p15:guide>
        <p15:guide id="14" orient="horz" userDrawn="1">
          <p15:clr>
            <a:srgbClr val="5ACBF0"/>
          </p15:clr>
        </p15:guide>
        <p15:guide id="15" pos="3451" userDrawn="1">
          <p15:clr>
            <a:srgbClr val="5ACBF0"/>
          </p15:clr>
        </p15:guide>
        <p15:guide id="16" pos="4229" userDrawn="1">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hre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7"/>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285292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4023360"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4669536" y="4799409"/>
            <a:ext cx="285292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4084320" y="2286000"/>
            <a:ext cx="4023360"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8753856" y="4799410"/>
            <a:ext cx="285292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8168640" y="2286000"/>
            <a:ext cx="4023360"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42B999C7-F5A8-46A6-92C5-AA3BE4E2693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982817732"/>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2534">
          <p15:clr>
            <a:srgbClr val="5ACBF0"/>
          </p15:clr>
        </p15:guide>
        <p15:guide id="6" pos="2573">
          <p15:clr>
            <a:srgbClr val="5ACBF0"/>
          </p15:clr>
        </p15:guide>
        <p15:guide id="8" pos="5109">
          <p15:clr>
            <a:srgbClr val="5ACBF0"/>
          </p15:clr>
        </p15:guide>
        <p15:guide id="9" pos="5145">
          <p15:clr>
            <a:srgbClr val="5ACBF0"/>
          </p15:clr>
        </p15:guide>
        <p15:guide id="11" pos="1266">
          <p15:clr>
            <a:srgbClr val="5ACBF0"/>
          </p15:clr>
        </p15:guide>
        <p15:guide id="12" pos="3840">
          <p15:clr>
            <a:srgbClr val="5ACBF0"/>
          </p15:clr>
        </p15:guide>
        <p15:guide id="13" pos="6414">
          <p15:clr>
            <a:srgbClr val="5ACBF0"/>
          </p15:clr>
        </p15:guide>
        <p15:guide id="14" orient="horz" pos="1074" userDrawn="1">
          <p15:clr>
            <a:srgbClr val="5ACBF0"/>
          </p15:clr>
        </p15:guide>
        <p15:guide id="15" pos="2168" userDrawn="1">
          <p15:clr>
            <a:srgbClr val="5ACBF0"/>
          </p15:clr>
        </p15:guide>
        <p15:guide id="16" pos="2944" userDrawn="1">
          <p15:clr>
            <a:srgbClr val="5ACBF0"/>
          </p15:clr>
        </p15:guide>
        <p15:guide id="17" pos="4738" userDrawn="1">
          <p15:clr>
            <a:srgbClr val="5ACBF0"/>
          </p15:clr>
        </p15:guide>
        <p15:guide id="18" pos="5514"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Four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1828800"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999232"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3649472" y="4799409"/>
            <a:ext cx="1828800"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3064256" y="2286000"/>
            <a:ext cx="2999232"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6713728" y="4799410"/>
            <a:ext cx="1828800"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6128512" y="2286000"/>
            <a:ext cx="2999232"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9777984" y="4799409"/>
            <a:ext cx="1828800"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9192768" y="2286000"/>
            <a:ext cx="2999232"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45299928"/>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1890">
          <p15:clr>
            <a:srgbClr val="5ACBF0"/>
          </p15:clr>
        </p15:guide>
        <p15:guide id="6" pos="1930">
          <p15:clr>
            <a:srgbClr val="5ACBF0"/>
          </p15:clr>
        </p15:guide>
        <p15:guide id="7" pos="5749">
          <p15:clr>
            <a:srgbClr val="5ACBF0"/>
          </p15:clr>
        </p15:guide>
        <p15:guide id="8" pos="3820">
          <p15:clr>
            <a:srgbClr val="5ACBF0"/>
          </p15:clr>
        </p15:guide>
        <p15:guide id="9" pos="3860">
          <p15:clr>
            <a:srgbClr val="5ACBF0"/>
          </p15:clr>
        </p15:guide>
        <p15:guide id="10" pos="5789">
          <p15:clr>
            <a:srgbClr val="5ACBF0"/>
          </p15:clr>
        </p15:guide>
        <p15:guide id="11" pos="944">
          <p15:clr>
            <a:srgbClr val="5ACBF0"/>
          </p15:clr>
        </p15:guide>
        <p15:guide id="12" pos="2876">
          <p15:clr>
            <a:srgbClr val="5ACBF0"/>
          </p15:clr>
        </p15:guide>
        <p15:guide id="13" pos="4807">
          <p15:clr>
            <a:srgbClr val="5ACBF0"/>
          </p15:clr>
        </p15:guide>
        <p15:guide id="14" pos="6736">
          <p15:clr>
            <a:srgbClr val="5ACBF0"/>
          </p15:clr>
        </p15:guide>
        <p15:guide id="15" orient="horz" userDrawn="1">
          <p15:clr>
            <a:srgbClr val="5ACBF0"/>
          </p15:clr>
        </p15:guide>
        <p15:guide id="16" pos="1524" userDrawn="1">
          <p15:clr>
            <a:srgbClr val="5ACBF0"/>
          </p15:clr>
        </p15:guide>
        <p15:guide id="17" pos="2298" userDrawn="1">
          <p15:clr>
            <a:srgbClr val="5ACBF0"/>
          </p15:clr>
        </p15:guide>
        <p15:guide id="18" pos="3450" userDrawn="1">
          <p15:clr>
            <a:srgbClr val="5ACBF0"/>
          </p15:clr>
        </p15:guide>
        <p15:guide id="19" pos="4230" userDrawn="1">
          <p15:clr>
            <a:srgbClr val="5ACBF0"/>
          </p15:clr>
        </p15:guide>
        <p15:guide id="20" pos="5380" userDrawn="1">
          <p15:clr>
            <a:srgbClr val="5ACBF0"/>
          </p15:clr>
        </p15:guide>
        <p15:guide id="21" pos="6156" userDrawn="1">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Fiv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292608" y="4800600"/>
            <a:ext cx="180136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386584"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2743962" y="4799409"/>
            <a:ext cx="180136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2451354" y="2286000"/>
            <a:ext cx="2386584"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5195316" y="4799410"/>
            <a:ext cx="180136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4902708" y="2286000"/>
            <a:ext cx="2386584"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7646670"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7354062" y="2286000"/>
            <a:ext cx="2386584"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21" name="Text Placeholder 3">
            <a:extLst>
              <a:ext uri="{FF2B5EF4-FFF2-40B4-BE49-F238E27FC236}">
                <a16:creationId xmlns:a16="http://schemas.microsoft.com/office/drawing/2014/main" id="{5B1B6F72-F14C-40F1-8B29-8620AA34DC63}"/>
              </a:ext>
            </a:extLst>
          </p:cNvPr>
          <p:cNvSpPr>
            <a:spLocks noGrp="1"/>
          </p:cNvSpPr>
          <p:nvPr>
            <p:ph type="body" sz="quarter" idx="22"/>
          </p:nvPr>
        </p:nvSpPr>
        <p:spPr>
          <a:xfrm>
            <a:off x="10098024"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2AD682C7-20D7-4ED0-99A7-C8530DAC8612}"/>
              </a:ext>
            </a:extLst>
          </p:cNvPr>
          <p:cNvSpPr>
            <a:spLocks noGrp="1"/>
          </p:cNvSpPr>
          <p:nvPr>
            <p:ph type="pic" sz="quarter" idx="21" hasCustomPrompt="1"/>
          </p:nvPr>
        </p:nvSpPr>
        <p:spPr bwMode="ltGray">
          <a:xfrm>
            <a:off x="9805416" y="2286000"/>
            <a:ext cx="2386584" cy="2286000"/>
          </a:xfrm>
          <a:blipFill>
            <a:blip r:embed="rId6"/>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605903995"/>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8" pos="4631">
          <p15:clr>
            <a:srgbClr val="5ACBF0"/>
          </p15:clr>
        </p15:guide>
        <p15:guide id="9" pos="4593">
          <p15:clr>
            <a:srgbClr val="5ACBF0"/>
          </p15:clr>
        </p15:guide>
        <p15:guide id="10" pos="6134">
          <p15:clr>
            <a:srgbClr val="5ACBF0"/>
          </p15:clr>
        </p15:guide>
        <p15:guide id="11" pos="1323">
          <p15:clr>
            <a:srgbClr val="5ACBF0"/>
          </p15:clr>
        </p15:guide>
        <p15:guide id="12" pos="2865">
          <p15:clr>
            <a:srgbClr val="5ACBF0"/>
          </p15:clr>
        </p15:guide>
        <p15:guide id="13" pos="4815">
          <p15:clr>
            <a:srgbClr val="5ACBF0"/>
          </p15:clr>
        </p15:guide>
        <p15:guide id="14" pos="6361">
          <p15:clr>
            <a:srgbClr val="5ACBF0"/>
          </p15:clr>
        </p15:guide>
        <p15:guide id="15" orient="horz">
          <p15:clr>
            <a:srgbClr val="5ACBF0"/>
          </p15:clr>
        </p15:guide>
        <p15:guide id="16" pos="1727">
          <p15:clr>
            <a:srgbClr val="5ACBF0"/>
          </p15:clr>
        </p15:guide>
        <p15:guide id="17" pos="2294">
          <p15:clr>
            <a:srgbClr val="5ACBF0"/>
          </p15:clr>
        </p15:guide>
        <p15:guide id="18" pos="3273">
          <p15:clr>
            <a:srgbClr val="5ACBF0"/>
          </p15:clr>
        </p15:guide>
        <p15:guide id="19" pos="4411">
          <p15:clr>
            <a:srgbClr val="5ACBF0"/>
          </p15:clr>
        </p15:guide>
        <p15:guide id="21" pos="6179">
          <p15:clr>
            <a:srgbClr val="5ACBF0"/>
          </p15:clr>
        </p15:guide>
        <p15:guide id="22" pos="1501">
          <p15:clr>
            <a:srgbClr val="5ACBF0"/>
          </p15:clr>
        </p15:guide>
        <p15:guide id="23" pos="1543">
          <p15:clr>
            <a:srgbClr val="5ACBF0"/>
          </p15:clr>
        </p15:guide>
        <p15:guide id="24" pos="3049">
          <p15:clr>
            <a:srgbClr val="5ACBF0"/>
          </p15:clr>
        </p15:guide>
        <p15:guide id="25" pos="3088">
          <p15:clr>
            <a:srgbClr val="5ACBF0"/>
          </p15:clr>
        </p15:guide>
        <p15:guide id="26" pos="5954">
          <p15:clr>
            <a:srgbClr val="5ACBF0"/>
          </p15:clr>
        </p15:guide>
        <p15:guide id="27" pos="3840">
          <p15:clr>
            <a:srgbClr val="5ACBF0"/>
          </p15:clr>
        </p15:guide>
        <p15:guide id="28" pos="5386">
          <p15:clr>
            <a:srgbClr val="5ACBF0"/>
          </p15:clr>
        </p15:guide>
        <p15:guide id="29" pos="753">
          <p15:clr>
            <a:srgbClr val="5ACBF0"/>
          </p15:clr>
        </p15:guide>
        <p15:guide id="30" pos="6927">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2037906"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2037906"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4939284"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939284"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7840663"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840663"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561602646"/>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3840">
          <p15:clr>
            <a:srgbClr val="5ACBF0"/>
          </p15:clr>
        </p15:guide>
        <p15:guide id="4" pos="1283">
          <p15:clr>
            <a:srgbClr val="5ACBF0"/>
          </p15:clr>
        </p15:guide>
        <p15:guide id="5" pos="5666">
          <p15:clr>
            <a:srgbClr val="5ACBF0"/>
          </p15:clr>
        </p15:guide>
        <p15:guide id="6" pos="2741">
          <p15:clr>
            <a:srgbClr val="5ACBF0"/>
          </p15:clr>
        </p15:guide>
        <p15:guide id="7" pos="2012">
          <p15:clr>
            <a:srgbClr val="5ACBF0"/>
          </p15:clr>
        </p15:guide>
        <p15:guide id="8" pos="3109">
          <p15:clr>
            <a:srgbClr val="5ACBF0"/>
          </p15:clr>
        </p15:guide>
        <p15:guide id="9" pos="4570">
          <p15:clr>
            <a:srgbClr val="5ACBF0"/>
          </p15:clr>
        </p15:guide>
        <p15:guide id="11" pos="6397">
          <p15:clr>
            <a:srgbClr val="5ACBF0"/>
          </p15:clr>
        </p15:guide>
        <p15:guide id="12" orient="horz" pos="1440">
          <p15:clr>
            <a:srgbClr val="5ACBF0"/>
          </p15:clr>
        </p15:guide>
        <p15:guide id="13" pos="4938">
          <p15:clr>
            <a:srgbClr val="5ACBF0"/>
          </p15:clr>
        </p15:guide>
        <p15:guide id="14" orient="horz" pos="2894" userDrawn="1">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487250"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8725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390300"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3903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293351" y="2286000"/>
            <a:ext cx="2313432" cy="2313432"/>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293351"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67531690"/>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4025">
          <p15:clr>
            <a:srgbClr val="5ACBF0"/>
          </p15:clr>
        </p15:guide>
        <p15:guide id="5" pos="5854">
          <p15:clr>
            <a:srgbClr val="5ACBF0"/>
          </p15:clr>
        </p15:guide>
        <p15:guide id="7" pos="3654">
          <p15:clr>
            <a:srgbClr val="5ACBF0"/>
          </p15:clr>
        </p15:guide>
        <p15:guide id="8" pos="2195">
          <p15:clr>
            <a:srgbClr val="5ACBF0"/>
          </p15:clr>
        </p15:guide>
        <p15:guide id="10" pos="2926">
          <p15:clr>
            <a:srgbClr val="5ACBF0"/>
          </p15:clr>
        </p15:guide>
        <p15:guide id="11" pos="4756">
          <p15:clr>
            <a:srgbClr val="5ACBF0"/>
          </p15:clr>
        </p15:guide>
        <p15:guide id="12" pos="6581">
          <p15:clr>
            <a:srgbClr val="5ACBF0"/>
          </p15:clr>
        </p15:guide>
        <p15:guide id="13" pos="1097">
          <p15:clr>
            <a:srgbClr val="5ACBF0"/>
          </p15:clr>
        </p15:guide>
        <p15:guide id="14" orient="horz" pos="1440">
          <p15:clr>
            <a:srgbClr val="5ACBF0"/>
          </p15:clr>
        </p15:guide>
        <p15:guide id="15" pos="1826">
          <p15:clr>
            <a:srgbClr val="5ACBF0"/>
          </p15:clr>
        </p15:guide>
        <p15:guide id="18" pos="5483">
          <p15:clr>
            <a:srgbClr val="5ACBF0"/>
          </p15:clr>
        </p15:guide>
        <p15:guide id="19" orient="horz" pos="2898" userDrawn="1">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Fiv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1737360" cy="173736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2905506" y="2286000"/>
            <a:ext cx="1737360" cy="1737360"/>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2905506"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5227320" y="2286000"/>
            <a:ext cx="1737360" cy="1737360"/>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5227320" y="4235451"/>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7548118" y="2286000"/>
            <a:ext cx="1737360" cy="1737360"/>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insert44</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7548118"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E4DC3400-0B11-4EA0-9B8D-6FADE6964F37}"/>
              </a:ext>
            </a:extLst>
          </p:cNvPr>
          <p:cNvSpPr>
            <a:spLocks noGrp="1" noChangeAspect="1"/>
          </p:cNvSpPr>
          <p:nvPr>
            <p:ph type="pic" sz="quarter" idx="23" hasCustomPrompt="1"/>
          </p:nvPr>
        </p:nvSpPr>
        <p:spPr bwMode="ltGray">
          <a:xfrm>
            <a:off x="9869423" y="2286000"/>
            <a:ext cx="1737360" cy="1737360"/>
          </a:xfrm>
          <a:prstGeom prst="ellipse">
            <a:avLst/>
          </a:prstGeom>
          <a:blipFill>
            <a:blip r:embed="rId6"/>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20" name="Text Placeholder 3">
            <a:extLst>
              <a:ext uri="{FF2B5EF4-FFF2-40B4-BE49-F238E27FC236}">
                <a16:creationId xmlns:a16="http://schemas.microsoft.com/office/drawing/2014/main" id="{133C357E-ECC0-485F-9033-5D4DEC8774BB}"/>
              </a:ext>
            </a:extLst>
          </p:cNvPr>
          <p:cNvSpPr>
            <a:spLocks noGrp="1"/>
          </p:cNvSpPr>
          <p:nvPr>
            <p:ph type="body" sz="quarter" idx="24"/>
          </p:nvPr>
        </p:nvSpPr>
        <p:spPr>
          <a:xfrm>
            <a:off x="9869423"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074646849"/>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2664" userDrawn="1">
          <p15:clr>
            <a:srgbClr val="5ACBF0"/>
          </p15:clr>
        </p15:guide>
        <p15:guide id="3" pos="6216" userDrawn="1">
          <p15:clr>
            <a:srgbClr val="5ACBF0"/>
          </p15:clr>
        </p15:guide>
        <p15:guide id="5" pos="5850" userDrawn="1">
          <p15:clr>
            <a:srgbClr val="5ACBF0"/>
          </p15:clr>
        </p15:guide>
        <p15:guide id="7" pos="4392" userDrawn="1">
          <p15:clr>
            <a:srgbClr val="5ACBF0"/>
          </p15:clr>
        </p15:guide>
        <p15:guide id="8" pos="3292" userDrawn="1">
          <p15:clr>
            <a:srgbClr val="5ACBF0"/>
          </p15:clr>
        </p15:guide>
        <p15:guide id="10" pos="2926">
          <p15:clr>
            <a:srgbClr val="5ACBF0"/>
          </p15:clr>
        </p15:guide>
        <p15:guide id="11" pos="4754" userDrawn="1">
          <p15:clr>
            <a:srgbClr val="5ACBF0"/>
          </p15:clr>
        </p15:guide>
        <p15:guide id="13" pos="1464" userDrawn="1">
          <p15:clr>
            <a:srgbClr val="5ACBF0"/>
          </p15:clr>
        </p15:guide>
        <p15:guide id="14" orient="horz" pos="1440">
          <p15:clr>
            <a:srgbClr val="5ACBF0"/>
          </p15:clr>
        </p15:guide>
        <p15:guide id="15" pos="1830" userDrawn="1">
          <p15:clr>
            <a:srgbClr val="5ACBF0"/>
          </p15:clr>
        </p15:guide>
        <p15:guide id="16" orient="horz" pos="2533" userDrawn="1">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Quote slide 1b">
    <p:bg>
      <p:bgRef idx="1001">
        <a:schemeClr val="bg2"/>
      </p:bgRef>
    </p:bg>
    <p:spTree>
      <p:nvGrpSpPr>
        <p:cNvPr id="1" name=""/>
        <p:cNvGrpSpPr/>
        <p:nvPr/>
      </p:nvGrpSpPr>
      <p:grpSpPr>
        <a:xfrm>
          <a:off x="0" y="0"/>
          <a:ext cx="0" cy="0"/>
          <a:chOff x="0" y="0"/>
          <a:chExt cx="0" cy="0"/>
        </a:xfrm>
      </p:grpSpPr>
      <p:sp>
        <p:nvSpPr>
          <p:cNvPr id="8" name="Text Placeholder 3">
            <a:extLst>
              <a:ext uri="{FF2B5EF4-FFF2-40B4-BE49-F238E27FC236}">
                <a16:creationId xmlns:a16="http://schemas.microsoft.com/office/drawing/2014/main" id="{DD89A49A-58E0-6646-8574-0B0729961CFB}"/>
              </a:ext>
            </a:extLst>
          </p:cNvPr>
          <p:cNvSpPr>
            <a:spLocks noGrp="1"/>
          </p:cNvSpPr>
          <p:nvPr>
            <p:ph type="body" sz="quarter" idx="18" hasCustomPrompt="1"/>
          </p:nvPr>
        </p:nvSpPr>
        <p:spPr>
          <a:xfrm>
            <a:off x="1739900" y="3779493"/>
            <a:ext cx="5795963" cy="276999"/>
          </a:xfrm>
        </p:spPr>
        <p:txBody>
          <a:bodyPr/>
          <a:lstStyle>
            <a:lvl1pPr marL="0" indent="0" algn="l">
              <a:spcBef>
                <a:spcPts val="0"/>
              </a:spcBef>
              <a:buNone/>
              <a:defRPr sz="1800">
                <a:solidFill>
                  <a:schemeClr val="tx1"/>
                </a:solidFill>
                <a:latin typeface="+mj-lt"/>
              </a:defRPr>
            </a:lvl1pPr>
          </a:lstStyle>
          <a:p>
            <a:pPr lvl="0"/>
            <a:r>
              <a:rPr lang="en-US" dirty="0"/>
              <a:t>Name attribute</a:t>
            </a:r>
          </a:p>
        </p:txBody>
      </p:sp>
      <p:sp>
        <p:nvSpPr>
          <p:cNvPr id="9" name="Text Placeholder 3">
            <a:extLst>
              <a:ext uri="{FF2B5EF4-FFF2-40B4-BE49-F238E27FC236}">
                <a16:creationId xmlns:a16="http://schemas.microsoft.com/office/drawing/2014/main" id="{53C890AF-C449-E34D-86FC-4BE82A41ED0D}"/>
              </a:ext>
            </a:extLst>
          </p:cNvPr>
          <p:cNvSpPr>
            <a:spLocks noGrp="1"/>
          </p:cNvSpPr>
          <p:nvPr>
            <p:ph type="body" sz="quarter" idx="20" hasCustomPrompt="1"/>
          </p:nvPr>
        </p:nvSpPr>
        <p:spPr>
          <a:xfrm>
            <a:off x="1739900" y="4077072"/>
            <a:ext cx="5795963" cy="215444"/>
          </a:xfrm>
        </p:spPr>
        <p:txBody>
          <a:bodyPr/>
          <a:lstStyle>
            <a:lvl1pPr marL="0" indent="0" algn="l">
              <a:spcBef>
                <a:spcPts val="0"/>
              </a:spcBef>
              <a:buNone/>
              <a:defRPr sz="1400">
                <a:solidFill>
                  <a:schemeClr val="tx1"/>
                </a:solidFill>
                <a:latin typeface="+mn-lt"/>
              </a:defRPr>
            </a:lvl1pPr>
          </a:lstStyle>
          <a:p>
            <a:pPr lvl="0"/>
            <a:r>
              <a:rPr lang="en-US" dirty="0"/>
              <a:t>Job title or another attribute</a:t>
            </a:r>
          </a:p>
        </p:txBody>
      </p:sp>
      <p:sp>
        <p:nvSpPr>
          <p:cNvPr id="10" name="Title 1">
            <a:extLst>
              <a:ext uri="{FF2B5EF4-FFF2-40B4-BE49-F238E27FC236}">
                <a16:creationId xmlns:a16="http://schemas.microsoft.com/office/drawing/2014/main" id="{4B9A47D2-7C06-3E47-802E-BD98760204B1}"/>
              </a:ext>
            </a:extLst>
          </p:cNvPr>
          <p:cNvSpPr>
            <a:spLocks noGrp="1"/>
          </p:cNvSpPr>
          <p:nvPr>
            <p:ph type="title" hasCustomPrompt="1"/>
          </p:nvPr>
        </p:nvSpPr>
        <p:spPr>
          <a:xfrm>
            <a:off x="1739899" y="2025650"/>
            <a:ext cx="9866313" cy="1661993"/>
          </a:xfrm>
        </p:spPr>
        <p:txBody>
          <a:bodyPr anchor="b"/>
          <a:lstStyle>
            <a:lvl1pPr>
              <a:defRPr>
                <a:solidFill>
                  <a:schemeClr val="accent3"/>
                </a:solidFill>
              </a:defRPr>
            </a:lvl1pPr>
          </a:lstStyle>
          <a:p>
            <a:r>
              <a:rPr lang="en-US" dirty="0"/>
              <a:t>Add quote text here Add quote text here Add quote text here Add quote text here Add quote text here</a:t>
            </a:r>
          </a:p>
        </p:txBody>
      </p:sp>
    </p:spTree>
    <p:extLst>
      <p:ext uri="{BB962C8B-B14F-4D97-AF65-F5344CB8AC3E}">
        <p14:creationId xmlns:p14="http://schemas.microsoft.com/office/powerpoint/2010/main" val="327056325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Quote slide 2b">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339D5D9-B234-7B4F-90F8-2A7ABA2E4ABF}"/>
              </a:ext>
            </a:extLst>
          </p:cNvPr>
          <p:cNvSpPr/>
          <p:nvPr userDrawn="1"/>
        </p:nvSpPr>
        <p:spPr bwMode="auto">
          <a:xfrm>
            <a:off x="0" y="0"/>
            <a:ext cx="8128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4" name="Text Placeholder 3">
            <a:extLst>
              <a:ext uri="{FF2B5EF4-FFF2-40B4-BE49-F238E27FC236}">
                <a16:creationId xmlns:a16="http://schemas.microsoft.com/office/drawing/2014/main" id="{549D697E-24D0-AB42-8E18-256C047E4063}"/>
              </a:ext>
            </a:extLst>
          </p:cNvPr>
          <p:cNvSpPr>
            <a:spLocks noGrp="1"/>
          </p:cNvSpPr>
          <p:nvPr>
            <p:ph type="body" sz="quarter" idx="18" hasCustomPrompt="1"/>
          </p:nvPr>
        </p:nvSpPr>
        <p:spPr>
          <a:xfrm>
            <a:off x="8420100" y="2044961"/>
            <a:ext cx="3478213" cy="276999"/>
          </a:xfrm>
        </p:spPr>
        <p:txBody>
          <a:bodyPr/>
          <a:lstStyle>
            <a:lvl1pPr marL="0" indent="0" algn="l">
              <a:spcBef>
                <a:spcPts val="0"/>
              </a:spcBef>
              <a:buNone/>
              <a:defRPr sz="1800">
                <a:latin typeface="+mj-lt"/>
              </a:defRPr>
            </a:lvl1pPr>
          </a:lstStyle>
          <a:p>
            <a:pPr lvl="0"/>
            <a:r>
              <a:rPr lang="en-US" dirty="0"/>
              <a:t>Name attribute</a:t>
            </a:r>
          </a:p>
        </p:txBody>
      </p:sp>
      <p:sp>
        <p:nvSpPr>
          <p:cNvPr id="6" name="Text Placeholder 3">
            <a:extLst>
              <a:ext uri="{FF2B5EF4-FFF2-40B4-BE49-F238E27FC236}">
                <a16:creationId xmlns:a16="http://schemas.microsoft.com/office/drawing/2014/main" id="{BA94D27E-F2D3-4E43-B280-E6CF5DAAF0EF}"/>
              </a:ext>
            </a:extLst>
          </p:cNvPr>
          <p:cNvSpPr>
            <a:spLocks noGrp="1"/>
          </p:cNvSpPr>
          <p:nvPr>
            <p:ph type="body" sz="quarter" idx="20" hasCustomPrompt="1"/>
          </p:nvPr>
        </p:nvSpPr>
        <p:spPr>
          <a:xfrm>
            <a:off x="8420100" y="2342540"/>
            <a:ext cx="3478213" cy="215444"/>
          </a:xfrm>
        </p:spPr>
        <p:txBody>
          <a:bodyPr/>
          <a:lstStyle>
            <a:lvl1pPr marL="0" indent="0" algn="l">
              <a:spcBef>
                <a:spcPts val="0"/>
              </a:spcBef>
              <a:buNone/>
              <a:defRPr sz="1400">
                <a:solidFill>
                  <a:schemeClr val="accent6"/>
                </a:solidFill>
                <a:latin typeface="+mn-lt"/>
              </a:defRPr>
            </a:lvl1pPr>
          </a:lstStyle>
          <a:p>
            <a:pPr lvl="0"/>
            <a:r>
              <a:rPr lang="en-US" dirty="0"/>
              <a:t>Job title or another attribute</a:t>
            </a:r>
          </a:p>
        </p:txBody>
      </p:sp>
      <p:sp>
        <p:nvSpPr>
          <p:cNvPr id="7" name="Title 1">
            <a:extLst>
              <a:ext uri="{FF2B5EF4-FFF2-40B4-BE49-F238E27FC236}">
                <a16:creationId xmlns:a16="http://schemas.microsoft.com/office/drawing/2014/main" id="{89F65E91-FAFD-244C-A86D-629BF5974C9C}"/>
              </a:ext>
            </a:extLst>
          </p:cNvPr>
          <p:cNvSpPr>
            <a:spLocks noGrp="1"/>
          </p:cNvSpPr>
          <p:nvPr>
            <p:ph type="title" hasCustomPrompt="1"/>
          </p:nvPr>
        </p:nvSpPr>
        <p:spPr>
          <a:xfrm>
            <a:off x="1163638" y="2025650"/>
            <a:ext cx="6372225" cy="553998"/>
          </a:xfrm>
        </p:spPr>
        <p:txBody>
          <a:bodyPr anchor="t"/>
          <a:lstStyle>
            <a:lvl1pPr>
              <a:defRPr>
                <a:solidFill>
                  <a:schemeClr val="accent3"/>
                </a:solidFill>
              </a:defRPr>
            </a:lvl1pPr>
          </a:lstStyle>
          <a:p>
            <a:r>
              <a:rPr lang="en-US" dirty="0"/>
              <a:t>Add quote text here</a:t>
            </a:r>
          </a:p>
        </p:txBody>
      </p:sp>
    </p:spTree>
    <p:extLst>
      <p:ext uri="{BB962C8B-B14F-4D97-AF65-F5344CB8AC3E}">
        <p14:creationId xmlns:p14="http://schemas.microsoft.com/office/powerpoint/2010/main" val="160695231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733" userDrawn="1">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Quote slide with picture - alt">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hasCustomPrompt="1"/>
          </p:nvPr>
        </p:nvSpPr>
        <p:spPr>
          <a:xfrm>
            <a:off x="1163638" y="3779493"/>
            <a:ext cx="6372225" cy="276999"/>
          </a:xfrm>
        </p:spPr>
        <p:txBody>
          <a:bodyPr/>
          <a:lstStyle>
            <a:lvl1pPr marL="0" indent="0" algn="l">
              <a:spcBef>
                <a:spcPts val="0"/>
              </a:spcBef>
              <a:buNone/>
              <a:defRPr sz="1800">
                <a:solidFill>
                  <a:schemeClr val="accent6"/>
                </a:solidFill>
                <a:latin typeface="+mj-lt"/>
              </a:defRPr>
            </a:lvl1pPr>
          </a:lstStyle>
          <a:p>
            <a:pPr lvl="0"/>
            <a:r>
              <a:rPr lang="en-US" dirty="0"/>
              <a:t>Name attribute</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25" name="Picture Placeholder 24">
            <a:extLst>
              <a:ext uri="{FF2B5EF4-FFF2-40B4-BE49-F238E27FC236}">
                <a16:creationId xmlns:a16="http://schemas.microsoft.com/office/drawing/2014/main" id="{DB4C8BDC-6825-414F-89F2-3D7A2187253C}"/>
              </a:ext>
            </a:extLst>
          </p:cNvPr>
          <p:cNvSpPr>
            <a:spLocks noGrp="1"/>
          </p:cNvSpPr>
          <p:nvPr>
            <p:ph type="pic" sz="quarter" idx="19"/>
          </p:nvPr>
        </p:nvSpPr>
        <p:spPr>
          <a:xfrm>
            <a:off x="7835900" y="0"/>
            <a:ext cx="4356100" cy="6858000"/>
          </a:xfrm>
        </p:spPr>
        <p:txBody>
          <a:bodyPr/>
          <a:lstStyle/>
          <a:p>
            <a:r>
              <a:rPr lang="en-US"/>
              <a:t>Click icon to add picture</a:t>
            </a:r>
            <a:endParaRPr lang="en-US" dirty="0"/>
          </a:p>
        </p:txBody>
      </p:sp>
      <p:sp>
        <p:nvSpPr>
          <p:cNvPr id="26" name="Text Placeholder 3">
            <a:extLst>
              <a:ext uri="{FF2B5EF4-FFF2-40B4-BE49-F238E27FC236}">
                <a16:creationId xmlns:a16="http://schemas.microsoft.com/office/drawing/2014/main" id="{90DE3A0D-12BA-BE4F-85C2-FCD13F863574}"/>
              </a:ext>
            </a:extLst>
          </p:cNvPr>
          <p:cNvSpPr>
            <a:spLocks noGrp="1"/>
          </p:cNvSpPr>
          <p:nvPr>
            <p:ph type="body" sz="quarter" idx="20" hasCustomPrompt="1"/>
          </p:nvPr>
        </p:nvSpPr>
        <p:spPr>
          <a:xfrm>
            <a:off x="1163638" y="4077072"/>
            <a:ext cx="6372225" cy="215444"/>
          </a:xfrm>
        </p:spPr>
        <p:txBody>
          <a:bodyPr/>
          <a:lstStyle>
            <a:lvl1pPr marL="0" indent="0" algn="l">
              <a:spcBef>
                <a:spcPts val="0"/>
              </a:spcBef>
              <a:buNone/>
              <a:defRPr sz="1400">
                <a:solidFill>
                  <a:schemeClr val="accent6"/>
                </a:solidFill>
                <a:latin typeface="+mn-lt"/>
              </a:defRPr>
            </a:lvl1pPr>
          </a:lstStyle>
          <a:p>
            <a:pPr lvl="0"/>
            <a:r>
              <a:rPr lang="en-US" dirty="0"/>
              <a:t>Job title or another attribute</a:t>
            </a:r>
          </a:p>
        </p:txBody>
      </p:sp>
      <p:sp>
        <p:nvSpPr>
          <p:cNvPr id="27" name="Title 1">
            <a:extLst>
              <a:ext uri="{FF2B5EF4-FFF2-40B4-BE49-F238E27FC236}">
                <a16:creationId xmlns:a16="http://schemas.microsoft.com/office/drawing/2014/main" id="{4AA6D598-4BC5-AF4E-B609-A7442E6DEBD3}"/>
              </a:ext>
            </a:extLst>
          </p:cNvPr>
          <p:cNvSpPr>
            <a:spLocks noGrp="1"/>
          </p:cNvSpPr>
          <p:nvPr>
            <p:ph type="title" hasCustomPrompt="1"/>
          </p:nvPr>
        </p:nvSpPr>
        <p:spPr>
          <a:xfrm>
            <a:off x="1163638" y="2025650"/>
            <a:ext cx="6372225" cy="553998"/>
          </a:xfrm>
        </p:spPr>
        <p:txBody>
          <a:bodyPr anchor="t"/>
          <a:lstStyle>
            <a:lvl1pPr>
              <a:defRPr>
                <a:solidFill>
                  <a:schemeClr val="tx1"/>
                </a:solidFill>
              </a:defRPr>
            </a:lvl1pPr>
          </a:lstStyle>
          <a:p>
            <a:r>
              <a:rPr lang="en-US" dirty="0"/>
              <a:t>Add quote text here</a:t>
            </a:r>
          </a:p>
        </p:txBody>
      </p:sp>
    </p:spTree>
    <p:extLst>
      <p:ext uri="{BB962C8B-B14F-4D97-AF65-F5344CB8AC3E}">
        <p14:creationId xmlns:p14="http://schemas.microsoft.com/office/powerpoint/2010/main" val="103861675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733" userDrawn="1">
          <p15:clr>
            <a:srgbClr val="5ACBF0"/>
          </p15:clr>
        </p15:guide>
        <p15:guide id="7" pos="4747" userDrawn="1">
          <p15:clr>
            <a:srgbClr val="5ACBF0"/>
          </p15:clr>
        </p15:guide>
        <p15:guide id="8" pos="4936">
          <p15:clr>
            <a:srgbClr val="5ACBF0"/>
          </p15:clr>
        </p15:guide>
        <p15:guide id="9" pos="5123">
          <p15:clr>
            <a:srgbClr val="5ACBF0"/>
          </p15:clr>
        </p15:guide>
        <p15:guide id="10" orient="horz" pos="3465" userDrawn="1">
          <p15:clr>
            <a:srgbClr val="5ACBF0"/>
          </p15:clr>
        </p15:guide>
        <p15:guide id="11" orient="horz" pos="1956" userDrawn="1">
          <p15:clr>
            <a:srgbClr val="FBAE40"/>
          </p15:clr>
        </p15:guide>
        <p15:guide id="12" pos="1096"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3959223"/>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669616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04964009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Square Border Photo">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475615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75615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F20930C2-FF47-3F44-BA93-EEDCB40578EB}"/>
              </a:ext>
            </a:extLst>
          </p:cNvPr>
          <p:cNvSpPr>
            <a:spLocks noGrp="1"/>
          </p:cNvSpPr>
          <p:nvPr>
            <p:ph type="pic" sz="quarter" idx="13"/>
          </p:nvPr>
        </p:nvSpPr>
        <p:spPr>
          <a:xfrm>
            <a:off x="5627688" y="292100"/>
            <a:ext cx="6270625" cy="6272213"/>
          </a:xfrm>
        </p:spPr>
        <p:txBody>
          <a:bodyPr/>
          <a:lstStyle/>
          <a:p>
            <a:r>
              <a:rPr lang="en-US"/>
              <a:t>Click icon to add picture</a:t>
            </a:r>
          </a:p>
        </p:txBody>
      </p:sp>
    </p:spTree>
    <p:extLst>
      <p:ext uri="{BB962C8B-B14F-4D97-AF65-F5344CB8AC3E}">
        <p14:creationId xmlns:p14="http://schemas.microsoft.com/office/powerpoint/2010/main" val="8673704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guide id="5" pos="3545" userDrawn="1">
          <p15:clr>
            <a:srgbClr val="FBAE40"/>
          </p15:clr>
        </p15:guide>
        <p15:guide id="6" pos="3364" userDrawn="1">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3_Title and text side by sid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48745"/>
          </a:xfrm>
        </p:spPr>
        <p:txBody>
          <a:bodyPr anchor="t">
            <a:noAutofit/>
          </a:bodyPr>
          <a:lstStyle>
            <a:lvl1pPr>
              <a:defRPr>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9"/>
            <a:ext cx="1873779"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78310202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585789"/>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585789"/>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429000"/>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429000"/>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585789"/>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429000"/>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Tree>
    <p:extLst>
      <p:ext uri="{BB962C8B-B14F-4D97-AF65-F5344CB8AC3E}">
        <p14:creationId xmlns:p14="http://schemas.microsoft.com/office/powerpoint/2010/main" val="814874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Left Title 3 Column Righ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961465"/>
            <a:ext cx="158908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961465"/>
            <a:ext cx="1584325"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818966"/>
            <a:ext cx="1589088" cy="2453246"/>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818965"/>
            <a:ext cx="1584325" cy="24532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968188"/>
            <a:ext cx="159543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832412"/>
            <a:ext cx="1595438" cy="2439800"/>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9" name="Text Placeholder 2">
            <a:extLst>
              <a:ext uri="{FF2B5EF4-FFF2-40B4-BE49-F238E27FC236}">
                <a16:creationId xmlns:a16="http://schemas.microsoft.com/office/drawing/2014/main" id="{CC8AF00F-83DA-104D-A2BF-D2C439FE9BB3}"/>
              </a:ext>
            </a:extLst>
          </p:cNvPr>
          <p:cNvSpPr>
            <a:spLocks noGrp="1"/>
          </p:cNvSpPr>
          <p:nvPr>
            <p:ph type="body" sz="quarter" idx="17" hasCustomPrompt="1"/>
          </p:nvPr>
        </p:nvSpPr>
        <p:spPr>
          <a:xfrm>
            <a:off x="4370387" y="585789"/>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1</a:t>
            </a:r>
          </a:p>
        </p:txBody>
      </p:sp>
      <p:sp>
        <p:nvSpPr>
          <p:cNvPr id="10" name="Text Placeholder 2">
            <a:extLst>
              <a:ext uri="{FF2B5EF4-FFF2-40B4-BE49-F238E27FC236}">
                <a16:creationId xmlns:a16="http://schemas.microsoft.com/office/drawing/2014/main" id="{24A44678-F325-7746-8C84-E6F44D505769}"/>
              </a:ext>
            </a:extLst>
          </p:cNvPr>
          <p:cNvSpPr>
            <a:spLocks noGrp="1"/>
          </p:cNvSpPr>
          <p:nvPr>
            <p:ph type="body" sz="quarter" idx="18" hasCustomPrompt="1"/>
          </p:nvPr>
        </p:nvSpPr>
        <p:spPr>
          <a:xfrm>
            <a:off x="7192962" y="585789"/>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2</a:t>
            </a:r>
          </a:p>
        </p:txBody>
      </p:sp>
      <p:sp>
        <p:nvSpPr>
          <p:cNvPr id="12" name="Text Placeholder 2">
            <a:extLst>
              <a:ext uri="{FF2B5EF4-FFF2-40B4-BE49-F238E27FC236}">
                <a16:creationId xmlns:a16="http://schemas.microsoft.com/office/drawing/2014/main" id="{0EF3CCAA-003D-324C-9FAA-5B5DC19336A2}"/>
              </a:ext>
            </a:extLst>
          </p:cNvPr>
          <p:cNvSpPr>
            <a:spLocks noGrp="1"/>
          </p:cNvSpPr>
          <p:nvPr>
            <p:ph type="body" sz="quarter" idx="19" hasCustomPrompt="1"/>
          </p:nvPr>
        </p:nvSpPr>
        <p:spPr>
          <a:xfrm>
            <a:off x="10013950" y="585789"/>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3</a:t>
            </a:r>
          </a:p>
        </p:txBody>
      </p:sp>
      <p:sp>
        <p:nvSpPr>
          <p:cNvPr id="13" name="Text Placeholder 2">
            <a:extLst>
              <a:ext uri="{FF2B5EF4-FFF2-40B4-BE49-F238E27FC236}">
                <a16:creationId xmlns:a16="http://schemas.microsoft.com/office/drawing/2014/main" id="{C2BCACD0-0017-9A49-9325-DCBC40CB2C2D}"/>
              </a:ext>
            </a:extLst>
          </p:cNvPr>
          <p:cNvSpPr>
            <a:spLocks noGrp="1"/>
          </p:cNvSpPr>
          <p:nvPr>
            <p:ph type="body" sz="quarter" idx="20" hasCustomPrompt="1"/>
          </p:nvPr>
        </p:nvSpPr>
        <p:spPr>
          <a:xfrm>
            <a:off x="4371875" y="3442448"/>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4</a:t>
            </a:r>
          </a:p>
        </p:txBody>
      </p:sp>
      <p:sp>
        <p:nvSpPr>
          <p:cNvPr id="14" name="Text Placeholder 2">
            <a:extLst>
              <a:ext uri="{FF2B5EF4-FFF2-40B4-BE49-F238E27FC236}">
                <a16:creationId xmlns:a16="http://schemas.microsoft.com/office/drawing/2014/main" id="{E251C719-BC21-8C4B-9DBC-6E80CFA162A9}"/>
              </a:ext>
            </a:extLst>
          </p:cNvPr>
          <p:cNvSpPr>
            <a:spLocks noGrp="1"/>
          </p:cNvSpPr>
          <p:nvPr>
            <p:ph type="body" sz="quarter" idx="21" hasCustomPrompt="1"/>
          </p:nvPr>
        </p:nvSpPr>
        <p:spPr>
          <a:xfrm>
            <a:off x="7198939" y="3442447"/>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5</a:t>
            </a:r>
          </a:p>
        </p:txBody>
      </p:sp>
      <p:sp>
        <p:nvSpPr>
          <p:cNvPr id="15" name="Text Placeholder 2">
            <a:extLst>
              <a:ext uri="{FF2B5EF4-FFF2-40B4-BE49-F238E27FC236}">
                <a16:creationId xmlns:a16="http://schemas.microsoft.com/office/drawing/2014/main" id="{F4273179-F1BC-0844-A024-D6A32BBE630E}"/>
              </a:ext>
            </a:extLst>
          </p:cNvPr>
          <p:cNvSpPr>
            <a:spLocks noGrp="1"/>
          </p:cNvSpPr>
          <p:nvPr>
            <p:ph type="body" sz="quarter" idx="22" hasCustomPrompt="1"/>
          </p:nvPr>
        </p:nvSpPr>
        <p:spPr>
          <a:xfrm>
            <a:off x="10013950" y="3453944"/>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6</a:t>
            </a:r>
          </a:p>
        </p:txBody>
      </p:sp>
      <p:sp>
        <p:nvSpPr>
          <p:cNvPr id="17" name="Text Placeholder 16">
            <a:extLst>
              <a:ext uri="{FF2B5EF4-FFF2-40B4-BE49-F238E27FC236}">
                <a16:creationId xmlns:a16="http://schemas.microsoft.com/office/drawing/2014/main" id="{A6C6A35A-94DF-F144-AECD-CDD578CC4A7D}"/>
              </a:ext>
            </a:extLst>
          </p:cNvPr>
          <p:cNvSpPr>
            <a:spLocks noGrp="1"/>
          </p:cNvSpPr>
          <p:nvPr>
            <p:ph type="body" sz="quarter" idx="23"/>
          </p:nvPr>
        </p:nvSpPr>
        <p:spPr>
          <a:xfrm>
            <a:off x="584200" y="1436688"/>
            <a:ext cx="2538413" cy="1249573"/>
          </a:xfrm>
        </p:spPr>
        <p:txBody>
          <a:bodyPr/>
          <a:lstStyle>
            <a:lvl1pPr marL="0" indent="0">
              <a:buNone/>
              <a:defRPr sz="1400">
                <a:solidFill>
                  <a:schemeClr val="tx1"/>
                </a:solidFill>
              </a:defRPr>
            </a:lvl1pPr>
            <a:lvl2pPr marL="228600" indent="0">
              <a:buNone/>
              <a:defRPr sz="1400">
                <a:solidFill>
                  <a:schemeClr val="tx1"/>
                </a:solidFill>
              </a:defRPr>
            </a:lvl2pPr>
            <a:lvl3pPr marL="457200" indent="0">
              <a:buNone/>
              <a:defRPr sz="1400">
                <a:solidFill>
                  <a:schemeClr val="tx1"/>
                </a:solidFill>
              </a:defRPr>
            </a:lvl3pPr>
            <a:lvl4pPr marL="661988" indent="0">
              <a:buNone/>
              <a:defRPr sz="1400">
                <a:solidFill>
                  <a:schemeClr val="tx1"/>
                </a:solidFill>
              </a:defRPr>
            </a:lvl4pPr>
            <a:lvl5pPr marL="855663" indent="0">
              <a:buNone/>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5187997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0" pos="1967">
          <p15:clr>
            <a:srgbClr val="A4A3A4"/>
          </p15:clr>
        </p15:guide>
        <p15:guide id="11" pos="2150">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8" orient="horz" pos="905">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47770739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13" name="Text Placeholder 12">
            <a:extLst>
              <a:ext uri="{FF2B5EF4-FFF2-40B4-BE49-F238E27FC236}">
                <a16:creationId xmlns:a16="http://schemas.microsoft.com/office/drawing/2014/main" id="{5A7F7DDB-BF21-0B40-8DBB-D5BC0B4C25FC}"/>
              </a:ext>
            </a:extLst>
          </p:cNvPr>
          <p:cNvSpPr>
            <a:spLocks noGrp="1"/>
          </p:cNvSpPr>
          <p:nvPr>
            <p:ph type="body" sz="quarter" idx="12" hasCustomPrompt="1"/>
          </p:nvPr>
        </p:nvSpPr>
        <p:spPr>
          <a:xfrm>
            <a:off x="49418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4" name="Text Placeholder 12">
            <a:extLst>
              <a:ext uri="{FF2B5EF4-FFF2-40B4-BE49-F238E27FC236}">
                <a16:creationId xmlns:a16="http://schemas.microsoft.com/office/drawing/2014/main" id="{4BDDDD90-9BFD-D94C-A026-A013126F234B}"/>
              </a:ext>
            </a:extLst>
          </p:cNvPr>
          <p:cNvSpPr>
            <a:spLocks noGrp="1"/>
          </p:cNvSpPr>
          <p:nvPr>
            <p:ph type="body" sz="quarter" idx="13" hasCustomPrompt="1"/>
          </p:nvPr>
        </p:nvSpPr>
        <p:spPr>
          <a:xfrm>
            <a:off x="86882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5" name="Text Placeholder 12">
            <a:extLst>
              <a:ext uri="{FF2B5EF4-FFF2-40B4-BE49-F238E27FC236}">
                <a16:creationId xmlns:a16="http://schemas.microsoft.com/office/drawing/2014/main" id="{232B6EB5-03C8-914E-9180-000AE9B40A6D}"/>
              </a:ext>
            </a:extLst>
          </p:cNvPr>
          <p:cNvSpPr>
            <a:spLocks noGrp="1"/>
          </p:cNvSpPr>
          <p:nvPr>
            <p:ph type="body" sz="quarter" idx="14" hasCustomPrompt="1"/>
          </p:nvPr>
        </p:nvSpPr>
        <p:spPr>
          <a:xfrm>
            <a:off x="49419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6" name="Text Placeholder 12">
            <a:extLst>
              <a:ext uri="{FF2B5EF4-FFF2-40B4-BE49-F238E27FC236}">
                <a16:creationId xmlns:a16="http://schemas.microsoft.com/office/drawing/2014/main" id="{E05CAB66-4649-1E49-8948-4B95A4DA20C6}"/>
              </a:ext>
            </a:extLst>
          </p:cNvPr>
          <p:cNvSpPr>
            <a:spLocks noGrp="1"/>
          </p:cNvSpPr>
          <p:nvPr>
            <p:ph type="body" sz="quarter" idx="15" hasCustomPrompt="1"/>
          </p:nvPr>
        </p:nvSpPr>
        <p:spPr>
          <a:xfrm>
            <a:off x="86883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7" name="Text Placeholder 12">
            <a:extLst>
              <a:ext uri="{FF2B5EF4-FFF2-40B4-BE49-F238E27FC236}">
                <a16:creationId xmlns:a16="http://schemas.microsoft.com/office/drawing/2014/main" id="{42F89A67-E82E-F843-9DEB-23D191BCA6DA}"/>
              </a:ext>
            </a:extLst>
          </p:cNvPr>
          <p:cNvSpPr>
            <a:spLocks noGrp="1"/>
          </p:cNvSpPr>
          <p:nvPr>
            <p:ph type="body" sz="quarter" idx="16" hasCustomPrompt="1"/>
          </p:nvPr>
        </p:nvSpPr>
        <p:spPr>
          <a:xfrm>
            <a:off x="49419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8" name="Text Placeholder 12">
            <a:extLst>
              <a:ext uri="{FF2B5EF4-FFF2-40B4-BE49-F238E27FC236}">
                <a16:creationId xmlns:a16="http://schemas.microsoft.com/office/drawing/2014/main" id="{0B8598BC-5AC5-AD4D-A8E2-20CD9CD176BF}"/>
              </a:ext>
            </a:extLst>
          </p:cNvPr>
          <p:cNvSpPr>
            <a:spLocks noGrp="1"/>
          </p:cNvSpPr>
          <p:nvPr>
            <p:ph type="body" sz="quarter" idx="17" hasCustomPrompt="1"/>
          </p:nvPr>
        </p:nvSpPr>
        <p:spPr>
          <a:xfrm>
            <a:off x="86883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Tree>
    <p:extLst>
      <p:ext uri="{BB962C8B-B14F-4D97-AF65-F5344CB8AC3E}">
        <p14:creationId xmlns:p14="http://schemas.microsoft.com/office/powerpoint/2010/main" val="367836929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userDrawn="1">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Resources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29" name="Text Placeholder 4">
            <a:extLst>
              <a:ext uri="{FF2B5EF4-FFF2-40B4-BE49-F238E27FC236}">
                <a16:creationId xmlns:a16="http://schemas.microsoft.com/office/drawing/2014/main" id="{8F144F22-0BD6-9648-A319-DDB697CF396B}"/>
              </a:ext>
            </a:extLst>
          </p:cNvPr>
          <p:cNvSpPr>
            <a:spLocks noGrp="1"/>
          </p:cNvSpPr>
          <p:nvPr>
            <p:ph type="body" sz="quarter" idx="12" hasCustomPrompt="1"/>
          </p:nvPr>
        </p:nvSpPr>
        <p:spPr>
          <a:xfrm>
            <a:off x="8688289"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0" name="Text Placeholder 7">
            <a:extLst>
              <a:ext uri="{FF2B5EF4-FFF2-40B4-BE49-F238E27FC236}">
                <a16:creationId xmlns:a16="http://schemas.microsoft.com/office/drawing/2014/main" id="{5CF58F7B-2211-6646-985A-CAD949B1B5E7}"/>
              </a:ext>
            </a:extLst>
          </p:cNvPr>
          <p:cNvSpPr>
            <a:spLocks noGrp="1"/>
          </p:cNvSpPr>
          <p:nvPr>
            <p:ph type="body" sz="quarter" idx="13" hasCustomPrompt="1"/>
          </p:nvPr>
        </p:nvSpPr>
        <p:spPr>
          <a:xfrm>
            <a:off x="8688288"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1" name="Text Placeholder 4">
            <a:extLst>
              <a:ext uri="{FF2B5EF4-FFF2-40B4-BE49-F238E27FC236}">
                <a16:creationId xmlns:a16="http://schemas.microsoft.com/office/drawing/2014/main" id="{405EE505-078A-9D4D-AB44-E74DDB284FDF}"/>
              </a:ext>
            </a:extLst>
          </p:cNvPr>
          <p:cNvSpPr>
            <a:spLocks noGrp="1"/>
          </p:cNvSpPr>
          <p:nvPr>
            <p:ph type="body" sz="quarter" idx="14" hasCustomPrompt="1"/>
          </p:nvPr>
        </p:nvSpPr>
        <p:spPr>
          <a:xfrm>
            <a:off x="4943872"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2" name="Text Placeholder 7">
            <a:extLst>
              <a:ext uri="{FF2B5EF4-FFF2-40B4-BE49-F238E27FC236}">
                <a16:creationId xmlns:a16="http://schemas.microsoft.com/office/drawing/2014/main" id="{C8C6E084-6AAE-1F47-A359-962769636923}"/>
              </a:ext>
            </a:extLst>
          </p:cNvPr>
          <p:cNvSpPr>
            <a:spLocks noGrp="1"/>
          </p:cNvSpPr>
          <p:nvPr>
            <p:ph type="body" sz="quarter" idx="15" hasCustomPrompt="1"/>
          </p:nvPr>
        </p:nvSpPr>
        <p:spPr>
          <a:xfrm>
            <a:off x="4943871"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3" name="Text Placeholder 4">
            <a:extLst>
              <a:ext uri="{FF2B5EF4-FFF2-40B4-BE49-F238E27FC236}">
                <a16:creationId xmlns:a16="http://schemas.microsoft.com/office/drawing/2014/main" id="{1028C337-4BBC-0847-9E7B-072AA5006B67}"/>
              </a:ext>
            </a:extLst>
          </p:cNvPr>
          <p:cNvSpPr>
            <a:spLocks noGrp="1"/>
          </p:cNvSpPr>
          <p:nvPr>
            <p:ph type="body" sz="quarter" idx="16" hasCustomPrompt="1"/>
          </p:nvPr>
        </p:nvSpPr>
        <p:spPr>
          <a:xfrm>
            <a:off x="8688388"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4" name="Text Placeholder 7">
            <a:extLst>
              <a:ext uri="{FF2B5EF4-FFF2-40B4-BE49-F238E27FC236}">
                <a16:creationId xmlns:a16="http://schemas.microsoft.com/office/drawing/2014/main" id="{3CA908C0-CC26-994C-BCBB-16677F403D53}"/>
              </a:ext>
            </a:extLst>
          </p:cNvPr>
          <p:cNvSpPr>
            <a:spLocks noGrp="1"/>
          </p:cNvSpPr>
          <p:nvPr>
            <p:ph type="body" sz="quarter" idx="17" hasCustomPrompt="1"/>
          </p:nvPr>
        </p:nvSpPr>
        <p:spPr>
          <a:xfrm>
            <a:off x="8688387"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5" name="Text Placeholder 4">
            <a:extLst>
              <a:ext uri="{FF2B5EF4-FFF2-40B4-BE49-F238E27FC236}">
                <a16:creationId xmlns:a16="http://schemas.microsoft.com/office/drawing/2014/main" id="{2DF3FE50-082A-0948-BD94-1E474F8B6650}"/>
              </a:ext>
            </a:extLst>
          </p:cNvPr>
          <p:cNvSpPr>
            <a:spLocks noGrp="1"/>
          </p:cNvSpPr>
          <p:nvPr>
            <p:ph type="body" sz="quarter" idx="18" hasCustomPrompt="1"/>
          </p:nvPr>
        </p:nvSpPr>
        <p:spPr>
          <a:xfrm>
            <a:off x="4943971"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6" name="Text Placeholder 7">
            <a:extLst>
              <a:ext uri="{FF2B5EF4-FFF2-40B4-BE49-F238E27FC236}">
                <a16:creationId xmlns:a16="http://schemas.microsoft.com/office/drawing/2014/main" id="{51B46850-7DCD-C045-8688-B3173EA7128A}"/>
              </a:ext>
            </a:extLst>
          </p:cNvPr>
          <p:cNvSpPr>
            <a:spLocks noGrp="1"/>
          </p:cNvSpPr>
          <p:nvPr>
            <p:ph type="body" sz="quarter" idx="19" hasCustomPrompt="1"/>
          </p:nvPr>
        </p:nvSpPr>
        <p:spPr>
          <a:xfrm>
            <a:off x="4943970"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7" name="Text Placeholder 4">
            <a:extLst>
              <a:ext uri="{FF2B5EF4-FFF2-40B4-BE49-F238E27FC236}">
                <a16:creationId xmlns:a16="http://schemas.microsoft.com/office/drawing/2014/main" id="{2281B86D-86C4-EF4D-8E51-FA06DC5C129C}"/>
              </a:ext>
            </a:extLst>
          </p:cNvPr>
          <p:cNvSpPr>
            <a:spLocks noGrp="1"/>
          </p:cNvSpPr>
          <p:nvPr>
            <p:ph type="body" sz="quarter" idx="20" hasCustomPrompt="1"/>
          </p:nvPr>
        </p:nvSpPr>
        <p:spPr>
          <a:xfrm>
            <a:off x="8688388"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8" name="Text Placeholder 7">
            <a:extLst>
              <a:ext uri="{FF2B5EF4-FFF2-40B4-BE49-F238E27FC236}">
                <a16:creationId xmlns:a16="http://schemas.microsoft.com/office/drawing/2014/main" id="{CD7C6A60-8B27-F941-BE59-3393319E04A8}"/>
              </a:ext>
            </a:extLst>
          </p:cNvPr>
          <p:cNvSpPr>
            <a:spLocks noGrp="1"/>
          </p:cNvSpPr>
          <p:nvPr>
            <p:ph type="body" sz="quarter" idx="21" hasCustomPrompt="1"/>
          </p:nvPr>
        </p:nvSpPr>
        <p:spPr>
          <a:xfrm>
            <a:off x="8688387"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9" name="Text Placeholder 4">
            <a:extLst>
              <a:ext uri="{FF2B5EF4-FFF2-40B4-BE49-F238E27FC236}">
                <a16:creationId xmlns:a16="http://schemas.microsoft.com/office/drawing/2014/main" id="{65525191-F6B4-544C-B681-5D4D7614A715}"/>
              </a:ext>
            </a:extLst>
          </p:cNvPr>
          <p:cNvSpPr>
            <a:spLocks noGrp="1"/>
          </p:cNvSpPr>
          <p:nvPr>
            <p:ph type="body" sz="quarter" idx="22" hasCustomPrompt="1"/>
          </p:nvPr>
        </p:nvSpPr>
        <p:spPr>
          <a:xfrm>
            <a:off x="4943971"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40" name="Text Placeholder 7">
            <a:extLst>
              <a:ext uri="{FF2B5EF4-FFF2-40B4-BE49-F238E27FC236}">
                <a16:creationId xmlns:a16="http://schemas.microsoft.com/office/drawing/2014/main" id="{382BF458-E658-2448-A63F-544B4E757619}"/>
              </a:ext>
            </a:extLst>
          </p:cNvPr>
          <p:cNvSpPr>
            <a:spLocks noGrp="1"/>
          </p:cNvSpPr>
          <p:nvPr>
            <p:ph type="body" sz="quarter" idx="23" hasCustomPrompt="1"/>
          </p:nvPr>
        </p:nvSpPr>
        <p:spPr>
          <a:xfrm>
            <a:off x="4943970"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Tree>
    <p:extLst>
      <p:ext uri="{BB962C8B-B14F-4D97-AF65-F5344CB8AC3E}">
        <p14:creationId xmlns:p14="http://schemas.microsoft.com/office/powerpoint/2010/main" val="152312443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userDrawn="1">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75747"/>
          </a:xfrm>
        </p:spPr>
        <p:txBody>
          <a:bodyPr anchor="t">
            <a:noAutofit/>
          </a:bodyPr>
          <a:lstStyle>
            <a:lvl1pPr>
              <a:defRPr>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584200" y="1286005"/>
            <a:ext cx="3187700" cy="4983033"/>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dirty="0"/>
              <a:t>Subtitle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69248679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783590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4200" y="585788"/>
            <a:ext cx="6088063" cy="608698"/>
          </a:xfrm>
        </p:spPr>
        <p:txBody>
          <a:bodyPr anchor="t">
            <a:noAutofit/>
          </a:bodyPr>
          <a:lstStyle>
            <a:lvl1pPr>
              <a:defRPr>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8361404" y="585788"/>
            <a:ext cx="3247983" cy="5683249"/>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7" name="Text Placeholder 2">
            <a:extLst>
              <a:ext uri="{FF2B5EF4-FFF2-40B4-BE49-F238E27FC236}">
                <a16:creationId xmlns:a16="http://schemas.microsoft.com/office/drawing/2014/main" id="{731C9FF9-0EE9-A946-8C26-107C9EB0E78C}"/>
              </a:ext>
            </a:extLst>
          </p:cNvPr>
          <p:cNvSpPr>
            <a:spLocks noGrp="1"/>
          </p:cNvSpPr>
          <p:nvPr>
            <p:ph type="body" sz="quarter" idx="12"/>
          </p:nvPr>
        </p:nvSpPr>
        <p:spPr>
          <a:xfrm>
            <a:off x="584200" y="1196752"/>
            <a:ext cx="6088063" cy="2232247"/>
          </a:xfrm>
        </p:spPr>
        <p:txBody>
          <a:bodyPr anchor="t">
            <a:noAutofit/>
          </a:bodyPr>
          <a:lstStyle>
            <a:lvl1pPr marL="0" indent="0">
              <a:spcAft>
                <a:spcPts val="600"/>
              </a:spcAft>
              <a:buFont typeface="Wingdings" panose="05000000000000000000" pitchFamily="2" charset="2"/>
              <a:buNone/>
              <a:defRPr sz="200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475047256"/>
      </p:ext>
    </p:extLst>
  </p:cSld>
  <p:clrMapOvr>
    <a:masterClrMapping/>
  </p:clrMapOvr>
  <p:transition>
    <p:fade/>
  </p:transition>
  <p:extLst>
    <p:ext uri="{DCECCB84-F9BA-43D5-87BE-67443E8EF086}">
      <p15:sldGuideLst xmlns:p15="http://schemas.microsoft.com/office/powerpoint/2012/main">
        <p15:guide id="13" pos="4929" userDrawn="1">
          <p15:clr>
            <a:srgbClr val="5ACBF0"/>
          </p15:clr>
        </p15:guide>
        <p15:guide id="29" orient="horz" pos="2160">
          <p15:clr>
            <a:srgbClr val="5ACBF0"/>
          </p15:clr>
        </p15:guide>
        <p15:guide id="30" pos="4566" userDrawn="1">
          <p15:clr>
            <a:srgbClr val="5ACBF0"/>
          </p15:clr>
        </p15:guide>
        <p15:guide id="31" pos="4203" userDrawn="1">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nd text side by side 4">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noAutofit/>
          </a:bodyPr>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88644385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nd text side by side 5">
    <p:bg>
      <p:bgRef idx="1001">
        <a:schemeClr val="bg2"/>
      </p:bgRef>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8DDDE60-CF92-3E47-B933-9AD563CFC823}"/>
              </a:ext>
              <a:ext uri="{C183D7F6-B498-43B3-948B-1728B52AA6E4}">
                <adec:decorative xmlns:adec="http://schemas.microsoft.com/office/drawing/2017/decorative" val="1"/>
              </a:ext>
            </a:extLst>
          </p:cNvPr>
          <p:cNvCxnSpPr>
            <a:cxnSpLocks/>
          </p:cNvCxnSpPr>
          <p:nvPr userDrawn="1"/>
        </p:nvCxnSpPr>
        <p:spPr>
          <a:xfrm>
            <a:off x="6096000" y="1989442"/>
            <a:ext cx="0" cy="2879117"/>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A9E8FB02-E25B-E14D-8924-32CC3949ADD1}"/>
              </a:ext>
            </a:extLst>
          </p:cNvPr>
          <p:cNvSpPr>
            <a:spLocks noGrp="1"/>
          </p:cNvSpPr>
          <p:nvPr>
            <p:ph type="title" hasCustomPrompt="1"/>
          </p:nvPr>
        </p:nvSpPr>
        <p:spPr>
          <a:xfrm>
            <a:off x="588263" y="585788"/>
            <a:ext cx="4894962" cy="5683250"/>
          </a:xfrm>
        </p:spPr>
        <p:txBody>
          <a:bodyPr anchor="ctr">
            <a:noAutofit/>
          </a:bodyPr>
          <a:lstStyle>
            <a:lvl1pPr>
              <a:defRPr>
                <a:solidFill>
                  <a:schemeClr val="accent3"/>
                </a:solidFill>
              </a:defRPr>
            </a:lvl1pPr>
          </a:lstStyle>
          <a:p>
            <a:r>
              <a:rPr lang="en-US" dirty="0"/>
              <a:t>Title</a:t>
            </a:r>
          </a:p>
        </p:txBody>
      </p:sp>
      <p:sp>
        <p:nvSpPr>
          <p:cNvPr id="6" name="Text Placeholder 2">
            <a:extLst>
              <a:ext uri="{FF2B5EF4-FFF2-40B4-BE49-F238E27FC236}">
                <a16:creationId xmlns:a16="http://schemas.microsoft.com/office/drawing/2014/main" id="{C74FD3CD-1AFC-E14A-A565-37F4D59C5377}"/>
              </a:ext>
            </a:extLst>
          </p:cNvPr>
          <p:cNvSpPr>
            <a:spLocks noGrp="1"/>
          </p:cNvSpPr>
          <p:nvPr>
            <p:ph type="body" sz="quarter" idx="11"/>
          </p:nvPr>
        </p:nvSpPr>
        <p:spPr>
          <a:xfrm>
            <a:off x="6672262" y="585788"/>
            <a:ext cx="4937125"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40532634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6" pos="3749">
          <p15:clr>
            <a:srgbClr val="A4A3A4"/>
          </p15:clr>
        </p15:guide>
        <p15:guide id="17" pos="3931" userDrawn="1">
          <p15:clr>
            <a:srgbClr val="A4A3A4"/>
          </p15:clr>
        </p15:guide>
        <p15:guide id="28" pos="3840">
          <p15:clr>
            <a:srgbClr val="F26B43"/>
          </p15:clr>
        </p15:guide>
        <p15:guide id="29" pos="3454" userDrawn="1">
          <p15:clr>
            <a:srgbClr val="FBAE40"/>
          </p15:clr>
        </p15:guide>
        <p15:guide id="30" pos="420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Slide Color Bkg">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dirty="0"/>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999618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userDrawn="1">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Project Profi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3" y="585788"/>
            <a:ext cx="4726687" cy="850900"/>
          </a:xfrm>
        </p:spPr>
        <p:txBody>
          <a:bodyPr anchor="t">
            <a:noAutofit/>
          </a:bodyPr>
          <a:lstStyle>
            <a:lvl1pPr>
              <a:defRPr>
                <a:solidFill>
                  <a:schemeClr val="accent3"/>
                </a:solidFill>
              </a:defRPr>
            </a:lvl1pPr>
          </a:lstStyle>
          <a:p>
            <a:r>
              <a:rPr lang="en-US" dirty="0"/>
              <a:t>Project Name</a:t>
            </a:r>
          </a:p>
        </p:txBody>
      </p:sp>
      <p:cxnSp>
        <p:nvCxnSpPr>
          <p:cNvPr id="11" name="Straight Connector 10">
            <a:extLst>
              <a:ext uri="{FF2B5EF4-FFF2-40B4-BE49-F238E27FC236}">
                <a16:creationId xmlns:a16="http://schemas.microsoft.com/office/drawing/2014/main" id="{B2304FDD-17CA-A147-9CB2-F7A4E83816B0}"/>
              </a:ext>
            </a:extLst>
          </p:cNvPr>
          <p:cNvCxnSpPr/>
          <p:nvPr userDrawn="1"/>
        </p:nvCxnSpPr>
        <p:spPr>
          <a:xfrm>
            <a:off x="6240463" y="2028346"/>
            <a:ext cx="5368925"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7E88AE75-9022-0C40-AABE-5A0B8F88A37D}"/>
              </a:ext>
            </a:extLst>
          </p:cNvPr>
          <p:cNvSpPr>
            <a:spLocks noGrp="1"/>
          </p:cNvSpPr>
          <p:nvPr>
            <p:ph type="body" sz="quarter" idx="10" hasCustomPrompt="1"/>
          </p:nvPr>
        </p:nvSpPr>
        <p:spPr>
          <a:xfrm>
            <a:off x="584201" y="2017713"/>
            <a:ext cx="3481387" cy="2326791"/>
          </a:xfrm>
        </p:spPr>
        <p:txBody>
          <a:bodyPr/>
          <a:lstStyle>
            <a:lvl1pPr marL="0" indent="0">
              <a:lnSpc>
                <a:spcPct val="100000"/>
              </a:lnSpc>
              <a:buNone/>
              <a:defRPr sz="1800">
                <a:solidFill>
                  <a:schemeClr val="bg1"/>
                </a:solidFill>
              </a:defRPr>
            </a:lvl1pPr>
            <a:lvl2pPr marL="228600" indent="0">
              <a:buNone/>
              <a:defRPr sz="1800">
                <a:solidFill>
                  <a:schemeClr val="bg1"/>
                </a:solidFill>
              </a:defRPr>
            </a:lvl2pPr>
            <a:lvl3pPr marL="457200" indent="0">
              <a:buNone/>
              <a:defRPr sz="1800">
                <a:solidFill>
                  <a:schemeClr val="bg1"/>
                </a:solidFill>
              </a:defRPr>
            </a:lvl3pPr>
            <a:lvl4pPr marL="661988" indent="0">
              <a:buNone/>
              <a:defRPr sz="1800">
                <a:solidFill>
                  <a:schemeClr val="bg1"/>
                </a:solidFill>
              </a:defRPr>
            </a:lvl4pPr>
            <a:lvl5pPr marL="855663" indent="0">
              <a:buNone/>
              <a:defRPr sz="1800">
                <a:solidFill>
                  <a:schemeClr val="bg1"/>
                </a:solidFill>
              </a:defRPr>
            </a:lvl5pPr>
          </a:lstStyle>
          <a:p>
            <a:pPr>
              <a:lnSpc>
                <a:spcPct val="100000"/>
              </a:lnSpc>
            </a:pPr>
            <a:r>
              <a:rPr lang="en-US" sz="1800" b="0" dirty="0">
                <a:solidFill>
                  <a:schemeClr val="bg1"/>
                </a:solidFill>
                <a:latin typeface="Segoe UI" panose="020B0502040204020203" pitchFamily="34" charset="0"/>
                <a:cs typeface="Segoe UI" panose="020B0502040204020203" pitchFamily="34" charset="0"/>
              </a:rPr>
              <a:t>Provide more context and a detailed overview of what the project goals are, what you have or hope to accomplish.</a:t>
            </a:r>
          </a:p>
          <a:p>
            <a:pPr>
              <a:lnSpc>
                <a:spcPct val="100000"/>
              </a:lnSpc>
            </a:pPr>
            <a:endParaRPr lang="en-US" sz="1800" b="0" dirty="0">
              <a:solidFill>
                <a:schemeClr val="bg1"/>
              </a:solidFill>
              <a:latin typeface="Segoe UI" panose="020B0502040204020203" pitchFamily="34" charset="0"/>
              <a:cs typeface="Segoe UI" panose="020B0502040204020203" pitchFamily="34" charset="0"/>
            </a:endParaRPr>
          </a:p>
          <a:p>
            <a:pPr>
              <a:lnSpc>
                <a:spcPct val="100000"/>
              </a:lnSpc>
            </a:pPr>
            <a:r>
              <a:rPr lang="en-US" sz="1800" b="0" dirty="0">
                <a:solidFill>
                  <a:schemeClr val="bg1"/>
                </a:solidFill>
                <a:latin typeface="Segoe UI" panose="020B0502040204020203" pitchFamily="34" charset="0"/>
                <a:cs typeface="Segoe UI" panose="020B0502040204020203" pitchFamily="34" charset="0"/>
              </a:rPr>
              <a:t>This space accommodates multiple lines of text so there is enough room to give details.</a:t>
            </a:r>
          </a:p>
        </p:txBody>
      </p:sp>
      <p:sp>
        <p:nvSpPr>
          <p:cNvPr id="32" name="Text Placeholder 31">
            <a:extLst>
              <a:ext uri="{FF2B5EF4-FFF2-40B4-BE49-F238E27FC236}">
                <a16:creationId xmlns:a16="http://schemas.microsoft.com/office/drawing/2014/main" id="{A0CD7186-AF1B-F240-9FA1-9EE24D7F044C}"/>
              </a:ext>
            </a:extLst>
          </p:cNvPr>
          <p:cNvSpPr>
            <a:spLocks noGrp="1"/>
          </p:cNvSpPr>
          <p:nvPr>
            <p:ph type="body" sz="quarter" idx="11" hasCustomPrompt="1"/>
          </p:nvPr>
        </p:nvSpPr>
        <p:spPr>
          <a:xfrm>
            <a:off x="6240463" y="585788"/>
            <a:ext cx="1597025"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$2M</a:t>
            </a:r>
          </a:p>
        </p:txBody>
      </p:sp>
      <p:sp>
        <p:nvSpPr>
          <p:cNvPr id="33" name="Text Placeholder 31">
            <a:extLst>
              <a:ext uri="{FF2B5EF4-FFF2-40B4-BE49-F238E27FC236}">
                <a16:creationId xmlns:a16="http://schemas.microsoft.com/office/drawing/2014/main" id="{7587C738-B53A-F743-AF70-728C3FB00C7E}"/>
              </a:ext>
            </a:extLst>
          </p:cNvPr>
          <p:cNvSpPr>
            <a:spLocks noGrp="1"/>
          </p:cNvSpPr>
          <p:nvPr>
            <p:ph type="body" sz="quarter" idx="12" hasCustomPrompt="1"/>
          </p:nvPr>
        </p:nvSpPr>
        <p:spPr>
          <a:xfrm>
            <a:off x="8148638" y="585788"/>
            <a:ext cx="1560611"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70%</a:t>
            </a:r>
          </a:p>
        </p:txBody>
      </p:sp>
      <p:sp>
        <p:nvSpPr>
          <p:cNvPr id="34" name="Text Placeholder 31">
            <a:extLst>
              <a:ext uri="{FF2B5EF4-FFF2-40B4-BE49-F238E27FC236}">
                <a16:creationId xmlns:a16="http://schemas.microsoft.com/office/drawing/2014/main" id="{51CBA738-F416-D541-8E97-0F3A7416055D}"/>
              </a:ext>
            </a:extLst>
          </p:cNvPr>
          <p:cNvSpPr>
            <a:spLocks noGrp="1"/>
          </p:cNvSpPr>
          <p:nvPr>
            <p:ph type="body" sz="quarter" idx="13" hasCustomPrompt="1"/>
          </p:nvPr>
        </p:nvSpPr>
        <p:spPr>
          <a:xfrm>
            <a:off x="10013951" y="585788"/>
            <a:ext cx="1595438"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300</a:t>
            </a:r>
          </a:p>
        </p:txBody>
      </p:sp>
      <p:sp>
        <p:nvSpPr>
          <p:cNvPr id="36" name="Text Placeholder 35">
            <a:extLst>
              <a:ext uri="{FF2B5EF4-FFF2-40B4-BE49-F238E27FC236}">
                <a16:creationId xmlns:a16="http://schemas.microsoft.com/office/drawing/2014/main" id="{28B23554-69BF-764F-A44D-94C8151E6484}"/>
              </a:ext>
            </a:extLst>
          </p:cNvPr>
          <p:cNvSpPr>
            <a:spLocks noGrp="1"/>
          </p:cNvSpPr>
          <p:nvPr>
            <p:ph type="body" sz="quarter" idx="14" hasCustomPrompt="1"/>
          </p:nvPr>
        </p:nvSpPr>
        <p:spPr>
          <a:xfrm>
            <a:off x="6240463"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Financial</a:t>
            </a:r>
          </a:p>
          <a:p>
            <a:pPr lvl="0"/>
            <a:r>
              <a:rPr lang="en-US" dirty="0"/>
              <a:t>Value</a:t>
            </a:r>
          </a:p>
        </p:txBody>
      </p:sp>
      <p:sp>
        <p:nvSpPr>
          <p:cNvPr id="37" name="Text Placeholder 35">
            <a:extLst>
              <a:ext uri="{FF2B5EF4-FFF2-40B4-BE49-F238E27FC236}">
                <a16:creationId xmlns:a16="http://schemas.microsoft.com/office/drawing/2014/main" id="{F959484E-ADD1-F94C-8470-0C113E2E167A}"/>
              </a:ext>
            </a:extLst>
          </p:cNvPr>
          <p:cNvSpPr>
            <a:spLocks noGrp="1"/>
          </p:cNvSpPr>
          <p:nvPr>
            <p:ph type="body" sz="quarter" idx="15" hasCustomPrompt="1"/>
          </p:nvPr>
        </p:nvSpPr>
        <p:spPr>
          <a:xfrm>
            <a:off x="8148638"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Percentage</a:t>
            </a:r>
          </a:p>
          <a:p>
            <a:pPr lvl="0"/>
            <a:r>
              <a:rPr lang="en-US" dirty="0"/>
              <a:t>Value</a:t>
            </a:r>
          </a:p>
        </p:txBody>
      </p:sp>
      <p:sp>
        <p:nvSpPr>
          <p:cNvPr id="38" name="Text Placeholder 35">
            <a:extLst>
              <a:ext uri="{FF2B5EF4-FFF2-40B4-BE49-F238E27FC236}">
                <a16:creationId xmlns:a16="http://schemas.microsoft.com/office/drawing/2014/main" id="{3B6DEB9F-381E-D641-A8C9-29A7CC18D3E2}"/>
              </a:ext>
            </a:extLst>
          </p:cNvPr>
          <p:cNvSpPr>
            <a:spLocks noGrp="1"/>
          </p:cNvSpPr>
          <p:nvPr>
            <p:ph type="body" sz="quarter" idx="16" hasCustomPrompt="1"/>
          </p:nvPr>
        </p:nvSpPr>
        <p:spPr>
          <a:xfrm>
            <a:off x="10013950" y="1233489"/>
            <a:ext cx="1595438"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Additional</a:t>
            </a:r>
          </a:p>
          <a:p>
            <a:pPr lvl="0"/>
            <a:r>
              <a:rPr lang="en-US" dirty="0"/>
              <a:t>Value</a:t>
            </a:r>
          </a:p>
        </p:txBody>
      </p:sp>
      <p:sp>
        <p:nvSpPr>
          <p:cNvPr id="40" name="Text Placeholder 39">
            <a:extLst>
              <a:ext uri="{FF2B5EF4-FFF2-40B4-BE49-F238E27FC236}">
                <a16:creationId xmlns:a16="http://schemas.microsoft.com/office/drawing/2014/main" id="{F5A202A1-4A1F-5843-BD54-EC098D909269}"/>
              </a:ext>
            </a:extLst>
          </p:cNvPr>
          <p:cNvSpPr>
            <a:spLocks noGrp="1"/>
          </p:cNvSpPr>
          <p:nvPr>
            <p:ph type="body" sz="quarter" idx="17" hasCustomPrompt="1"/>
          </p:nvPr>
        </p:nvSpPr>
        <p:spPr>
          <a:xfrm>
            <a:off x="6240463" y="2017713"/>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dirty="0"/>
              <a:t>Project goals</a:t>
            </a:r>
          </a:p>
        </p:txBody>
      </p:sp>
      <p:sp>
        <p:nvSpPr>
          <p:cNvPr id="42" name="Text Placeholder 41">
            <a:extLst>
              <a:ext uri="{FF2B5EF4-FFF2-40B4-BE49-F238E27FC236}">
                <a16:creationId xmlns:a16="http://schemas.microsoft.com/office/drawing/2014/main" id="{9E4D6518-F39B-D540-BBC8-F615FE1B6AF1}"/>
              </a:ext>
            </a:extLst>
          </p:cNvPr>
          <p:cNvSpPr>
            <a:spLocks noGrp="1"/>
          </p:cNvSpPr>
          <p:nvPr>
            <p:ph type="body" sz="quarter" idx="18" hasCustomPrompt="1"/>
          </p:nvPr>
        </p:nvSpPr>
        <p:spPr>
          <a:xfrm>
            <a:off x="6240463" y="2977115"/>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dirty="0"/>
              <a:t>Descriptive text</a:t>
            </a:r>
          </a:p>
        </p:txBody>
      </p:sp>
      <p:sp>
        <p:nvSpPr>
          <p:cNvPr id="43" name="Text Placeholder 39">
            <a:extLst>
              <a:ext uri="{FF2B5EF4-FFF2-40B4-BE49-F238E27FC236}">
                <a16:creationId xmlns:a16="http://schemas.microsoft.com/office/drawing/2014/main" id="{BFD70A96-999C-1A46-83A7-D06801F55DB7}"/>
              </a:ext>
            </a:extLst>
          </p:cNvPr>
          <p:cNvSpPr>
            <a:spLocks noGrp="1"/>
          </p:cNvSpPr>
          <p:nvPr>
            <p:ph type="body" sz="quarter" idx="19" hasCustomPrompt="1"/>
          </p:nvPr>
        </p:nvSpPr>
        <p:spPr>
          <a:xfrm>
            <a:off x="6240463" y="4161319"/>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dirty="0"/>
              <a:t>Project goals</a:t>
            </a:r>
          </a:p>
        </p:txBody>
      </p:sp>
      <p:sp>
        <p:nvSpPr>
          <p:cNvPr id="44" name="Text Placeholder 41">
            <a:extLst>
              <a:ext uri="{FF2B5EF4-FFF2-40B4-BE49-F238E27FC236}">
                <a16:creationId xmlns:a16="http://schemas.microsoft.com/office/drawing/2014/main" id="{F57534EE-A31A-3942-81EF-7420176EDD7B}"/>
              </a:ext>
            </a:extLst>
          </p:cNvPr>
          <p:cNvSpPr>
            <a:spLocks noGrp="1"/>
          </p:cNvSpPr>
          <p:nvPr>
            <p:ph type="body" sz="quarter" idx="20" hasCustomPrompt="1"/>
          </p:nvPr>
        </p:nvSpPr>
        <p:spPr>
          <a:xfrm>
            <a:off x="6240463" y="5120721"/>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dirty="0"/>
              <a:t>Descriptive text</a:t>
            </a:r>
          </a:p>
        </p:txBody>
      </p:sp>
    </p:spTree>
    <p:extLst>
      <p:ext uri="{BB962C8B-B14F-4D97-AF65-F5344CB8AC3E}">
        <p14:creationId xmlns:p14="http://schemas.microsoft.com/office/powerpoint/2010/main" val="3455035362"/>
      </p:ext>
    </p:extLst>
  </p:cSld>
  <p:clrMapOvr>
    <a:masterClrMapping/>
  </p:clrMapOvr>
  <p:transition>
    <p:fade/>
  </p:transition>
  <p:extLst>
    <p:ext uri="{DCECCB84-F9BA-43D5-87BE-67443E8EF086}">
      <p15:sldGuideLst xmlns:p15="http://schemas.microsoft.com/office/powerpoint/2012/main">
        <p15:guide id="16" pos="3754" userDrawn="1">
          <p15:clr>
            <a:srgbClr val="A4A3A4"/>
          </p15:clr>
        </p15:guide>
        <p15:guide id="17" pos="3931" userDrawn="1">
          <p15:clr>
            <a:srgbClr val="A4A3A4"/>
          </p15:clr>
        </p15:guide>
        <p15:guide id="20" pos="4937">
          <p15:clr>
            <a:srgbClr val="A4A3A4"/>
          </p15:clr>
        </p15:guide>
        <p15:guide id="21" pos="5133" userDrawn="1">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777" userDrawn="1">
          <p15:clr>
            <a:srgbClr val="FBAE40"/>
          </p15:clr>
        </p15:guide>
        <p15:guide id="32" orient="horz" pos="1162" userDrawn="1">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eam Slid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406558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4" y="585788"/>
            <a:ext cx="2824862" cy="850900"/>
          </a:xfrm>
        </p:spPr>
        <p:txBody>
          <a:bodyPr anchor="t">
            <a:noAutofit/>
          </a:bodyPr>
          <a:lstStyle>
            <a:lvl1pPr>
              <a:defRPr>
                <a:solidFill>
                  <a:schemeClr val="accent3"/>
                </a:solidFill>
              </a:defRPr>
            </a:lvl1pPr>
          </a:lstStyle>
          <a:p>
            <a:r>
              <a:rPr lang="en-US" dirty="0"/>
              <a:t>Hello</a:t>
            </a:r>
          </a:p>
        </p:txBody>
      </p:sp>
      <p:sp>
        <p:nvSpPr>
          <p:cNvPr id="25" name="Text Placeholder 24">
            <a:extLst>
              <a:ext uri="{FF2B5EF4-FFF2-40B4-BE49-F238E27FC236}">
                <a16:creationId xmlns:a16="http://schemas.microsoft.com/office/drawing/2014/main" id="{687B7084-FB17-304C-A2D7-1145E7FE9D5A}"/>
              </a:ext>
            </a:extLst>
          </p:cNvPr>
          <p:cNvSpPr>
            <a:spLocks noGrp="1"/>
          </p:cNvSpPr>
          <p:nvPr>
            <p:ph type="body" sz="quarter" idx="11" hasCustomPrompt="1"/>
          </p:nvPr>
        </p:nvSpPr>
        <p:spPr>
          <a:xfrm>
            <a:off x="7192963" y="1437685"/>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27" name="Text Placeholder 26">
            <a:extLst>
              <a:ext uri="{FF2B5EF4-FFF2-40B4-BE49-F238E27FC236}">
                <a16:creationId xmlns:a16="http://schemas.microsoft.com/office/drawing/2014/main" id="{0B58D5F9-9ECC-AE4D-AEE6-08C911DE2503}"/>
              </a:ext>
            </a:extLst>
          </p:cNvPr>
          <p:cNvSpPr>
            <a:spLocks noGrp="1"/>
          </p:cNvSpPr>
          <p:nvPr>
            <p:ph type="body" sz="quarter" idx="12" hasCustomPrompt="1"/>
          </p:nvPr>
        </p:nvSpPr>
        <p:spPr>
          <a:xfrm>
            <a:off x="7192963" y="1802269"/>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29" name="Text Placeholder 28">
            <a:extLst>
              <a:ext uri="{FF2B5EF4-FFF2-40B4-BE49-F238E27FC236}">
                <a16:creationId xmlns:a16="http://schemas.microsoft.com/office/drawing/2014/main" id="{688E32A6-35BF-E143-8E34-3EF1E3F217EA}"/>
              </a:ext>
            </a:extLst>
          </p:cNvPr>
          <p:cNvSpPr>
            <a:spLocks noGrp="1"/>
          </p:cNvSpPr>
          <p:nvPr>
            <p:ph type="body" sz="quarter" idx="13" hasCustomPrompt="1"/>
          </p:nvPr>
        </p:nvSpPr>
        <p:spPr>
          <a:xfrm>
            <a:off x="7192963" y="2200939"/>
            <a:ext cx="3835399" cy="1150185"/>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quis</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nostrud</a:t>
            </a:r>
            <a:r>
              <a:rPr lang="en-US" sz="1200" b="0" dirty="0">
                <a:solidFill>
                  <a:srgbClr val="505050"/>
                </a:solidFill>
                <a:latin typeface="Segoe UI" panose="020B0502040204020203" pitchFamily="34" charset="0"/>
                <a:cs typeface="Segoe UI" panose="020B0502040204020203" pitchFamily="34" charset="0"/>
              </a:rPr>
              <a:t> exercitation </a:t>
            </a:r>
            <a:r>
              <a:rPr lang="en-US" sz="1200" b="0" dirty="0" err="1">
                <a:solidFill>
                  <a:srgbClr val="505050"/>
                </a:solidFill>
                <a:latin typeface="Segoe UI" panose="020B0502040204020203" pitchFamily="34" charset="0"/>
                <a:cs typeface="Segoe UI" panose="020B0502040204020203" pitchFamily="34" charset="0"/>
              </a:rPr>
              <a:t>ullamco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laboris</a:t>
            </a:r>
            <a:r>
              <a:rPr lang="en-US" sz="1200" b="0" dirty="0">
                <a:solidFill>
                  <a:srgbClr val="505050"/>
                </a:solidFill>
                <a:latin typeface="Segoe UI" panose="020B0502040204020203" pitchFamily="34" charset="0"/>
                <a:cs typeface="Segoe UI" panose="020B0502040204020203" pitchFamily="34" charset="0"/>
              </a:rPr>
              <a:t> nisi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aliquip</a:t>
            </a:r>
            <a:r>
              <a:rPr lang="en-US" sz="1200" b="0" dirty="0">
                <a:solidFill>
                  <a:srgbClr val="505050"/>
                </a:solidFill>
                <a:latin typeface="Segoe UI" panose="020B0502040204020203" pitchFamily="34" charset="0"/>
                <a:cs typeface="Segoe UI" panose="020B0502040204020203" pitchFamily="34" charset="0"/>
              </a:rPr>
              <a:t> ex </a:t>
            </a:r>
            <a:r>
              <a:rPr lang="en-US" sz="1200" b="0" dirty="0" err="1">
                <a:solidFill>
                  <a:srgbClr val="505050"/>
                </a:solidFill>
                <a:latin typeface="Segoe UI" panose="020B0502040204020203" pitchFamily="34" charset="0"/>
                <a:cs typeface="Segoe UI" panose="020B0502040204020203" pitchFamily="34" charset="0"/>
              </a:rPr>
              <a:t>ea</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commodo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consequat</a:t>
            </a:r>
            <a:r>
              <a:rPr lang="en-US" sz="1200" b="0" dirty="0">
                <a:solidFill>
                  <a:srgbClr val="505050"/>
                </a:solidFill>
                <a:latin typeface="Segoe UI" panose="020B0502040204020203" pitchFamily="34" charset="0"/>
                <a:cs typeface="Segoe UI" panose="020B0502040204020203" pitchFamily="34" charset="0"/>
              </a:rPr>
              <a:t>. </a:t>
            </a:r>
          </a:p>
        </p:txBody>
      </p:sp>
      <p:sp>
        <p:nvSpPr>
          <p:cNvPr id="30" name="Text Placeholder 24">
            <a:extLst>
              <a:ext uri="{FF2B5EF4-FFF2-40B4-BE49-F238E27FC236}">
                <a16:creationId xmlns:a16="http://schemas.microsoft.com/office/drawing/2014/main" id="{0B57611E-E7C7-324D-8BF8-320980FF4F27}"/>
              </a:ext>
            </a:extLst>
          </p:cNvPr>
          <p:cNvSpPr>
            <a:spLocks noGrp="1"/>
          </p:cNvSpPr>
          <p:nvPr>
            <p:ph type="body" sz="quarter" idx="14" hasCustomPrompt="1"/>
          </p:nvPr>
        </p:nvSpPr>
        <p:spPr>
          <a:xfrm>
            <a:off x="7192963" y="4292600"/>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31" name="Text Placeholder 26">
            <a:extLst>
              <a:ext uri="{FF2B5EF4-FFF2-40B4-BE49-F238E27FC236}">
                <a16:creationId xmlns:a16="http://schemas.microsoft.com/office/drawing/2014/main" id="{3340D410-0B5B-4B4B-AEA6-2655A1EB04FD}"/>
              </a:ext>
            </a:extLst>
          </p:cNvPr>
          <p:cNvSpPr>
            <a:spLocks noGrp="1"/>
          </p:cNvSpPr>
          <p:nvPr>
            <p:ph type="body" sz="quarter" idx="15" hasCustomPrompt="1"/>
          </p:nvPr>
        </p:nvSpPr>
        <p:spPr>
          <a:xfrm>
            <a:off x="7192963" y="4657184"/>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32" name="Text Placeholder 28">
            <a:extLst>
              <a:ext uri="{FF2B5EF4-FFF2-40B4-BE49-F238E27FC236}">
                <a16:creationId xmlns:a16="http://schemas.microsoft.com/office/drawing/2014/main" id="{BD35ACAE-2494-4842-AAF6-13BCA3369290}"/>
              </a:ext>
            </a:extLst>
          </p:cNvPr>
          <p:cNvSpPr>
            <a:spLocks noGrp="1"/>
          </p:cNvSpPr>
          <p:nvPr>
            <p:ph type="body" sz="quarter" idx="16" hasCustomPrompt="1"/>
          </p:nvPr>
        </p:nvSpPr>
        <p:spPr>
          <a:xfrm>
            <a:off x="7192963" y="5055854"/>
            <a:ext cx="3835400" cy="1213183"/>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quis</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nostrud</a:t>
            </a:r>
            <a:r>
              <a:rPr lang="en-US" sz="1200" b="0" dirty="0">
                <a:solidFill>
                  <a:srgbClr val="505050"/>
                </a:solidFill>
                <a:latin typeface="Segoe UI" panose="020B0502040204020203" pitchFamily="34" charset="0"/>
                <a:cs typeface="Segoe UI" panose="020B0502040204020203" pitchFamily="34" charset="0"/>
              </a:rPr>
              <a:t> exercitation </a:t>
            </a:r>
            <a:r>
              <a:rPr lang="en-US" sz="1200" b="0" dirty="0" err="1">
                <a:solidFill>
                  <a:srgbClr val="505050"/>
                </a:solidFill>
                <a:latin typeface="Segoe UI" panose="020B0502040204020203" pitchFamily="34" charset="0"/>
                <a:cs typeface="Segoe UI" panose="020B0502040204020203" pitchFamily="34" charset="0"/>
              </a:rPr>
              <a:t>ullamco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laboris</a:t>
            </a:r>
            <a:r>
              <a:rPr lang="en-US" sz="1200" b="0" dirty="0">
                <a:solidFill>
                  <a:srgbClr val="505050"/>
                </a:solidFill>
                <a:latin typeface="Segoe UI" panose="020B0502040204020203" pitchFamily="34" charset="0"/>
                <a:cs typeface="Segoe UI" panose="020B0502040204020203" pitchFamily="34" charset="0"/>
              </a:rPr>
              <a:t> nisi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aliquip</a:t>
            </a:r>
            <a:r>
              <a:rPr lang="en-US" sz="1200" b="0" dirty="0">
                <a:solidFill>
                  <a:srgbClr val="505050"/>
                </a:solidFill>
                <a:latin typeface="Segoe UI" panose="020B0502040204020203" pitchFamily="34" charset="0"/>
                <a:cs typeface="Segoe UI" panose="020B0502040204020203" pitchFamily="34" charset="0"/>
              </a:rPr>
              <a:t> ex </a:t>
            </a:r>
            <a:r>
              <a:rPr lang="en-US" sz="1200" b="0" dirty="0" err="1">
                <a:solidFill>
                  <a:srgbClr val="505050"/>
                </a:solidFill>
                <a:latin typeface="Segoe UI" panose="020B0502040204020203" pitchFamily="34" charset="0"/>
                <a:cs typeface="Segoe UI" panose="020B0502040204020203" pitchFamily="34" charset="0"/>
              </a:rPr>
              <a:t>ea</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commodo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consequat</a:t>
            </a:r>
            <a:r>
              <a:rPr lang="en-US" sz="1200" b="0" dirty="0">
                <a:solidFill>
                  <a:srgbClr val="505050"/>
                </a:solidFill>
                <a:latin typeface="Segoe UI" panose="020B0502040204020203" pitchFamily="34" charset="0"/>
                <a:cs typeface="Segoe UI" panose="020B0502040204020203" pitchFamily="34" charset="0"/>
              </a:rPr>
              <a:t>. </a:t>
            </a:r>
          </a:p>
        </p:txBody>
      </p:sp>
      <p:sp>
        <p:nvSpPr>
          <p:cNvPr id="40" name="Picture Placeholder 39">
            <a:extLst>
              <a:ext uri="{FF2B5EF4-FFF2-40B4-BE49-F238E27FC236}">
                <a16:creationId xmlns:a16="http://schemas.microsoft.com/office/drawing/2014/main" id="{BA73218E-471B-984D-AF23-10EDB19E9A7F}"/>
              </a:ext>
            </a:extLst>
          </p:cNvPr>
          <p:cNvSpPr>
            <a:spLocks noGrp="1"/>
          </p:cNvSpPr>
          <p:nvPr>
            <p:ph type="pic" sz="quarter" idx="17"/>
          </p:nvPr>
        </p:nvSpPr>
        <p:spPr>
          <a:xfrm>
            <a:off x="5314950" y="1436687"/>
            <a:ext cx="1576800" cy="1576800"/>
          </a:xfrm>
          <a:prstGeom prst="ellipse">
            <a:avLst/>
          </a:prstGeom>
        </p:spPr>
        <p:txBody>
          <a:bodyPr/>
          <a:lstStyle>
            <a:lvl1pPr>
              <a:defRPr sz="1000"/>
            </a:lvl1pPr>
          </a:lstStyle>
          <a:p>
            <a:r>
              <a:rPr lang="en-US"/>
              <a:t>Click icon to add picture</a:t>
            </a:r>
            <a:endParaRPr lang="en-US" dirty="0"/>
          </a:p>
        </p:txBody>
      </p:sp>
      <p:sp>
        <p:nvSpPr>
          <p:cNvPr id="41" name="Picture Placeholder 39">
            <a:extLst>
              <a:ext uri="{FF2B5EF4-FFF2-40B4-BE49-F238E27FC236}">
                <a16:creationId xmlns:a16="http://schemas.microsoft.com/office/drawing/2014/main" id="{0DF309B0-7379-4C44-A541-B4343B549DC2}"/>
              </a:ext>
            </a:extLst>
          </p:cNvPr>
          <p:cNvSpPr>
            <a:spLocks noGrp="1"/>
          </p:cNvSpPr>
          <p:nvPr>
            <p:ph type="pic" sz="quarter" idx="18"/>
          </p:nvPr>
        </p:nvSpPr>
        <p:spPr>
          <a:xfrm>
            <a:off x="5314950" y="4293096"/>
            <a:ext cx="1576800" cy="1576800"/>
          </a:xfrm>
          <a:prstGeom prst="ellipse">
            <a:avLst/>
          </a:prstGeom>
        </p:spPr>
        <p:txBody>
          <a:bodyPr/>
          <a:lstStyle>
            <a:lvl1pPr>
              <a:defRPr sz="1000"/>
            </a:lvl1pPr>
          </a:lstStyle>
          <a:p>
            <a:r>
              <a:rPr lang="en-US"/>
              <a:t>Click icon to add picture</a:t>
            </a:r>
            <a:endParaRPr lang="en-US" dirty="0"/>
          </a:p>
        </p:txBody>
      </p:sp>
    </p:spTree>
    <p:extLst>
      <p:ext uri="{BB962C8B-B14F-4D97-AF65-F5344CB8AC3E}">
        <p14:creationId xmlns:p14="http://schemas.microsoft.com/office/powerpoint/2010/main" val="835566677"/>
      </p:ext>
    </p:extLst>
  </p:cSld>
  <p:clrMapOvr>
    <a:masterClrMapping/>
  </p:clrMapOvr>
  <p:transition>
    <p:fade/>
  </p:transition>
  <p:extLst>
    <p:ext uri="{DCECCB84-F9BA-43D5-87BE-67443E8EF086}">
      <p15:sldGuideLst xmlns:p15="http://schemas.microsoft.com/office/powerpoint/2012/main">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8" pos="4342" userDrawn="1">
          <p15:clr>
            <a:srgbClr val="A4A3A4"/>
          </p15:clr>
        </p15:guide>
        <p15:guide id="19" pos="4531" userDrawn="1">
          <p15:clr>
            <a:srgbClr val="A4A3A4"/>
          </p15:clr>
        </p15:guide>
        <p15:guide id="28" orient="horz" pos="905">
          <p15:clr>
            <a:srgbClr val="5ACBF0"/>
          </p15:clr>
        </p15:guide>
        <p15:guide id="30" orient="horz" pos="288">
          <p15:clr>
            <a:srgbClr val="5ACBF0"/>
          </p15:clr>
        </p15:guide>
        <p15:guide id="31" orient="horz" pos="2704" userDrawn="1">
          <p15:clr>
            <a:srgbClr val="5ACBF0"/>
          </p15:clr>
        </p15:guide>
        <p15:guide id="32" pos="6947" userDrawn="1">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3_4-colum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C7F020-426C-5E40-B5A3-0630A950B07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EFA85E99-F542-B24A-B446-DFECA22023E3}"/>
              </a:ext>
            </a:extLst>
          </p:cNvPr>
          <p:cNvSpPr>
            <a:spLocks noGrp="1"/>
          </p:cNvSpPr>
          <p:nvPr>
            <p:ph type="title" hasCustomPrompt="1"/>
          </p:nvPr>
        </p:nvSpPr>
        <p:spPr>
          <a:xfrm>
            <a:off x="588263" y="457200"/>
            <a:ext cx="11018520" cy="553998"/>
          </a:xfrm>
        </p:spPr>
        <p:txBody>
          <a:bodyPr>
            <a:spAutoFit/>
          </a:bodyPr>
          <a:lstStyle>
            <a:lvl1pPr>
              <a:defRPr>
                <a:solidFill>
                  <a:schemeClr val="accent3"/>
                </a:solidFill>
              </a:defRPr>
            </a:lvl1pPr>
          </a:lstStyle>
          <a:p>
            <a:r>
              <a:rPr lang="en-US" dirty="0"/>
              <a:t>The Team</a:t>
            </a:r>
          </a:p>
        </p:txBody>
      </p:sp>
      <p:sp>
        <p:nvSpPr>
          <p:cNvPr id="4" name="Text Placeholder 24">
            <a:extLst>
              <a:ext uri="{FF2B5EF4-FFF2-40B4-BE49-F238E27FC236}">
                <a16:creationId xmlns:a16="http://schemas.microsoft.com/office/drawing/2014/main" id="{DAB7DD0E-9CE8-8B49-86A4-00493B0A2C63}"/>
              </a:ext>
            </a:extLst>
          </p:cNvPr>
          <p:cNvSpPr>
            <a:spLocks noGrp="1"/>
          </p:cNvSpPr>
          <p:nvPr>
            <p:ph type="body" sz="quarter" idx="11" hasCustomPrompt="1"/>
          </p:nvPr>
        </p:nvSpPr>
        <p:spPr>
          <a:xfrm>
            <a:off x="601664" y="4408341"/>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5" name="Text Placeholder 26">
            <a:extLst>
              <a:ext uri="{FF2B5EF4-FFF2-40B4-BE49-F238E27FC236}">
                <a16:creationId xmlns:a16="http://schemas.microsoft.com/office/drawing/2014/main" id="{5B9FC220-0063-D14C-BAC7-29C374D5E3B9}"/>
              </a:ext>
            </a:extLst>
          </p:cNvPr>
          <p:cNvSpPr>
            <a:spLocks noGrp="1"/>
          </p:cNvSpPr>
          <p:nvPr>
            <p:ph type="body" sz="quarter" idx="12" hasCustomPrompt="1"/>
          </p:nvPr>
        </p:nvSpPr>
        <p:spPr>
          <a:xfrm>
            <a:off x="601664" y="4772925"/>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6" name="Text Placeholder 28">
            <a:extLst>
              <a:ext uri="{FF2B5EF4-FFF2-40B4-BE49-F238E27FC236}">
                <a16:creationId xmlns:a16="http://schemas.microsoft.com/office/drawing/2014/main" id="{F06C21F1-452A-864F-9F3D-BF7065232F59}"/>
              </a:ext>
            </a:extLst>
          </p:cNvPr>
          <p:cNvSpPr>
            <a:spLocks noGrp="1"/>
          </p:cNvSpPr>
          <p:nvPr>
            <p:ph type="body" sz="quarter" idx="13" hasCustomPrompt="1"/>
          </p:nvPr>
        </p:nvSpPr>
        <p:spPr>
          <a:xfrm>
            <a:off x="601664" y="5171595"/>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7" name="Text Placeholder 24">
            <a:extLst>
              <a:ext uri="{FF2B5EF4-FFF2-40B4-BE49-F238E27FC236}">
                <a16:creationId xmlns:a16="http://schemas.microsoft.com/office/drawing/2014/main" id="{CBF991A4-66F2-0E4F-8612-F380FB5985B0}"/>
              </a:ext>
            </a:extLst>
          </p:cNvPr>
          <p:cNvSpPr>
            <a:spLocks noGrp="1"/>
          </p:cNvSpPr>
          <p:nvPr>
            <p:ph type="body" sz="quarter" idx="14" hasCustomPrompt="1"/>
          </p:nvPr>
        </p:nvSpPr>
        <p:spPr>
          <a:xfrm>
            <a:off x="341312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8" name="Text Placeholder 26">
            <a:extLst>
              <a:ext uri="{FF2B5EF4-FFF2-40B4-BE49-F238E27FC236}">
                <a16:creationId xmlns:a16="http://schemas.microsoft.com/office/drawing/2014/main" id="{B204FDE1-FBCB-1E43-8DBA-A33A86502D94}"/>
              </a:ext>
            </a:extLst>
          </p:cNvPr>
          <p:cNvSpPr>
            <a:spLocks noGrp="1"/>
          </p:cNvSpPr>
          <p:nvPr>
            <p:ph type="body" sz="quarter" idx="15" hasCustomPrompt="1"/>
          </p:nvPr>
        </p:nvSpPr>
        <p:spPr>
          <a:xfrm>
            <a:off x="341312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9" name="Text Placeholder 28">
            <a:extLst>
              <a:ext uri="{FF2B5EF4-FFF2-40B4-BE49-F238E27FC236}">
                <a16:creationId xmlns:a16="http://schemas.microsoft.com/office/drawing/2014/main" id="{48D95D5C-AD2C-964E-B8BB-ECD883345B16}"/>
              </a:ext>
            </a:extLst>
          </p:cNvPr>
          <p:cNvSpPr>
            <a:spLocks noGrp="1"/>
          </p:cNvSpPr>
          <p:nvPr>
            <p:ph type="body" sz="quarter" idx="16" hasCustomPrompt="1"/>
          </p:nvPr>
        </p:nvSpPr>
        <p:spPr>
          <a:xfrm>
            <a:off x="341312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10" name="Text Placeholder 24">
            <a:extLst>
              <a:ext uri="{FF2B5EF4-FFF2-40B4-BE49-F238E27FC236}">
                <a16:creationId xmlns:a16="http://schemas.microsoft.com/office/drawing/2014/main" id="{B7C50AAD-D67F-C045-84A8-3B74373D32E9}"/>
              </a:ext>
            </a:extLst>
          </p:cNvPr>
          <p:cNvSpPr>
            <a:spLocks noGrp="1"/>
          </p:cNvSpPr>
          <p:nvPr>
            <p:ph type="body" sz="quarter" idx="17" hasCustomPrompt="1"/>
          </p:nvPr>
        </p:nvSpPr>
        <p:spPr>
          <a:xfrm>
            <a:off x="6256338"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11" name="Text Placeholder 26">
            <a:extLst>
              <a:ext uri="{FF2B5EF4-FFF2-40B4-BE49-F238E27FC236}">
                <a16:creationId xmlns:a16="http://schemas.microsoft.com/office/drawing/2014/main" id="{7B3F54B5-7211-D041-822C-DDBBC93FDE34}"/>
              </a:ext>
            </a:extLst>
          </p:cNvPr>
          <p:cNvSpPr>
            <a:spLocks noGrp="1"/>
          </p:cNvSpPr>
          <p:nvPr>
            <p:ph type="body" sz="quarter" idx="18" hasCustomPrompt="1"/>
          </p:nvPr>
        </p:nvSpPr>
        <p:spPr>
          <a:xfrm>
            <a:off x="6256338"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12" name="Text Placeholder 28">
            <a:extLst>
              <a:ext uri="{FF2B5EF4-FFF2-40B4-BE49-F238E27FC236}">
                <a16:creationId xmlns:a16="http://schemas.microsoft.com/office/drawing/2014/main" id="{A80F42EC-DE4B-5144-99F7-4F92622AAE27}"/>
              </a:ext>
            </a:extLst>
          </p:cNvPr>
          <p:cNvSpPr>
            <a:spLocks noGrp="1"/>
          </p:cNvSpPr>
          <p:nvPr>
            <p:ph type="body" sz="quarter" idx="19" hasCustomPrompt="1"/>
          </p:nvPr>
        </p:nvSpPr>
        <p:spPr>
          <a:xfrm>
            <a:off x="6256338"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13" name="Text Placeholder 24">
            <a:extLst>
              <a:ext uri="{FF2B5EF4-FFF2-40B4-BE49-F238E27FC236}">
                <a16:creationId xmlns:a16="http://schemas.microsoft.com/office/drawing/2014/main" id="{96B9F418-E7FC-8B4D-B6DF-D05F59C88194}"/>
              </a:ext>
            </a:extLst>
          </p:cNvPr>
          <p:cNvSpPr>
            <a:spLocks noGrp="1"/>
          </p:cNvSpPr>
          <p:nvPr>
            <p:ph type="body" sz="quarter" idx="20" hasCustomPrompt="1"/>
          </p:nvPr>
        </p:nvSpPr>
        <p:spPr>
          <a:xfrm>
            <a:off x="907097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14" name="Text Placeholder 26">
            <a:extLst>
              <a:ext uri="{FF2B5EF4-FFF2-40B4-BE49-F238E27FC236}">
                <a16:creationId xmlns:a16="http://schemas.microsoft.com/office/drawing/2014/main" id="{3C77D641-147C-1940-8BCB-2C5F61CDAA9A}"/>
              </a:ext>
            </a:extLst>
          </p:cNvPr>
          <p:cNvSpPr>
            <a:spLocks noGrp="1"/>
          </p:cNvSpPr>
          <p:nvPr>
            <p:ph type="body" sz="quarter" idx="21" hasCustomPrompt="1"/>
          </p:nvPr>
        </p:nvSpPr>
        <p:spPr>
          <a:xfrm>
            <a:off x="907097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15" name="Text Placeholder 28">
            <a:extLst>
              <a:ext uri="{FF2B5EF4-FFF2-40B4-BE49-F238E27FC236}">
                <a16:creationId xmlns:a16="http://schemas.microsoft.com/office/drawing/2014/main" id="{68B31C8F-F786-E643-88DC-4AE14C437072}"/>
              </a:ext>
            </a:extLst>
          </p:cNvPr>
          <p:cNvSpPr>
            <a:spLocks noGrp="1"/>
          </p:cNvSpPr>
          <p:nvPr>
            <p:ph type="body" sz="quarter" idx="22" hasCustomPrompt="1"/>
          </p:nvPr>
        </p:nvSpPr>
        <p:spPr>
          <a:xfrm>
            <a:off x="907097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24" name="Picture Placeholder 16">
            <a:extLst>
              <a:ext uri="{FF2B5EF4-FFF2-40B4-BE49-F238E27FC236}">
                <a16:creationId xmlns:a16="http://schemas.microsoft.com/office/drawing/2014/main" id="{8644B5A4-4C62-164B-9FCA-E1A62ECDC6A0}"/>
              </a:ext>
            </a:extLst>
          </p:cNvPr>
          <p:cNvSpPr>
            <a:spLocks noGrp="1"/>
          </p:cNvSpPr>
          <p:nvPr>
            <p:ph type="pic" sz="quarter" idx="23"/>
          </p:nvPr>
        </p:nvSpPr>
        <p:spPr>
          <a:xfrm>
            <a:off x="774200" y="1785409"/>
            <a:ext cx="2160000" cy="2160000"/>
          </a:xfrm>
          <a:prstGeom prst="ellipse">
            <a:avLst/>
          </a:prstGeom>
          <a:ln>
            <a:noFill/>
          </a:ln>
        </p:spPr>
        <p:txBody>
          <a:bodyPr/>
          <a:lstStyle/>
          <a:p>
            <a:r>
              <a:rPr lang="en-US"/>
              <a:t>Click icon to add picture</a:t>
            </a:r>
            <a:endParaRPr lang="en-US" dirty="0"/>
          </a:p>
        </p:txBody>
      </p:sp>
      <p:sp>
        <p:nvSpPr>
          <p:cNvPr id="26" name="Picture Placeholder 16">
            <a:extLst>
              <a:ext uri="{FF2B5EF4-FFF2-40B4-BE49-F238E27FC236}">
                <a16:creationId xmlns:a16="http://schemas.microsoft.com/office/drawing/2014/main" id="{7216C99D-59E0-D148-8FD5-A06B5D098A96}"/>
              </a:ext>
            </a:extLst>
          </p:cNvPr>
          <p:cNvSpPr>
            <a:spLocks noGrp="1"/>
          </p:cNvSpPr>
          <p:nvPr>
            <p:ph type="pic" sz="quarter" idx="24"/>
          </p:nvPr>
        </p:nvSpPr>
        <p:spPr>
          <a:xfrm>
            <a:off x="3603125" y="1785409"/>
            <a:ext cx="2160000" cy="2160000"/>
          </a:xfrm>
          <a:prstGeom prst="ellipse">
            <a:avLst/>
          </a:prstGeom>
          <a:ln>
            <a:noFill/>
          </a:ln>
        </p:spPr>
        <p:txBody>
          <a:bodyPr/>
          <a:lstStyle/>
          <a:p>
            <a:r>
              <a:rPr lang="en-US"/>
              <a:t>Click icon to add picture</a:t>
            </a:r>
            <a:endParaRPr lang="en-US" dirty="0"/>
          </a:p>
        </p:txBody>
      </p:sp>
      <p:sp>
        <p:nvSpPr>
          <p:cNvPr id="28" name="Picture Placeholder 16">
            <a:extLst>
              <a:ext uri="{FF2B5EF4-FFF2-40B4-BE49-F238E27FC236}">
                <a16:creationId xmlns:a16="http://schemas.microsoft.com/office/drawing/2014/main" id="{D4B99A33-76D9-4843-8919-AD5FEF9A31F2}"/>
              </a:ext>
            </a:extLst>
          </p:cNvPr>
          <p:cNvSpPr>
            <a:spLocks noGrp="1"/>
          </p:cNvSpPr>
          <p:nvPr>
            <p:ph type="pic" sz="quarter" idx="25"/>
          </p:nvPr>
        </p:nvSpPr>
        <p:spPr>
          <a:xfrm>
            <a:off x="6428875" y="1785409"/>
            <a:ext cx="2160000" cy="2160000"/>
          </a:xfrm>
          <a:prstGeom prst="ellipse">
            <a:avLst/>
          </a:prstGeom>
          <a:ln>
            <a:noFill/>
          </a:ln>
        </p:spPr>
        <p:txBody>
          <a:bodyPr/>
          <a:lstStyle/>
          <a:p>
            <a:r>
              <a:rPr lang="en-US"/>
              <a:t>Click icon to add picture</a:t>
            </a:r>
            <a:endParaRPr lang="en-US" dirty="0"/>
          </a:p>
        </p:txBody>
      </p:sp>
      <p:sp>
        <p:nvSpPr>
          <p:cNvPr id="30" name="Picture Placeholder 16">
            <a:extLst>
              <a:ext uri="{FF2B5EF4-FFF2-40B4-BE49-F238E27FC236}">
                <a16:creationId xmlns:a16="http://schemas.microsoft.com/office/drawing/2014/main" id="{961589AC-2E68-5C4F-BF84-D883C8663119}"/>
              </a:ext>
            </a:extLst>
          </p:cNvPr>
          <p:cNvSpPr>
            <a:spLocks noGrp="1"/>
          </p:cNvSpPr>
          <p:nvPr>
            <p:ph type="pic" sz="quarter" idx="26"/>
          </p:nvPr>
        </p:nvSpPr>
        <p:spPr>
          <a:xfrm>
            <a:off x="9260975" y="1785409"/>
            <a:ext cx="2160000" cy="2160000"/>
          </a:xfrm>
          <a:prstGeom prst="ellipse">
            <a:avLst/>
          </a:prstGeom>
          <a:ln>
            <a:noFill/>
          </a:ln>
        </p:spPr>
        <p:txBody>
          <a:bodyPr/>
          <a:lstStyle/>
          <a:p>
            <a:r>
              <a:rPr lang="en-US"/>
              <a:t>Click icon to add picture</a:t>
            </a:r>
            <a:endParaRPr lang="en-US" dirty="0"/>
          </a:p>
        </p:txBody>
      </p:sp>
    </p:spTree>
    <p:extLst>
      <p:ext uri="{BB962C8B-B14F-4D97-AF65-F5344CB8AC3E}">
        <p14:creationId xmlns:p14="http://schemas.microsoft.com/office/powerpoint/2010/main" val="648551354"/>
      </p:ext>
    </p:extLst>
  </p:cSld>
  <p:clrMapOvr>
    <a:masterClrMapping/>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0" pos="1967">
          <p15:clr>
            <a:srgbClr val="A4A3A4"/>
          </p15:clr>
        </p15:guide>
        <p15:guide id="11" pos="2150">
          <p15:clr>
            <a:srgbClr val="A4A3A4"/>
          </p15:clr>
        </p15:guide>
        <p15:guide id="16" pos="3749">
          <p15:clr>
            <a:srgbClr val="A4A3A4"/>
          </p15:clr>
        </p15:guide>
        <p15:guide id="17" pos="3932">
          <p15:clr>
            <a:srgbClr val="A4A3A4"/>
          </p15:clr>
        </p15:guide>
        <p15:guide id="22" pos="5529">
          <p15:clr>
            <a:srgbClr val="A4A3A4"/>
          </p15:clr>
        </p15:guide>
        <p15:guide id="23" pos="5714">
          <p15:clr>
            <a:srgbClr val="A4A3A4"/>
          </p15:clr>
        </p15:guide>
        <p15:guide id="28" pos="3840">
          <p15:clr>
            <a:srgbClr val="F26B43"/>
          </p15:clr>
        </p15:guide>
        <p15:guide id="29" pos="5576">
          <p15:clr>
            <a:srgbClr val="F26B43"/>
          </p15:clr>
        </p15:guide>
        <p15:guide id="30" pos="2105">
          <p15:clr>
            <a:srgbClr val="F26B43"/>
          </p15:clr>
        </p15:guide>
        <p15:guide id="31" orient="horz" pos="2772" userDrawn="1">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Profile Slide">
    <p:bg>
      <p:bgRef idx="1001">
        <a:schemeClr val="bg2"/>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accent3"/>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err="1"/>
              <a:t>Firstname</a:t>
            </a:r>
            <a:r>
              <a:rPr lang="en-US" dirty="0"/>
              <a:t> </a:t>
            </a:r>
            <a:r>
              <a:rPr lang="en-US" dirty="0" err="1"/>
              <a:t>Lastname</a:t>
            </a:r>
            <a:endParaRPr lang="en-US" dirty="0"/>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tx1"/>
                </a:solidFill>
              </a:defRPr>
            </a:lvl1pPr>
          </a:lstStyle>
          <a:p>
            <a:pPr lvl="0"/>
            <a:r>
              <a:rPr lang="en-US" dirty="0"/>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tx1"/>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tx1"/>
                </a:solidFill>
                <a:latin typeface="+mj-lt"/>
              </a:defRPr>
            </a:lvl1pPr>
          </a:lstStyle>
          <a:p>
            <a:pPr lvl="0"/>
            <a:r>
              <a:rPr lang="en-US" dirty="0"/>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tx1"/>
                </a:solidFill>
                <a:latin typeface="+mj-lt"/>
              </a:defRPr>
            </a:lvl1pPr>
          </a:lstStyle>
          <a:p>
            <a:pPr lvl="0"/>
            <a:r>
              <a:rPr lang="en-US" dirty="0"/>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tx1"/>
                </a:solidFill>
              </a:defRPr>
            </a:lvl1pPr>
          </a:lstStyle>
          <a:p>
            <a:pPr lvl="0"/>
            <a:r>
              <a:rPr lang="en-US" dirty="0"/>
              <a:t>One</a:t>
            </a:r>
          </a:p>
          <a:p>
            <a:pPr lvl="0"/>
            <a:r>
              <a:rPr lang="en-US" dirty="0"/>
              <a:t>Two</a:t>
            </a:r>
          </a:p>
          <a:p>
            <a:pPr lvl="0"/>
            <a:r>
              <a:rPr lang="en-US" dirty="0"/>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tx1"/>
                </a:solidFill>
              </a:defRPr>
            </a:lvl1pPr>
          </a:lstStyle>
          <a:p>
            <a:pPr lvl="0"/>
            <a:r>
              <a:rPr lang="en-US" dirty="0"/>
              <a:t>Four</a:t>
            </a:r>
          </a:p>
          <a:p>
            <a:pPr lvl="0"/>
            <a:r>
              <a:rPr lang="en-US" dirty="0"/>
              <a:t>Five</a:t>
            </a:r>
          </a:p>
          <a:p>
            <a:pPr lvl="0"/>
            <a:r>
              <a:rPr lang="en-US" dirty="0"/>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tx1"/>
                </a:solidFill>
              </a:defRPr>
            </a:lvl1pPr>
          </a:lstStyle>
          <a:p>
            <a:pPr lvl="0"/>
            <a:r>
              <a:rPr lang="en-US" dirty="0"/>
              <a:t>Seven</a:t>
            </a:r>
          </a:p>
          <a:p>
            <a:pPr lvl="0"/>
            <a:r>
              <a:rPr lang="en-US" dirty="0"/>
              <a:t>Eight</a:t>
            </a:r>
          </a:p>
          <a:p>
            <a:pPr lvl="0"/>
            <a:r>
              <a:rPr lang="en-US" dirty="0"/>
              <a:t>Nine</a:t>
            </a:r>
          </a:p>
        </p:txBody>
      </p:sp>
    </p:spTree>
    <p:extLst>
      <p:ext uri="{BB962C8B-B14F-4D97-AF65-F5344CB8AC3E}">
        <p14:creationId xmlns:p14="http://schemas.microsoft.com/office/powerpoint/2010/main" val="15621394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userDrawn="1">
          <p15:clr>
            <a:srgbClr val="FBAE40"/>
          </p15:clr>
        </p15:guide>
        <p15:guide id="25" orient="horz" pos="709" userDrawn="1">
          <p15:clr>
            <a:srgbClr val="FBAE40"/>
          </p15:clr>
        </p15:guide>
        <p15:guide id="26" pos="6834" userDrawn="1">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Profile Slide 2">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tx1"/>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err="1"/>
              <a:t>Firstname</a:t>
            </a:r>
            <a:r>
              <a:rPr lang="en-US" dirty="0"/>
              <a:t> </a:t>
            </a:r>
            <a:r>
              <a:rPr lang="en-US" dirty="0" err="1"/>
              <a:t>Lastname</a:t>
            </a:r>
            <a:endParaRPr lang="en-US" dirty="0"/>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accent6"/>
                </a:solidFill>
              </a:defRPr>
            </a:lvl1pPr>
          </a:lstStyle>
          <a:p>
            <a:pPr lvl="0"/>
            <a:r>
              <a:rPr lang="en-US" dirty="0"/>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accent6"/>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accent6"/>
                </a:solidFill>
                <a:latin typeface="+mj-lt"/>
              </a:defRPr>
            </a:lvl1pPr>
          </a:lstStyle>
          <a:p>
            <a:pPr lvl="0"/>
            <a:r>
              <a:rPr lang="en-US" dirty="0"/>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accent6"/>
                </a:solidFill>
                <a:latin typeface="+mj-lt"/>
              </a:defRPr>
            </a:lvl1pPr>
          </a:lstStyle>
          <a:p>
            <a:pPr lvl="0"/>
            <a:r>
              <a:rPr lang="en-US" dirty="0"/>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accent6"/>
                </a:solidFill>
              </a:defRPr>
            </a:lvl1pPr>
          </a:lstStyle>
          <a:p>
            <a:pPr lvl="0"/>
            <a:r>
              <a:rPr lang="en-US" dirty="0"/>
              <a:t>One</a:t>
            </a:r>
          </a:p>
          <a:p>
            <a:pPr lvl="0"/>
            <a:r>
              <a:rPr lang="en-US" dirty="0"/>
              <a:t>Two</a:t>
            </a:r>
          </a:p>
          <a:p>
            <a:pPr lvl="0"/>
            <a:r>
              <a:rPr lang="en-US" dirty="0"/>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accent6"/>
                </a:solidFill>
              </a:defRPr>
            </a:lvl1pPr>
          </a:lstStyle>
          <a:p>
            <a:pPr lvl="0"/>
            <a:r>
              <a:rPr lang="en-US" dirty="0"/>
              <a:t>Four</a:t>
            </a:r>
          </a:p>
          <a:p>
            <a:pPr lvl="0"/>
            <a:r>
              <a:rPr lang="en-US" dirty="0"/>
              <a:t>Five</a:t>
            </a:r>
          </a:p>
          <a:p>
            <a:pPr lvl="0"/>
            <a:r>
              <a:rPr lang="en-US" dirty="0"/>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accent6"/>
                </a:solidFill>
              </a:defRPr>
            </a:lvl1pPr>
          </a:lstStyle>
          <a:p>
            <a:pPr lvl="0"/>
            <a:r>
              <a:rPr lang="en-US" dirty="0"/>
              <a:t>Seven</a:t>
            </a:r>
          </a:p>
          <a:p>
            <a:pPr lvl="0"/>
            <a:r>
              <a:rPr lang="en-US" dirty="0"/>
              <a:t>Eight</a:t>
            </a:r>
          </a:p>
          <a:p>
            <a:pPr lvl="0"/>
            <a:r>
              <a:rPr lang="en-US" dirty="0"/>
              <a:t>Nine</a:t>
            </a:r>
          </a:p>
        </p:txBody>
      </p:sp>
    </p:spTree>
    <p:extLst>
      <p:ext uri="{BB962C8B-B14F-4D97-AF65-F5344CB8AC3E}">
        <p14:creationId xmlns:p14="http://schemas.microsoft.com/office/powerpoint/2010/main" val="380117858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userDrawn="1">
          <p15:clr>
            <a:srgbClr val="FBAE40"/>
          </p15:clr>
        </p15:guide>
        <p15:guide id="25" orient="horz" pos="709" userDrawn="1">
          <p15:clr>
            <a:srgbClr val="FBAE40"/>
          </p15:clr>
        </p15:guide>
        <p15:guide id="26" pos="6834" userDrawn="1">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Large Number Divider 1">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4941888" y="585788"/>
            <a:ext cx="6667500" cy="690119"/>
          </a:xfrm>
        </p:spPr>
        <p:txBody>
          <a:bodyPr anchor="t">
            <a:noAutofit/>
          </a:bodyPr>
          <a:lstStyle>
            <a:lvl1pPr marL="0" indent="0">
              <a:spcAft>
                <a:spcPts val="600"/>
              </a:spcAft>
              <a:buFont typeface="Wingdings" panose="05000000000000000000" pitchFamily="2" charset="2"/>
              <a:buNone/>
              <a:defRPr sz="3600">
                <a:solidFill>
                  <a:schemeClr val="tx1"/>
                </a:solidFill>
                <a:latin typeface="+mj-lt"/>
              </a:defRPr>
            </a:lvl1pPr>
          </a:lstStyle>
          <a:p>
            <a:pPr lvl="0"/>
            <a:r>
              <a:rPr lang="en-US" dirty="0"/>
              <a:t>Section 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1</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Tree>
    <p:extLst>
      <p:ext uri="{BB962C8B-B14F-4D97-AF65-F5344CB8AC3E}">
        <p14:creationId xmlns:p14="http://schemas.microsoft.com/office/powerpoint/2010/main" val="309218211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1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E8663993-2CF4-0843-9834-2078442DBA7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90063326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2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25F75097-07A2-DA4F-AFC5-71B04739FCB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8473859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3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96CEF9B0-0F7A-414C-9382-56532822A96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55035194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4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0B03ADF2-CBA0-AB48-AC2A-77EAF2C81AA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77247137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d Slide Black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3694579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userDrawn="1">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5_Large Number Divider 1">
    <p:bg>
      <p:bgRef idx="1001">
        <a:schemeClr val="bg2"/>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1</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9" name="Title 1">
            <a:extLst>
              <a:ext uri="{FF2B5EF4-FFF2-40B4-BE49-F238E27FC236}">
                <a16:creationId xmlns:a16="http://schemas.microsoft.com/office/drawing/2014/main" id="{939C9626-6AB7-9442-8C32-698E08BC85A7}"/>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74459593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6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649666AF-1BFD-C547-B312-5E30EBC9B839}"/>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47228313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7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443D24FC-F71D-C245-A2DA-55D32F6AA87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57784161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8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DA3A573E-5425-E24C-AC5B-D2C67E89FC53}"/>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422873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9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AD9EEC05-DC95-844E-868F-EEEB231AD96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5893271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1999" dirty="0">
                <a:solidFill>
                  <a:srgbClr val="FFFFFF"/>
                </a:solidFill>
                <a:latin typeface="+mj-lt"/>
              </a:defRPr>
            </a:lvl1pPr>
          </a:lstStyle>
          <a:p>
            <a:pPr marL="0" lvl="0" indent="0">
              <a:buNone/>
            </a:pPr>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00802985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Developer Code Layou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endParaRPr lang="en-US" dirty="0"/>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42438410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97853416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492443"/>
          </a:xfrm>
        </p:spPr>
        <p:txBody>
          <a:bodyPr/>
          <a:lstStyle>
            <a:lvl1pPr>
              <a:defRPr sz="3200">
                <a:solidFill>
                  <a:schemeClr val="tx1"/>
                </a:solidFill>
              </a:defRPr>
            </a:lvl1pPr>
          </a:lstStyle>
          <a:p>
            <a:r>
              <a:rPr lang="en-US"/>
              <a:t>Click to edit Master title style</a:t>
            </a:r>
            <a:endParaRPr lang="en-US" dirty="0"/>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165668527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dirty="0"/>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12063983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113" Type="http://schemas.openxmlformats.org/officeDocument/2006/relationships/slideLayout" Target="../slideLayouts/slideLayout113.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54" Type="http://schemas.openxmlformats.org/officeDocument/2006/relationships/slideLayout" Target="../slideLayouts/slideLayout54.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6" Type="http://schemas.openxmlformats.org/officeDocument/2006/relationships/slideLayout" Target="../slideLayouts/slideLayout106.xml"/><Relationship Id="rId114" Type="http://schemas.openxmlformats.org/officeDocument/2006/relationships/slideLayout" Target="../slideLayouts/slideLayout114.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115" Type="http://schemas.openxmlformats.org/officeDocument/2006/relationships/theme" Target="../theme/theme1.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116" Type="http://schemas.openxmlformats.org/officeDocument/2006/relationships/image" Target="../media/image1.emf"/><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slideLayout" Target="../slideLayouts/slideLayout1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116" cstate="hqprint">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5286" r:id="rId4"/>
    <p:sldLayoutId id="2147485390" r:id="rId5"/>
    <p:sldLayoutId id="2147484610" r:id="rId6"/>
    <p:sldLayoutId id="2147485389" r:id="rId7"/>
    <p:sldLayoutId id="2147485395" r:id="rId8"/>
    <p:sldLayoutId id="2147485396" r:id="rId9"/>
    <p:sldLayoutId id="2147484710" r:id="rId10"/>
    <p:sldLayoutId id="2147484240" r:id="rId11"/>
    <p:sldLayoutId id="2147484910" r:id="rId12"/>
    <p:sldLayoutId id="2147484911" r:id="rId13"/>
    <p:sldLayoutId id="2147485050" r:id="rId14"/>
    <p:sldLayoutId id="2147485165" r:id="rId15"/>
    <p:sldLayoutId id="2147484941" r:id="rId16"/>
    <p:sldLayoutId id="2147484942" r:id="rId17"/>
    <p:sldLayoutId id="2147485162" r:id="rId18"/>
    <p:sldLayoutId id="2147484639" r:id="rId19"/>
    <p:sldLayoutId id="2147484943" r:id="rId20"/>
    <p:sldLayoutId id="2147484603" r:id="rId21"/>
    <p:sldLayoutId id="2147485324" r:id="rId22"/>
    <p:sldLayoutId id="2147485326" r:id="rId23"/>
    <p:sldLayoutId id="2147485327" r:id="rId24"/>
    <p:sldLayoutId id="2147485328" r:id="rId25"/>
    <p:sldLayoutId id="2147485329" r:id="rId26"/>
    <p:sldLayoutId id="2147485330" r:id="rId27"/>
    <p:sldLayoutId id="2147485325" r:id="rId28"/>
    <p:sldLayoutId id="2147485331" r:id="rId29"/>
    <p:sldLayoutId id="2147485332" r:id="rId30"/>
    <p:sldLayoutId id="2147485366" r:id="rId31"/>
    <p:sldLayoutId id="2147485333" r:id="rId32"/>
    <p:sldLayoutId id="2147485334" r:id="rId33"/>
    <p:sldLayoutId id="2147485394" r:id="rId34"/>
    <p:sldLayoutId id="2147485340" r:id="rId35"/>
    <p:sldLayoutId id="2147485346" r:id="rId36"/>
    <p:sldLayoutId id="2147485349" r:id="rId37"/>
    <p:sldLayoutId id="2147485351" r:id="rId38"/>
    <p:sldLayoutId id="2147485369" r:id="rId39"/>
    <p:sldLayoutId id="2147485363" r:id="rId40"/>
    <p:sldLayoutId id="2147485370" r:id="rId41"/>
    <p:sldLayoutId id="2147484833" r:id="rId42"/>
    <p:sldLayoutId id="2147484834" r:id="rId43"/>
    <p:sldLayoutId id="2147484835" r:id="rId44"/>
    <p:sldLayoutId id="2147485385" r:id="rId45"/>
    <p:sldLayoutId id="2147485387" r:id="rId46"/>
    <p:sldLayoutId id="2147485382" r:id="rId47"/>
    <p:sldLayoutId id="2147484922" r:id="rId48"/>
    <p:sldLayoutId id="2147484923" r:id="rId49"/>
    <p:sldLayoutId id="2147485287" r:id="rId50"/>
    <p:sldLayoutId id="2147484924" r:id="rId51"/>
    <p:sldLayoutId id="2147484839" r:id="rId52"/>
    <p:sldLayoutId id="2147484840" r:id="rId53"/>
    <p:sldLayoutId id="2147485383" r:id="rId54"/>
    <p:sldLayoutId id="2147484841" r:id="rId55"/>
    <p:sldLayoutId id="2147484842" r:id="rId56"/>
    <p:sldLayoutId id="2147484843" r:id="rId57"/>
    <p:sldLayoutId id="2147484938" r:id="rId58"/>
    <p:sldLayoutId id="2147484939" r:id="rId59"/>
    <p:sldLayoutId id="2147484940" r:id="rId60"/>
    <p:sldLayoutId id="2147485161" r:id="rId61"/>
    <p:sldLayoutId id="2147485152" r:id="rId62"/>
    <p:sldLayoutId id="2147485153" r:id="rId63"/>
    <p:sldLayoutId id="2147485154" r:id="rId64"/>
    <p:sldLayoutId id="2147485379" r:id="rId65"/>
    <p:sldLayoutId id="2147485380" r:id="rId66"/>
    <p:sldLayoutId id="2147485381" r:id="rId67"/>
    <p:sldLayoutId id="2147484944" r:id="rId68"/>
    <p:sldLayoutId id="2147484945" r:id="rId69"/>
    <p:sldLayoutId id="2147485372" r:id="rId70"/>
    <p:sldLayoutId id="2147485373" r:id="rId71"/>
    <p:sldLayoutId id="2147485388" r:id="rId72"/>
    <p:sldLayoutId id="2147485296" r:id="rId73"/>
    <p:sldLayoutId id="2147485392" r:id="rId74"/>
    <p:sldLayoutId id="2147485393" r:id="rId75"/>
    <p:sldLayoutId id="2147485368" r:id="rId76"/>
    <p:sldLayoutId id="2147485367" r:id="rId77"/>
    <p:sldLayoutId id="2147485292" r:id="rId78"/>
    <p:sldLayoutId id="2147485294" r:id="rId79"/>
    <p:sldLayoutId id="2147485338" r:id="rId80"/>
    <p:sldLayoutId id="2147485339" r:id="rId81"/>
    <p:sldLayoutId id="2147485360" r:id="rId82"/>
    <p:sldLayoutId id="2147485364" r:id="rId83"/>
    <p:sldLayoutId id="2147485365" r:id="rId84"/>
    <p:sldLayoutId id="2147485352" r:id="rId85"/>
    <p:sldLayoutId id="2147485353" r:id="rId86"/>
    <p:sldLayoutId id="2147485354" r:id="rId87"/>
    <p:sldLayoutId id="2147485355" r:id="rId88"/>
    <p:sldLayoutId id="2147485356" r:id="rId89"/>
    <p:sldLayoutId id="2147485374" r:id="rId90"/>
    <p:sldLayoutId id="2147485375" r:id="rId91"/>
    <p:sldLayoutId id="2147485376" r:id="rId92"/>
    <p:sldLayoutId id="2147485377" r:id="rId93"/>
    <p:sldLayoutId id="2147485378" r:id="rId94"/>
    <p:sldLayoutId id="2147485137" r:id="rId95"/>
    <p:sldLayoutId id="2147485138" r:id="rId96"/>
    <p:sldLayoutId id="2147485139" r:id="rId97"/>
    <p:sldLayoutId id="2147485140" r:id="rId98"/>
    <p:sldLayoutId id="2147485141" r:id="rId99"/>
    <p:sldLayoutId id="2147485142" r:id="rId100"/>
    <p:sldLayoutId id="2147484249" r:id="rId101"/>
    <p:sldLayoutId id="2147484640" r:id="rId102"/>
    <p:sldLayoutId id="2147485288" r:id="rId103"/>
    <p:sldLayoutId id="2147485290" r:id="rId104"/>
    <p:sldLayoutId id="2147485289" r:id="rId105"/>
    <p:sldLayoutId id="2147485291" r:id="rId106"/>
    <p:sldLayoutId id="2147484584" r:id="rId107"/>
    <p:sldLayoutId id="2147484583" r:id="rId108"/>
    <p:sldLayoutId id="2147484671" r:id="rId109"/>
    <p:sldLayoutId id="2147484673" r:id="rId110"/>
    <p:sldLayoutId id="2147485391" r:id="rId111"/>
    <p:sldLayoutId id="2147484299" r:id="rId112"/>
    <p:sldLayoutId id="2147484263" r:id="rId113"/>
    <p:sldLayoutId id="2147485397" r:id="rId114"/>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marketplace/actions/hashicorp-setup-terraform" TargetMode="Externa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8" Type="http://schemas.openxmlformats.org/officeDocument/2006/relationships/image" Target="../media/image59.png"/><Relationship Id="rId13" Type="http://schemas.openxmlformats.org/officeDocument/2006/relationships/image" Target="../media/image64.png"/><Relationship Id="rId3" Type="http://schemas.openxmlformats.org/officeDocument/2006/relationships/image" Target="../media/image54.svg"/><Relationship Id="rId7" Type="http://schemas.openxmlformats.org/officeDocument/2006/relationships/image" Target="../media/image58.svg"/><Relationship Id="rId12" Type="http://schemas.openxmlformats.org/officeDocument/2006/relationships/image" Target="../media/image63.svg"/><Relationship Id="rId17" Type="http://schemas.openxmlformats.org/officeDocument/2006/relationships/image" Target="../media/image68.svg"/><Relationship Id="rId2" Type="http://schemas.openxmlformats.org/officeDocument/2006/relationships/image" Target="../media/image53.png"/><Relationship Id="rId16" Type="http://schemas.openxmlformats.org/officeDocument/2006/relationships/image" Target="../media/image67.png"/><Relationship Id="rId1" Type="http://schemas.openxmlformats.org/officeDocument/2006/relationships/slideLayout" Target="../slideLayouts/slideLayout22.xml"/><Relationship Id="rId6" Type="http://schemas.openxmlformats.org/officeDocument/2006/relationships/image" Target="../media/image57.png"/><Relationship Id="rId11" Type="http://schemas.openxmlformats.org/officeDocument/2006/relationships/image" Target="../media/image62.png"/><Relationship Id="rId5" Type="http://schemas.openxmlformats.org/officeDocument/2006/relationships/image" Target="../media/image56.svg"/><Relationship Id="rId15" Type="http://schemas.openxmlformats.org/officeDocument/2006/relationships/image" Target="../media/image66.svg"/><Relationship Id="rId10" Type="http://schemas.openxmlformats.org/officeDocument/2006/relationships/image" Target="../media/image61.svg"/><Relationship Id="rId4" Type="http://schemas.openxmlformats.org/officeDocument/2006/relationships/image" Target="../media/image55.png"/><Relationship Id="rId9" Type="http://schemas.openxmlformats.org/officeDocument/2006/relationships/image" Target="../media/image60.png"/><Relationship Id="rId14" Type="http://schemas.openxmlformats.org/officeDocument/2006/relationships/image" Target="../media/image65.png"/></Relationships>
</file>

<file path=ppt/slides/_rels/slide19.xml.rels><?xml version="1.0" encoding="UTF-8" standalone="yes"?>
<Relationships xmlns="http://schemas.openxmlformats.org/package/2006/relationships"><Relationship Id="rId3" Type="http://schemas.openxmlformats.org/officeDocument/2006/relationships/image" Target="../media/image70.svg"/><Relationship Id="rId2" Type="http://schemas.openxmlformats.org/officeDocument/2006/relationships/image" Target="../media/image69.png"/><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4.xml"/></Relationships>
</file>

<file path=ppt/slides/_rels/slide20.xml.rels><?xml version="1.0" encoding="UTF-8" standalone="yes"?>
<Relationships xmlns="http://schemas.openxmlformats.org/package/2006/relationships"><Relationship Id="rId3" Type="http://schemas.openxmlformats.org/officeDocument/2006/relationships/image" Target="../media/image70.svg"/><Relationship Id="rId2" Type="http://schemas.openxmlformats.org/officeDocument/2006/relationships/image" Target="../media/image69.png"/><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hyperlink" Target="https://developer.hashicorp.com/terraform/language/providers/configuration#alias-multiple-provider-configurations" TargetMode="Externa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image" Target="../media/image71.jpg"/><Relationship Id="rId1" Type="http://schemas.openxmlformats.org/officeDocument/2006/relationships/slideLayout" Target="../slideLayouts/slideLayout48.xml"/></Relationships>
</file>

<file path=ppt/slides/_rels/slide28.xml.rels><?xml version="1.0" encoding="UTF-8" standalone="yes"?>
<Relationships xmlns="http://schemas.openxmlformats.org/package/2006/relationships"><Relationship Id="rId3" Type="http://schemas.openxmlformats.org/officeDocument/2006/relationships/image" Target="../media/image72.jpg"/><Relationship Id="rId2" Type="http://schemas.openxmlformats.org/officeDocument/2006/relationships/notesSlide" Target="../notesSlides/notesSlide3.xml"/><Relationship Id="rId1" Type="http://schemas.openxmlformats.org/officeDocument/2006/relationships/slideLayout" Target="../slideLayouts/slideLayout9.xml"/><Relationship Id="rId4" Type="http://schemas.openxmlformats.org/officeDocument/2006/relationships/image" Target="../media/image2.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4.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3.png"/><Relationship Id="rId18" Type="http://schemas.openxmlformats.org/officeDocument/2006/relationships/image" Target="../media/image37.png"/><Relationship Id="rId3" Type="http://schemas.openxmlformats.org/officeDocument/2006/relationships/image" Target="../media/image23.png"/><Relationship Id="rId21" Type="http://schemas.openxmlformats.org/officeDocument/2006/relationships/image" Target="../media/image40.svg"/><Relationship Id="rId7" Type="http://schemas.openxmlformats.org/officeDocument/2006/relationships/image" Target="../media/image27.svg"/><Relationship Id="rId12" Type="http://schemas.openxmlformats.org/officeDocument/2006/relationships/image" Target="../media/image32.png"/><Relationship Id="rId17" Type="http://schemas.openxmlformats.org/officeDocument/2006/relationships/image" Target="../media/image36.svg"/><Relationship Id="rId2" Type="http://schemas.openxmlformats.org/officeDocument/2006/relationships/image" Target="../media/image22.png"/><Relationship Id="rId16" Type="http://schemas.openxmlformats.org/officeDocument/2006/relationships/image" Target="../media/image35.png"/><Relationship Id="rId20" Type="http://schemas.openxmlformats.org/officeDocument/2006/relationships/image" Target="../media/image39.png"/><Relationship Id="rId1" Type="http://schemas.openxmlformats.org/officeDocument/2006/relationships/slideLayout" Target="../slideLayouts/slideLayout22.xml"/><Relationship Id="rId6" Type="http://schemas.openxmlformats.org/officeDocument/2006/relationships/image" Target="../media/image26.png"/><Relationship Id="rId11" Type="http://schemas.openxmlformats.org/officeDocument/2006/relationships/image" Target="../media/image31.svg"/><Relationship Id="rId5" Type="http://schemas.openxmlformats.org/officeDocument/2006/relationships/image" Target="../media/image25.png"/><Relationship Id="rId15" Type="http://schemas.microsoft.com/office/2007/relationships/hdphoto" Target="../media/hdphoto1.wdp"/><Relationship Id="rId10" Type="http://schemas.openxmlformats.org/officeDocument/2006/relationships/image" Target="../media/image30.png"/><Relationship Id="rId19" Type="http://schemas.openxmlformats.org/officeDocument/2006/relationships/image" Target="../media/image38.svg"/><Relationship Id="rId4" Type="http://schemas.openxmlformats.org/officeDocument/2006/relationships/image" Target="../media/image24.png"/><Relationship Id="rId9" Type="http://schemas.openxmlformats.org/officeDocument/2006/relationships/image" Target="../media/image29.svg"/><Relationship Id="rId14" Type="http://schemas.openxmlformats.org/officeDocument/2006/relationships/image" Target="../media/image3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48.png"/><Relationship Id="rId3" Type="http://schemas.openxmlformats.org/officeDocument/2006/relationships/image" Target="../media/image42.svg"/><Relationship Id="rId7" Type="http://schemas.openxmlformats.org/officeDocument/2006/relationships/image" Target="../media/image25.png"/><Relationship Id="rId12" Type="http://schemas.openxmlformats.org/officeDocument/2006/relationships/image" Target="../media/image47.png"/><Relationship Id="rId2" Type="http://schemas.openxmlformats.org/officeDocument/2006/relationships/image" Target="../media/image41.png"/><Relationship Id="rId1" Type="http://schemas.openxmlformats.org/officeDocument/2006/relationships/slideLayout" Target="../slideLayouts/slideLayout22.xml"/><Relationship Id="rId6" Type="http://schemas.openxmlformats.org/officeDocument/2006/relationships/image" Target="../media/image24.png"/><Relationship Id="rId11" Type="http://schemas.openxmlformats.org/officeDocument/2006/relationships/image" Target="../media/image46.png"/><Relationship Id="rId5" Type="http://schemas.openxmlformats.org/officeDocument/2006/relationships/image" Target="../media/image23.png"/><Relationship Id="rId15" Type="http://schemas.openxmlformats.org/officeDocument/2006/relationships/image" Target="../media/image50.png"/><Relationship Id="rId10" Type="http://schemas.openxmlformats.org/officeDocument/2006/relationships/image" Target="../media/image45.png"/><Relationship Id="rId4" Type="http://schemas.openxmlformats.org/officeDocument/2006/relationships/image" Target="../media/image22.png"/><Relationship Id="rId9" Type="http://schemas.openxmlformats.org/officeDocument/2006/relationships/image" Target="../media/image44.svg"/><Relationship Id="rId14" Type="http://schemas.openxmlformats.org/officeDocument/2006/relationships/image" Target="../media/image49.png"/></Relationships>
</file>

<file path=ppt/slides/_rels/slide7.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23.png"/><Relationship Id="rId7" Type="http://schemas.openxmlformats.org/officeDocument/2006/relationships/image" Target="../media/image49.png"/><Relationship Id="rId2" Type="http://schemas.openxmlformats.org/officeDocument/2006/relationships/image" Target="../media/image22.png"/><Relationship Id="rId1" Type="http://schemas.openxmlformats.org/officeDocument/2006/relationships/slideLayout" Target="../slideLayouts/slideLayout22.xml"/><Relationship Id="rId6" Type="http://schemas.openxmlformats.org/officeDocument/2006/relationships/image" Target="../media/image45.png"/><Relationship Id="rId5" Type="http://schemas.openxmlformats.org/officeDocument/2006/relationships/image" Target="../media/image25.png"/><Relationship Id="rId4" Type="http://schemas.openxmlformats.org/officeDocument/2006/relationships/image" Target="../media/image24.png"/><Relationship Id="rId9" Type="http://schemas.openxmlformats.org/officeDocument/2006/relationships/image" Target="../media/image52.sv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4200" y="2979778"/>
            <a:ext cx="9144000" cy="553998"/>
          </a:xfrm>
        </p:spPr>
        <p:txBody>
          <a:bodyPr/>
          <a:lstStyle/>
          <a:p>
            <a:r>
              <a:rPr lang="en-US" dirty="0"/>
              <a:t>Continuous Delivery</a:t>
            </a:r>
          </a:p>
        </p:txBody>
      </p:sp>
      <p:sp>
        <p:nvSpPr>
          <p:cNvPr id="5" name="Text Placeholder 4"/>
          <p:cNvSpPr>
            <a:spLocks noGrp="1"/>
          </p:cNvSpPr>
          <p:nvPr>
            <p:ph type="body" sz="quarter" idx="12"/>
          </p:nvPr>
        </p:nvSpPr>
        <p:spPr>
          <a:xfrm>
            <a:off x="584200" y="3962400"/>
            <a:ext cx="9144000" cy="338554"/>
          </a:xfrm>
        </p:spPr>
        <p:txBody>
          <a:bodyPr/>
          <a:lstStyle/>
          <a:p>
            <a:endParaRPr lang="en-US" dirty="0"/>
          </a:p>
        </p:txBody>
      </p:sp>
    </p:spTree>
    <p:extLst>
      <p:ext uri="{BB962C8B-B14F-4D97-AF65-F5344CB8AC3E}">
        <p14:creationId xmlns:p14="http://schemas.microsoft.com/office/powerpoint/2010/main" val="1647071200"/>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F7F0E-7467-BC26-E21D-E9BFAA4E4B04}"/>
              </a:ext>
            </a:extLst>
          </p:cNvPr>
          <p:cNvSpPr>
            <a:spLocks noGrp="1"/>
          </p:cNvSpPr>
          <p:nvPr>
            <p:ph type="title"/>
          </p:nvPr>
        </p:nvSpPr>
        <p:spPr/>
        <p:txBody>
          <a:bodyPr/>
          <a:lstStyle/>
          <a:p>
            <a:r>
              <a:rPr lang="en-GB" dirty="0"/>
              <a:t>Getting the Terraform CLI</a:t>
            </a:r>
          </a:p>
        </p:txBody>
      </p:sp>
      <p:sp>
        <p:nvSpPr>
          <p:cNvPr id="3" name="Content Placeholder 2">
            <a:extLst>
              <a:ext uri="{FF2B5EF4-FFF2-40B4-BE49-F238E27FC236}">
                <a16:creationId xmlns:a16="http://schemas.microsoft.com/office/drawing/2014/main" id="{98CFA83C-9BBE-56A1-6B0A-6CB336960BA5}"/>
              </a:ext>
            </a:extLst>
          </p:cNvPr>
          <p:cNvSpPr>
            <a:spLocks noGrp="1"/>
          </p:cNvSpPr>
          <p:nvPr>
            <p:ph sz="quarter" idx="10"/>
          </p:nvPr>
        </p:nvSpPr>
        <p:spPr>
          <a:xfrm>
            <a:off x="584200" y="1435100"/>
            <a:ext cx="11018838" cy="4271939"/>
          </a:xfrm>
        </p:spPr>
        <p:txBody>
          <a:bodyPr/>
          <a:lstStyle/>
          <a:p>
            <a:pPr marL="0" indent="0">
              <a:buNone/>
            </a:pPr>
            <a:r>
              <a:rPr lang="en-GB" dirty="0"/>
              <a:t>Options:</a:t>
            </a:r>
          </a:p>
          <a:p>
            <a:pPr lvl="1"/>
            <a:r>
              <a:rPr lang="en-GB" dirty="0"/>
              <a:t>Custom runner with Terraform baked in to the VM or Container.</a:t>
            </a:r>
          </a:p>
          <a:p>
            <a:pPr lvl="1"/>
            <a:r>
              <a:rPr lang="en-GB" dirty="0"/>
              <a:t>Use a pre-defined step to download the version you need.</a:t>
            </a:r>
          </a:p>
          <a:p>
            <a:pPr lvl="2"/>
            <a:r>
              <a:rPr lang="en-GB" dirty="0" err="1">
                <a:hlinkClick r:id="rId2"/>
              </a:rPr>
              <a:t>HashiCorp</a:t>
            </a:r>
            <a:r>
              <a:rPr lang="en-GB" dirty="0">
                <a:hlinkClick r:id="rId2"/>
              </a:rPr>
              <a:t> - Setup Terraform · Actions · GitHub Marketplace</a:t>
            </a:r>
            <a:endParaRPr lang="en-GB" dirty="0"/>
          </a:p>
          <a:p>
            <a:pPr lvl="2"/>
            <a:endParaRPr lang="en-GB" dirty="0"/>
          </a:p>
          <a:p>
            <a:pPr lvl="2"/>
            <a:endParaRPr lang="en-GB" dirty="0"/>
          </a:p>
          <a:p>
            <a:pPr lvl="2"/>
            <a:endParaRPr lang="en-GB" dirty="0"/>
          </a:p>
          <a:p>
            <a:pPr lvl="2"/>
            <a:endParaRPr lang="en-GB" dirty="0"/>
          </a:p>
          <a:p>
            <a:pPr lvl="2"/>
            <a:endParaRPr lang="en-GB" dirty="0"/>
          </a:p>
          <a:p>
            <a:pPr lvl="2"/>
            <a:endParaRPr lang="en-GB" dirty="0"/>
          </a:p>
          <a:p>
            <a:pPr lvl="1"/>
            <a:r>
              <a:rPr lang="en-GB" dirty="0"/>
              <a:t>Use </a:t>
            </a:r>
            <a:r>
              <a:rPr lang="en-GB" dirty="0">
                <a:latin typeface="Cascadia Code" panose="020B0609020000020004" pitchFamily="49" charset="0"/>
                <a:cs typeface="Cascadia Code" panose="020B0609020000020004" pitchFamily="49" charset="0"/>
              </a:rPr>
              <a:t>curl</a:t>
            </a:r>
            <a:r>
              <a:rPr lang="en-GB" dirty="0"/>
              <a:t> or similar to download the version you require.</a:t>
            </a:r>
          </a:p>
          <a:p>
            <a:pPr lvl="2"/>
            <a:endParaRPr lang="en-GB" dirty="0"/>
          </a:p>
          <a:p>
            <a:pPr lvl="1"/>
            <a:endParaRPr lang="en-GB" dirty="0"/>
          </a:p>
        </p:txBody>
      </p:sp>
      <p:sp>
        <p:nvSpPr>
          <p:cNvPr id="7" name="TextBox 6">
            <a:extLst>
              <a:ext uri="{FF2B5EF4-FFF2-40B4-BE49-F238E27FC236}">
                <a16:creationId xmlns:a16="http://schemas.microsoft.com/office/drawing/2014/main" id="{D03E3C8E-CC6F-690D-AFB9-820C986A74B6}"/>
              </a:ext>
            </a:extLst>
          </p:cNvPr>
          <p:cNvSpPr txBox="1"/>
          <p:nvPr/>
        </p:nvSpPr>
        <p:spPr>
          <a:xfrm>
            <a:off x="3880236" y="9048585"/>
            <a:ext cx="4603805" cy="307777"/>
          </a:xfrm>
          <a:prstGeom prst="rect">
            <a:avLst/>
          </a:prstGeom>
          <a:noFill/>
        </p:spPr>
        <p:txBody>
          <a:bodyPr wrap="square" lIns="0" tIns="0" rIns="0" bIns="0" rtlCol="0">
            <a:spAutoFit/>
          </a:bodyPr>
          <a:lstStyle/>
          <a:p>
            <a:pPr algn="l"/>
            <a:r>
              <a:rPr lang="en-GB" sz="2000" dirty="0" err="1"/>
              <a:t>dsf</a:t>
            </a:r>
            <a:endParaRPr lang="en-GB" sz="2000" dirty="0"/>
          </a:p>
        </p:txBody>
      </p:sp>
      <p:sp>
        <p:nvSpPr>
          <p:cNvPr id="8" name="Rectangle 3">
            <a:extLst>
              <a:ext uri="{FF2B5EF4-FFF2-40B4-BE49-F238E27FC236}">
                <a16:creationId xmlns:a16="http://schemas.microsoft.com/office/drawing/2014/main" id="{CF8583A1-05EE-1C93-B937-F2FFA18FDDD1}"/>
              </a:ext>
            </a:extLst>
          </p:cNvPr>
          <p:cNvSpPr>
            <a:spLocks noChangeArrowheads="1"/>
          </p:cNvSpPr>
          <p:nvPr/>
        </p:nvSpPr>
        <p:spPr bwMode="auto">
          <a:xfrm>
            <a:off x="2751150" y="3137480"/>
            <a:ext cx="5732891" cy="1231106"/>
          </a:xfrm>
          <a:prstGeom prst="rect">
            <a:avLst/>
          </a:prstGeom>
          <a:solidFill>
            <a:schemeClr val="tx1"/>
          </a:solidFill>
          <a:ln>
            <a:noFill/>
          </a:ln>
          <a:effec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steps: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uses: </a:t>
            </a:r>
            <a:r>
              <a:rPr kumimoji="0" lang="en-US" altLang="en-US" sz="20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hashicorp</a:t>
            </a:r>
            <a:r>
              <a:rPr kumimoji="0" lang="en-US"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/setup-terraform@v2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with: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chemeClr val="bg1"/>
                </a:solidFill>
                <a:latin typeface="Cascadia Code" panose="020B0609020000020004" pitchFamily="49" charset="0"/>
                <a:cs typeface="Cascadia Code" panose="020B0609020000020004" pitchFamily="49" charset="0"/>
              </a:rPr>
              <a:t>    </a:t>
            </a:r>
            <a:r>
              <a:rPr kumimoji="0" lang="en-US" altLang="en-US" sz="20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terraform_version</a:t>
            </a:r>
            <a:r>
              <a:rPr kumimoji="0" lang="en-US"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1.1.7 </a:t>
            </a:r>
          </a:p>
        </p:txBody>
      </p:sp>
    </p:spTree>
    <p:extLst>
      <p:ext uri="{BB962C8B-B14F-4D97-AF65-F5344CB8AC3E}">
        <p14:creationId xmlns:p14="http://schemas.microsoft.com/office/powerpoint/2010/main" val="108000578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7E540-D664-2248-A353-E17150691F3D}"/>
              </a:ext>
            </a:extLst>
          </p:cNvPr>
          <p:cNvSpPr>
            <a:spLocks noGrp="1"/>
          </p:cNvSpPr>
          <p:nvPr>
            <p:ph type="title"/>
          </p:nvPr>
        </p:nvSpPr>
        <p:spPr/>
        <p:txBody>
          <a:bodyPr/>
          <a:lstStyle/>
          <a:p>
            <a:r>
              <a:rPr lang="en-US" dirty="0"/>
              <a:t>Static Analysis</a:t>
            </a:r>
          </a:p>
        </p:txBody>
      </p:sp>
      <p:sp>
        <p:nvSpPr>
          <p:cNvPr id="4" name="Text Placeholder 3">
            <a:extLst>
              <a:ext uri="{FF2B5EF4-FFF2-40B4-BE49-F238E27FC236}">
                <a16:creationId xmlns:a16="http://schemas.microsoft.com/office/drawing/2014/main" id="{C3D9F1C3-1A6A-0043-B6F0-28422B39AD04}"/>
              </a:ext>
            </a:extLst>
          </p:cNvPr>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526318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F7F0E-7467-BC26-E21D-E9BFAA4E4B04}"/>
              </a:ext>
            </a:extLst>
          </p:cNvPr>
          <p:cNvSpPr>
            <a:spLocks noGrp="1"/>
          </p:cNvSpPr>
          <p:nvPr>
            <p:ph type="title"/>
          </p:nvPr>
        </p:nvSpPr>
        <p:spPr/>
        <p:txBody>
          <a:bodyPr/>
          <a:lstStyle/>
          <a:p>
            <a:r>
              <a:rPr lang="en-GB" dirty="0"/>
              <a:t>Terraform Format and Validate</a:t>
            </a:r>
          </a:p>
        </p:txBody>
      </p:sp>
      <p:sp>
        <p:nvSpPr>
          <p:cNvPr id="7" name="TextBox 6">
            <a:extLst>
              <a:ext uri="{FF2B5EF4-FFF2-40B4-BE49-F238E27FC236}">
                <a16:creationId xmlns:a16="http://schemas.microsoft.com/office/drawing/2014/main" id="{D03E3C8E-CC6F-690D-AFB9-820C986A74B6}"/>
              </a:ext>
            </a:extLst>
          </p:cNvPr>
          <p:cNvSpPr txBox="1"/>
          <p:nvPr/>
        </p:nvSpPr>
        <p:spPr>
          <a:xfrm>
            <a:off x="3880236" y="9048585"/>
            <a:ext cx="4603805" cy="307777"/>
          </a:xfrm>
          <a:prstGeom prst="rect">
            <a:avLst/>
          </a:prstGeom>
          <a:noFill/>
        </p:spPr>
        <p:txBody>
          <a:bodyPr wrap="square" lIns="0" tIns="0" rIns="0" bIns="0" rtlCol="0">
            <a:spAutoFit/>
          </a:bodyPr>
          <a:lstStyle/>
          <a:p>
            <a:pPr algn="l"/>
            <a:r>
              <a:rPr lang="en-GB" sz="2000" dirty="0" err="1"/>
              <a:t>dsf</a:t>
            </a:r>
            <a:endParaRPr lang="en-GB" sz="2000" dirty="0"/>
          </a:p>
        </p:txBody>
      </p:sp>
      <p:sp>
        <p:nvSpPr>
          <p:cNvPr id="8" name="Rectangle 3">
            <a:extLst>
              <a:ext uri="{FF2B5EF4-FFF2-40B4-BE49-F238E27FC236}">
                <a16:creationId xmlns:a16="http://schemas.microsoft.com/office/drawing/2014/main" id="{CF8583A1-05EE-1C93-B937-F2FFA18FDDD1}"/>
              </a:ext>
            </a:extLst>
          </p:cNvPr>
          <p:cNvSpPr>
            <a:spLocks noChangeArrowheads="1"/>
          </p:cNvSpPr>
          <p:nvPr/>
        </p:nvSpPr>
        <p:spPr bwMode="auto">
          <a:xfrm>
            <a:off x="2671637" y="1004517"/>
            <a:ext cx="5732891" cy="5847755"/>
          </a:xfrm>
          <a:prstGeom prst="rect">
            <a:avLst/>
          </a:prstGeom>
          <a:solidFill>
            <a:schemeClr val="tx1"/>
          </a:solidFill>
          <a:ln>
            <a:noFill/>
          </a:ln>
          <a:effec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steps: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uses: </a:t>
            </a:r>
            <a:r>
              <a:rPr kumimoji="0" lang="en-US" altLang="en-US" sz="20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hashicorp</a:t>
            </a:r>
            <a:r>
              <a:rPr kumimoji="0" lang="en-US"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/setup-terraform@v2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with: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chemeClr val="bg1"/>
                </a:solidFill>
                <a:latin typeface="Cascadia Code" panose="020B0609020000020004" pitchFamily="49" charset="0"/>
                <a:cs typeface="Cascadia Code" panose="020B0609020000020004" pitchFamily="49" charset="0"/>
              </a:rPr>
              <a:t>    </a:t>
            </a:r>
            <a:r>
              <a:rPr kumimoji="0" lang="en-US" altLang="en-US" sz="20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terraform_version</a:t>
            </a:r>
            <a:r>
              <a:rPr kumimoji="0" lang="en-US"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1.3.6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GB" altLang="en-US" sz="2000" dirty="0">
                <a:solidFill>
                  <a:schemeClr val="bg1"/>
                </a:solidFill>
                <a:latin typeface="Cascadia Code" panose="020B0609020000020004" pitchFamily="49" charset="0"/>
                <a:cs typeface="Cascadia Code" panose="020B0609020000020004" pitchFamily="49" charset="0"/>
              </a:rPr>
              <a:t>- name: Clone repo</a:t>
            </a:r>
          </a:p>
          <a:p>
            <a:pPr marL="0" marR="0" lvl="0" indent="0" algn="l" defTabSz="914400" rtl="0" eaLnBrk="0" fontAlgn="base" latinLnBrk="0" hangingPunct="0">
              <a:lnSpc>
                <a:spcPct val="100000"/>
              </a:lnSpc>
              <a:spcBef>
                <a:spcPct val="0"/>
              </a:spcBef>
              <a:spcAft>
                <a:spcPct val="0"/>
              </a:spcAft>
              <a:buClrTx/>
              <a:buSzTx/>
              <a:buFontTx/>
              <a:buNone/>
              <a:tabLst/>
            </a:pPr>
            <a:r>
              <a:rPr lang="en-GB" altLang="en-US" sz="2000" dirty="0">
                <a:solidFill>
                  <a:schemeClr val="bg1"/>
                </a:solidFill>
                <a:latin typeface="Cascadia Code" panose="020B0609020000020004" pitchFamily="49" charset="0"/>
                <a:cs typeface="Cascadia Code" panose="020B0609020000020004" pitchFamily="49" charset="0"/>
              </a:rPr>
              <a:t>  uses: actions/</a:t>
            </a:r>
            <a:r>
              <a:rPr lang="en-GB" altLang="en-US" sz="2000" dirty="0" err="1">
                <a:solidFill>
                  <a:schemeClr val="bg1"/>
                </a:solidFill>
                <a:latin typeface="Cascadia Code" panose="020B0609020000020004" pitchFamily="49" charset="0"/>
                <a:cs typeface="Cascadia Code" panose="020B0609020000020004" pitchFamily="49" charset="0"/>
              </a:rPr>
              <a:t>checkout@master</a:t>
            </a:r>
            <a:endParaRPr lang="en-GB" altLang="en-US" sz="2000" dirty="0">
              <a:solidFill>
                <a:schemeClr val="bg1"/>
              </a:solidFill>
              <a:latin typeface="Cascadia Code" panose="020B0609020000020004" pitchFamily="49" charset="0"/>
              <a:cs typeface="Cascadia Code" panose="020B060902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chemeClr val="bg1"/>
              </a:solidFill>
              <a:latin typeface="Cascadia Code" panose="020B0609020000020004" pitchFamily="49" charset="0"/>
              <a:cs typeface="Cascadia Code" panose="020B060902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name: Terraform </a:t>
            </a:r>
            <a:r>
              <a:rPr kumimoji="0" lang="en-GB" altLang="en-US" sz="20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fmt</a:t>
            </a:r>
            <a:endParaRPr kumimoji="0" lang="en-GB"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id: </a:t>
            </a:r>
            <a:r>
              <a:rPr kumimoji="0" lang="en-GB" altLang="en-US" sz="20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fmt</a:t>
            </a:r>
            <a:endParaRPr kumimoji="0" lang="en-GB"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run: terraform </a:t>
            </a:r>
            <a:r>
              <a:rPr kumimoji="0" lang="en-GB" altLang="en-US" sz="20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fmt</a:t>
            </a:r>
            <a:r>
              <a:rPr kumimoji="0" lang="en-GB"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–check</a:t>
            </a:r>
          </a:p>
          <a:p>
            <a:pPr marL="0" marR="0" lvl="0" indent="0" algn="l" defTabSz="914400" rtl="0" eaLnBrk="0" fontAlgn="base" latinLnBrk="0" hangingPunct="0">
              <a:lnSpc>
                <a:spcPct val="100000"/>
              </a:lnSpc>
              <a:spcBef>
                <a:spcPct val="0"/>
              </a:spcBef>
              <a:spcAft>
                <a:spcPct val="0"/>
              </a:spcAft>
              <a:buClrTx/>
              <a:buSzTx/>
              <a:buFontTx/>
              <a:buNone/>
              <a:tabLst/>
            </a:pPr>
            <a:endParaRPr lang="en-GB" altLang="en-US" sz="2000" dirty="0">
              <a:solidFill>
                <a:schemeClr val="bg1"/>
              </a:solidFill>
              <a:latin typeface="Cascadia Code" panose="020B0609020000020004" pitchFamily="49" charset="0"/>
              <a:cs typeface="Cascadia Code" panose="020B060902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name: Terraform Init</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id: </a:t>
            </a:r>
            <a:r>
              <a:rPr kumimoji="0" lang="en-GB" altLang="en-US" sz="20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init</a:t>
            </a:r>
            <a:endParaRPr kumimoji="0" lang="en-GB"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run: terraform </a:t>
            </a:r>
            <a:r>
              <a:rPr kumimoji="0" lang="en-GB" altLang="en-US" sz="20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init</a:t>
            </a:r>
            <a:endParaRPr kumimoji="0" lang="en-GB"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name: Terraform Validate</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id: validate</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run: terraform validate -no-</a:t>
            </a:r>
            <a:r>
              <a:rPr kumimoji="0" lang="en-GB" altLang="en-US" sz="20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color</a:t>
            </a:r>
            <a:endParaRPr kumimoji="0" lang="en-US"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54201911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24B82-D68B-EBE5-38B5-88D40AB7DF48}"/>
              </a:ext>
            </a:extLst>
          </p:cNvPr>
          <p:cNvSpPr>
            <a:spLocks noGrp="1"/>
          </p:cNvSpPr>
          <p:nvPr>
            <p:ph type="title"/>
          </p:nvPr>
        </p:nvSpPr>
        <p:spPr/>
        <p:txBody>
          <a:bodyPr/>
          <a:lstStyle/>
          <a:p>
            <a:r>
              <a:rPr lang="en-GB" dirty="0"/>
              <a:t>Security Static Analysis</a:t>
            </a:r>
          </a:p>
        </p:txBody>
      </p:sp>
      <p:sp>
        <p:nvSpPr>
          <p:cNvPr id="3" name="Content Placeholder 2">
            <a:extLst>
              <a:ext uri="{FF2B5EF4-FFF2-40B4-BE49-F238E27FC236}">
                <a16:creationId xmlns:a16="http://schemas.microsoft.com/office/drawing/2014/main" id="{AFB83F7C-977E-4F16-E44E-61B6509B7EFA}"/>
              </a:ext>
            </a:extLst>
          </p:cNvPr>
          <p:cNvSpPr>
            <a:spLocks noGrp="1"/>
          </p:cNvSpPr>
          <p:nvPr>
            <p:ph sz="quarter" idx="10"/>
          </p:nvPr>
        </p:nvSpPr>
        <p:spPr>
          <a:xfrm>
            <a:off x="584200" y="1435100"/>
            <a:ext cx="11018838" cy="2794611"/>
          </a:xfrm>
        </p:spPr>
        <p:txBody>
          <a:bodyPr/>
          <a:lstStyle/>
          <a:p>
            <a:r>
              <a:rPr lang="en-GB" dirty="0"/>
              <a:t>Third party plugins:</a:t>
            </a:r>
          </a:p>
          <a:p>
            <a:pPr lvl="1"/>
            <a:r>
              <a:rPr lang="en-GB" dirty="0" err="1"/>
              <a:t>Snyk</a:t>
            </a:r>
            <a:endParaRPr lang="en-GB" dirty="0"/>
          </a:p>
          <a:p>
            <a:pPr lvl="1"/>
            <a:r>
              <a:rPr lang="en-GB" dirty="0" err="1"/>
              <a:t>Bridgecrew</a:t>
            </a:r>
            <a:endParaRPr lang="en-GB" dirty="0"/>
          </a:p>
          <a:p>
            <a:pPr lvl="1"/>
            <a:r>
              <a:rPr lang="en-GB" dirty="0" err="1"/>
              <a:t>Tfsec</a:t>
            </a:r>
            <a:endParaRPr lang="en-GB" dirty="0"/>
          </a:p>
          <a:p>
            <a:pPr lvl="1"/>
            <a:r>
              <a:rPr lang="en-GB" dirty="0" err="1"/>
              <a:t>Tfscan</a:t>
            </a:r>
            <a:endParaRPr lang="en-GB" dirty="0"/>
          </a:p>
          <a:p>
            <a:pPr lvl="1"/>
            <a:r>
              <a:rPr lang="en-GB" dirty="0"/>
              <a:t>Etc…</a:t>
            </a:r>
          </a:p>
          <a:p>
            <a:r>
              <a:rPr lang="en-GB" dirty="0"/>
              <a:t>All can be integrated into your pipeline.</a:t>
            </a:r>
          </a:p>
        </p:txBody>
      </p:sp>
      <p:sp>
        <p:nvSpPr>
          <p:cNvPr id="5" name="Rectangle 4">
            <a:extLst>
              <a:ext uri="{FF2B5EF4-FFF2-40B4-BE49-F238E27FC236}">
                <a16:creationId xmlns:a16="http://schemas.microsoft.com/office/drawing/2014/main" id="{5832CFCE-92D5-045C-4705-D43F56E83A06}"/>
              </a:ext>
            </a:extLst>
          </p:cNvPr>
          <p:cNvSpPr>
            <a:spLocks noChangeArrowheads="1"/>
          </p:cNvSpPr>
          <p:nvPr/>
        </p:nvSpPr>
        <p:spPr bwMode="auto">
          <a:xfrm>
            <a:off x="1787987" y="4241899"/>
            <a:ext cx="8945219" cy="2462213"/>
          </a:xfrm>
          <a:prstGeom prst="rect">
            <a:avLst/>
          </a:prstGeom>
          <a:solidFill>
            <a:schemeClr val="tx1"/>
          </a:solidFill>
          <a:ln>
            <a:noFill/>
          </a:ln>
          <a:effec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steps: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name: Clone repo</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uses: actions/</a:t>
            </a:r>
            <a:r>
              <a:rPr kumimoji="0" lang="en-US" altLang="en-US" sz="20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checkout@master</a:t>
            </a:r>
            <a:endParaRPr kumimoji="0" lang="en-US"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name: </a:t>
            </a:r>
            <a:r>
              <a:rPr kumimoji="0" lang="en-US" altLang="en-US" sz="20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tfsec</a:t>
            </a:r>
            <a:endParaRPr kumimoji="0" lang="en-US"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uses: </a:t>
            </a:r>
            <a:r>
              <a:rPr kumimoji="0" lang="en-US" altLang="en-US" sz="20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aquasecurity</a:t>
            </a:r>
            <a:r>
              <a:rPr kumimoji="0" lang="en-US"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/tfsec-pr-commenter-action@v1.2.0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with:</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t>
            </a:r>
            <a:r>
              <a:rPr kumimoji="0" lang="en-US" altLang="en-US" sz="20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tfsec_args</a:t>
            </a:r>
            <a:r>
              <a:rPr kumimoji="0" lang="en-US"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--soft-fail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t>
            </a:r>
            <a:r>
              <a:rPr kumimoji="0" lang="en-US" altLang="en-US" sz="20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github_token</a:t>
            </a:r>
            <a:r>
              <a:rPr kumimoji="0" lang="en-US"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 </a:t>
            </a:r>
            <a:r>
              <a:rPr kumimoji="0" lang="en-US" altLang="en-US" sz="20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github.token</a:t>
            </a:r>
            <a:r>
              <a:rPr kumimoji="0" lang="en-US"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t>
            </a:r>
          </a:p>
        </p:txBody>
      </p:sp>
    </p:spTree>
    <p:extLst>
      <p:ext uri="{BB962C8B-B14F-4D97-AF65-F5344CB8AC3E}">
        <p14:creationId xmlns:p14="http://schemas.microsoft.com/office/powerpoint/2010/main" val="19097809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7E540-D664-2248-A353-E17150691F3D}"/>
              </a:ext>
            </a:extLst>
          </p:cNvPr>
          <p:cNvSpPr>
            <a:spLocks noGrp="1"/>
          </p:cNvSpPr>
          <p:nvPr>
            <p:ph type="title"/>
          </p:nvPr>
        </p:nvSpPr>
        <p:spPr/>
        <p:txBody>
          <a:bodyPr/>
          <a:lstStyle/>
          <a:p>
            <a:r>
              <a:rPr lang="en-US" dirty="0"/>
              <a:t>Approvals</a:t>
            </a:r>
          </a:p>
        </p:txBody>
      </p:sp>
      <p:sp>
        <p:nvSpPr>
          <p:cNvPr id="4" name="Text Placeholder 3">
            <a:extLst>
              <a:ext uri="{FF2B5EF4-FFF2-40B4-BE49-F238E27FC236}">
                <a16:creationId xmlns:a16="http://schemas.microsoft.com/office/drawing/2014/main" id="{C3D9F1C3-1A6A-0043-B6F0-28422B39AD04}"/>
              </a:ext>
            </a:extLst>
          </p:cNvPr>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4083591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24B82-D68B-EBE5-38B5-88D40AB7DF48}"/>
              </a:ext>
            </a:extLst>
          </p:cNvPr>
          <p:cNvSpPr>
            <a:spLocks noGrp="1"/>
          </p:cNvSpPr>
          <p:nvPr>
            <p:ph type="title"/>
          </p:nvPr>
        </p:nvSpPr>
        <p:spPr/>
        <p:txBody>
          <a:bodyPr/>
          <a:lstStyle/>
          <a:p>
            <a:r>
              <a:rPr lang="en-GB" dirty="0"/>
              <a:t>Approval between plan and apply</a:t>
            </a:r>
          </a:p>
        </p:txBody>
      </p:sp>
      <p:sp>
        <p:nvSpPr>
          <p:cNvPr id="3" name="Content Placeholder 2">
            <a:extLst>
              <a:ext uri="{FF2B5EF4-FFF2-40B4-BE49-F238E27FC236}">
                <a16:creationId xmlns:a16="http://schemas.microsoft.com/office/drawing/2014/main" id="{AFB83F7C-977E-4F16-E44E-61B6509B7EFA}"/>
              </a:ext>
            </a:extLst>
          </p:cNvPr>
          <p:cNvSpPr>
            <a:spLocks noGrp="1"/>
          </p:cNvSpPr>
          <p:nvPr>
            <p:ph sz="quarter" idx="10"/>
          </p:nvPr>
        </p:nvSpPr>
        <p:spPr>
          <a:xfrm>
            <a:off x="584200" y="1435100"/>
            <a:ext cx="11018838" cy="1686616"/>
          </a:xfrm>
        </p:spPr>
        <p:txBody>
          <a:bodyPr/>
          <a:lstStyle/>
          <a:p>
            <a:r>
              <a:rPr lang="en-GB" dirty="0"/>
              <a:t>Warning: There can be a long wait for a human to review!</a:t>
            </a:r>
          </a:p>
          <a:p>
            <a:r>
              <a:rPr lang="en-GB" dirty="0"/>
              <a:t>Options:</a:t>
            </a:r>
          </a:p>
          <a:p>
            <a:pPr lvl="1"/>
            <a:r>
              <a:rPr lang="en-GB" dirty="0"/>
              <a:t>Run </a:t>
            </a:r>
            <a:r>
              <a:rPr lang="en-GB" dirty="0">
                <a:latin typeface="Cascadia Code" panose="020B0609020000020004" pitchFamily="49" charset="0"/>
                <a:cs typeface="Cascadia Code" panose="020B0609020000020004" pitchFamily="49" charset="0"/>
              </a:rPr>
              <a:t>plan</a:t>
            </a:r>
            <a:r>
              <a:rPr lang="en-GB" dirty="0"/>
              <a:t> then run another plan during </a:t>
            </a:r>
            <a:r>
              <a:rPr lang="en-GB" dirty="0">
                <a:latin typeface="Cascadia Code" panose="020B0609020000020004" pitchFamily="49" charset="0"/>
                <a:cs typeface="Cascadia Code" panose="020B0609020000020004" pitchFamily="49" charset="0"/>
              </a:rPr>
              <a:t>apply</a:t>
            </a:r>
            <a:r>
              <a:rPr lang="en-GB" dirty="0"/>
              <a:t> stage.</a:t>
            </a:r>
          </a:p>
          <a:p>
            <a:pPr lvl="1"/>
            <a:r>
              <a:rPr lang="en-GB" dirty="0"/>
              <a:t>Output the </a:t>
            </a:r>
            <a:r>
              <a:rPr lang="en-GB" dirty="0">
                <a:latin typeface="Cascadia Code" panose="020B0609020000020004" pitchFamily="49" charset="0"/>
                <a:cs typeface="Cascadia Code" panose="020B0609020000020004" pitchFamily="49" charset="0"/>
              </a:rPr>
              <a:t>plan</a:t>
            </a:r>
            <a:r>
              <a:rPr lang="en-GB" dirty="0"/>
              <a:t> and consume that in the </a:t>
            </a:r>
            <a:r>
              <a:rPr lang="en-GB" dirty="0">
                <a:latin typeface="Cascadia Code" panose="020B0609020000020004" pitchFamily="49" charset="0"/>
                <a:cs typeface="Cascadia Code" panose="020B0609020000020004" pitchFamily="49" charset="0"/>
              </a:rPr>
              <a:t>apply</a:t>
            </a:r>
            <a:r>
              <a:rPr lang="en-GB" dirty="0"/>
              <a:t> stage.</a:t>
            </a:r>
          </a:p>
        </p:txBody>
      </p:sp>
      <p:sp>
        <p:nvSpPr>
          <p:cNvPr id="5" name="Rectangle 4">
            <a:extLst>
              <a:ext uri="{FF2B5EF4-FFF2-40B4-BE49-F238E27FC236}">
                <a16:creationId xmlns:a16="http://schemas.microsoft.com/office/drawing/2014/main" id="{2503FACA-E78E-66E8-00F3-7271502B1EAC}"/>
              </a:ext>
            </a:extLst>
          </p:cNvPr>
          <p:cNvSpPr>
            <a:spLocks noChangeArrowheads="1"/>
          </p:cNvSpPr>
          <p:nvPr/>
        </p:nvSpPr>
        <p:spPr bwMode="auto">
          <a:xfrm>
            <a:off x="627097" y="3121716"/>
            <a:ext cx="10933044" cy="3693319"/>
          </a:xfrm>
          <a:prstGeom prst="rect">
            <a:avLst/>
          </a:prstGeom>
          <a:solidFill>
            <a:schemeClr val="tx1"/>
          </a:solidFill>
          <a:ln>
            <a:noFill/>
          </a:ln>
          <a:effec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steps: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chemeClr val="bg1"/>
                </a:solidFill>
                <a:latin typeface="Cascadia Code" panose="020B0609020000020004" pitchFamily="49" charset="0"/>
                <a:cs typeface="Cascadia Code" panose="020B0609020000020004" pitchFamily="49" charset="0"/>
              </a:rPr>
              <a:t>…</a:t>
            </a:r>
            <a:endParaRPr kumimoji="0" lang="en-US"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name: Terraform plan</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run: terraform plan –out </a:t>
            </a:r>
            <a:r>
              <a:rPr kumimoji="0" lang="en-GB" altLang="en-US" sz="20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plan.tfplan</a:t>
            </a:r>
            <a:endParaRPr kumimoji="0" lang="en-GB"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GB" altLang="en-US" sz="2000" dirty="0">
                <a:solidFill>
                  <a:schemeClr val="bg1"/>
                </a:solidFill>
                <a:latin typeface="Cascadia Code" panose="020B0609020000020004" pitchFamily="49" charset="0"/>
                <a:cs typeface="Cascadia Code" panose="020B0609020000020004" pitchFamily="49" charset="0"/>
              </a:rPr>
              <a:t># Upload plan file to an artefact</a:t>
            </a:r>
          </a:p>
          <a:p>
            <a:pPr marL="0" marR="0" lvl="0" indent="0" algn="l" defTabSz="914400" rtl="0" eaLnBrk="0" fontAlgn="base" latinLnBrk="0" hangingPunct="0">
              <a:lnSpc>
                <a:spcPct val="100000"/>
              </a:lnSpc>
              <a:spcBef>
                <a:spcPct val="0"/>
              </a:spcBef>
              <a:spcAft>
                <a:spcPct val="0"/>
              </a:spcAft>
              <a:buClrTx/>
              <a:buSzTx/>
              <a:buFontTx/>
              <a:buNone/>
              <a:tabLst/>
            </a:pPr>
            <a:endParaRPr lang="en-GB" altLang="en-US" sz="2000" dirty="0">
              <a:solidFill>
                <a:schemeClr val="bg1"/>
              </a:solidFill>
              <a:latin typeface="Cascadia Code" panose="020B0609020000020004" pitchFamily="49" charset="0"/>
              <a:cs typeface="Cascadia Code" panose="020B060902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GB" altLang="en-US" sz="2000" dirty="0">
                <a:solidFill>
                  <a:schemeClr val="bg1"/>
                </a:solidFill>
                <a:latin typeface="Cascadia Code" panose="020B0609020000020004" pitchFamily="49" charset="0"/>
                <a:cs typeface="Cascadia Code" panose="020B0609020000020004" pitchFamily="49" charset="0"/>
              </a:rPr>
              <a:t># Job has an Environment with an approval</a:t>
            </a:r>
          </a:p>
          <a:p>
            <a:pPr marL="0" marR="0" lvl="0" indent="0" algn="l" defTabSz="914400" rtl="0" eaLnBrk="0" fontAlgn="base" latinLnBrk="0" hangingPunct="0">
              <a:lnSpc>
                <a:spcPct val="100000"/>
              </a:lnSpc>
              <a:spcBef>
                <a:spcPct val="0"/>
              </a:spcBef>
              <a:spcAft>
                <a:spcPct val="0"/>
              </a:spcAft>
              <a:buClrTx/>
              <a:buSzTx/>
              <a:buFontTx/>
              <a:buNone/>
              <a:tabLst/>
            </a:pPr>
            <a:r>
              <a:rPr lang="en-GB" altLang="en-US" sz="2000" dirty="0">
                <a:solidFill>
                  <a:schemeClr val="bg1"/>
                </a:solidFill>
                <a:latin typeface="Cascadia Code" panose="020B0609020000020004" pitchFamily="49" charset="0"/>
                <a:cs typeface="Cascadia Code" panose="020B0609020000020004" pitchFamily="49" charset="0"/>
              </a:rPr>
              <a:t>steps:</a:t>
            </a:r>
          </a:p>
          <a:p>
            <a:pPr marL="0" marR="0" lvl="0" indent="0" algn="l" defTabSz="914400" rtl="0" eaLnBrk="0" fontAlgn="base" latinLnBrk="0" hangingPunct="0">
              <a:lnSpc>
                <a:spcPct val="100000"/>
              </a:lnSpc>
              <a:spcBef>
                <a:spcPct val="0"/>
              </a:spcBef>
              <a:spcAft>
                <a:spcPct val="0"/>
              </a:spcAft>
              <a:buClrTx/>
              <a:buSzTx/>
              <a:buFontTx/>
              <a:buNone/>
              <a:tabLst/>
            </a:pPr>
            <a:r>
              <a:rPr lang="en-GB" altLang="en-US" sz="2000" dirty="0">
                <a:solidFill>
                  <a:schemeClr val="bg1"/>
                </a:solidFill>
                <a:latin typeface="Cascadia Code" panose="020B0609020000020004" pitchFamily="49" charset="0"/>
                <a:cs typeface="Cascadia Code" panose="020B060902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GB" altLang="en-US" sz="2000" dirty="0">
                <a:solidFill>
                  <a:schemeClr val="bg1"/>
                </a:solidFill>
                <a:latin typeface="Cascadia Code" panose="020B0609020000020004" pitchFamily="49" charset="0"/>
                <a:cs typeface="Cascadia Code" panose="020B0609020000020004" pitchFamily="49" charset="0"/>
              </a:rPr>
              <a:t># Download the plan file artefact</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name: Terraform apply</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run: terraform apply –auto-approve </a:t>
            </a:r>
            <a:r>
              <a:rPr kumimoji="0" lang="en-GB" altLang="en-US" sz="20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plan.tfplan</a:t>
            </a:r>
            <a:endParaRPr kumimoji="0" lang="en-GB" altLang="en-US" sz="20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330976318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7E540-D664-2248-A353-E17150691F3D}"/>
              </a:ext>
            </a:extLst>
          </p:cNvPr>
          <p:cNvSpPr>
            <a:spLocks noGrp="1"/>
          </p:cNvSpPr>
          <p:nvPr>
            <p:ph type="title"/>
          </p:nvPr>
        </p:nvSpPr>
        <p:spPr/>
        <p:txBody>
          <a:bodyPr/>
          <a:lstStyle/>
          <a:p>
            <a:r>
              <a:rPr lang="en-US" dirty="0"/>
              <a:t>Authentication</a:t>
            </a:r>
          </a:p>
        </p:txBody>
      </p:sp>
      <p:sp>
        <p:nvSpPr>
          <p:cNvPr id="4" name="Text Placeholder 3">
            <a:extLst>
              <a:ext uri="{FF2B5EF4-FFF2-40B4-BE49-F238E27FC236}">
                <a16:creationId xmlns:a16="http://schemas.microsoft.com/office/drawing/2014/main" id="{C3D9F1C3-1A6A-0043-B6F0-28422B39AD04}"/>
              </a:ext>
            </a:extLst>
          </p:cNvPr>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4242257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F47DC-2EE5-8EEC-67D4-23B37E0C1040}"/>
              </a:ext>
            </a:extLst>
          </p:cNvPr>
          <p:cNvSpPr>
            <a:spLocks noGrp="1"/>
          </p:cNvSpPr>
          <p:nvPr>
            <p:ph type="title"/>
          </p:nvPr>
        </p:nvSpPr>
        <p:spPr/>
        <p:txBody>
          <a:bodyPr/>
          <a:lstStyle/>
          <a:p>
            <a:r>
              <a:rPr lang="en-GB" dirty="0"/>
              <a:t>Secret Fundamentals</a:t>
            </a:r>
          </a:p>
        </p:txBody>
      </p:sp>
      <p:sp>
        <p:nvSpPr>
          <p:cNvPr id="3" name="Text Placeholder 2">
            <a:extLst>
              <a:ext uri="{FF2B5EF4-FFF2-40B4-BE49-F238E27FC236}">
                <a16:creationId xmlns:a16="http://schemas.microsoft.com/office/drawing/2014/main" id="{48676A13-AAF8-041F-CBCB-1B1A82B788F4}"/>
              </a:ext>
            </a:extLst>
          </p:cNvPr>
          <p:cNvSpPr>
            <a:spLocks noGrp="1"/>
          </p:cNvSpPr>
          <p:nvPr>
            <p:ph type="body" sz="quarter" idx="16"/>
          </p:nvPr>
        </p:nvSpPr>
        <p:spPr/>
        <p:txBody>
          <a:bodyPr/>
          <a:lstStyle/>
          <a:p>
            <a:r>
              <a:rPr lang="en-GB" dirty="0"/>
              <a:t>Deploy-time Secret</a:t>
            </a:r>
          </a:p>
        </p:txBody>
      </p:sp>
      <p:sp>
        <p:nvSpPr>
          <p:cNvPr id="4" name="Content Placeholder 3">
            <a:extLst>
              <a:ext uri="{FF2B5EF4-FFF2-40B4-BE49-F238E27FC236}">
                <a16:creationId xmlns:a16="http://schemas.microsoft.com/office/drawing/2014/main" id="{E4BC4330-605B-0B29-0E55-CB3CFC9200CE}"/>
              </a:ext>
            </a:extLst>
          </p:cNvPr>
          <p:cNvSpPr>
            <a:spLocks noGrp="1"/>
          </p:cNvSpPr>
          <p:nvPr>
            <p:ph sz="quarter" idx="11"/>
          </p:nvPr>
        </p:nvSpPr>
        <p:spPr>
          <a:xfrm>
            <a:off x="588963" y="2495686"/>
            <a:ext cx="5214937" cy="1920526"/>
          </a:xfrm>
        </p:spPr>
        <p:txBody>
          <a:bodyPr/>
          <a:lstStyle/>
          <a:p>
            <a:r>
              <a:rPr lang="en-GB" dirty="0"/>
              <a:t>Secrets used to connect to cloud provider or other providers used by Terraform</a:t>
            </a:r>
          </a:p>
          <a:p>
            <a:r>
              <a:rPr lang="en-GB" dirty="0"/>
              <a:t>E.g. Azure Service Principal for </a:t>
            </a:r>
            <a:r>
              <a:rPr lang="en-GB" dirty="0" err="1"/>
              <a:t>azuread</a:t>
            </a:r>
            <a:r>
              <a:rPr lang="en-GB" dirty="0"/>
              <a:t> or </a:t>
            </a:r>
            <a:r>
              <a:rPr lang="en-GB" dirty="0" err="1"/>
              <a:t>azurerm</a:t>
            </a:r>
            <a:r>
              <a:rPr lang="en-GB" dirty="0"/>
              <a:t> providers</a:t>
            </a:r>
          </a:p>
        </p:txBody>
      </p:sp>
      <p:sp>
        <p:nvSpPr>
          <p:cNvPr id="5" name="Text Placeholder 4">
            <a:extLst>
              <a:ext uri="{FF2B5EF4-FFF2-40B4-BE49-F238E27FC236}">
                <a16:creationId xmlns:a16="http://schemas.microsoft.com/office/drawing/2014/main" id="{59AE90EC-7221-1943-6442-991561D4F4B7}"/>
              </a:ext>
            </a:extLst>
          </p:cNvPr>
          <p:cNvSpPr>
            <a:spLocks noGrp="1"/>
          </p:cNvSpPr>
          <p:nvPr>
            <p:ph type="body" sz="quarter" idx="17"/>
          </p:nvPr>
        </p:nvSpPr>
        <p:spPr/>
        <p:txBody>
          <a:bodyPr/>
          <a:lstStyle/>
          <a:p>
            <a:r>
              <a:rPr lang="en-GB" dirty="0"/>
              <a:t>Run-time Secret</a:t>
            </a:r>
          </a:p>
        </p:txBody>
      </p:sp>
      <p:sp>
        <p:nvSpPr>
          <p:cNvPr id="6" name="Content Placeholder 5">
            <a:extLst>
              <a:ext uri="{FF2B5EF4-FFF2-40B4-BE49-F238E27FC236}">
                <a16:creationId xmlns:a16="http://schemas.microsoft.com/office/drawing/2014/main" id="{8B479348-0F7D-AAED-3317-0162C03ABED0}"/>
              </a:ext>
            </a:extLst>
          </p:cNvPr>
          <p:cNvSpPr>
            <a:spLocks noGrp="1"/>
          </p:cNvSpPr>
          <p:nvPr>
            <p:ph sz="quarter" idx="13"/>
          </p:nvPr>
        </p:nvSpPr>
        <p:spPr>
          <a:xfrm>
            <a:off x="6394451" y="2489200"/>
            <a:ext cx="5214937" cy="2289858"/>
          </a:xfrm>
        </p:spPr>
        <p:txBody>
          <a:bodyPr/>
          <a:lstStyle/>
          <a:p>
            <a:r>
              <a:rPr lang="en-GB" dirty="0"/>
              <a:t>Secrets used by applications deployed by Terraform.</a:t>
            </a:r>
          </a:p>
          <a:p>
            <a:r>
              <a:rPr lang="en-GB" dirty="0"/>
              <a:t>E.g. SQL connection string for an ASP.NET app deployed to an App Service to connect back to a database</a:t>
            </a:r>
          </a:p>
        </p:txBody>
      </p:sp>
    </p:spTree>
    <p:extLst>
      <p:ext uri="{BB962C8B-B14F-4D97-AF65-F5344CB8AC3E}">
        <p14:creationId xmlns:p14="http://schemas.microsoft.com/office/powerpoint/2010/main" val="322521278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6793C-824D-2CA8-0462-469D7F26A6C9}"/>
              </a:ext>
            </a:extLst>
          </p:cNvPr>
          <p:cNvSpPr>
            <a:spLocks noGrp="1"/>
          </p:cNvSpPr>
          <p:nvPr>
            <p:ph type="title"/>
          </p:nvPr>
        </p:nvSpPr>
        <p:spPr>
          <a:xfrm>
            <a:off x="608582" y="524933"/>
            <a:ext cx="11018520" cy="553998"/>
          </a:xfrm>
        </p:spPr>
        <p:txBody>
          <a:bodyPr/>
          <a:lstStyle/>
          <a:p>
            <a:r>
              <a:rPr lang="en-GB" dirty="0"/>
              <a:t>Deploy-time and Run-time Secrets</a:t>
            </a:r>
          </a:p>
        </p:txBody>
      </p:sp>
      <p:sp>
        <p:nvSpPr>
          <p:cNvPr id="4" name="Rectangle: Rounded Corners 3">
            <a:extLst>
              <a:ext uri="{FF2B5EF4-FFF2-40B4-BE49-F238E27FC236}">
                <a16:creationId xmlns:a16="http://schemas.microsoft.com/office/drawing/2014/main" id="{236386B6-4446-C88E-5EFD-4B869BC9913C}"/>
              </a:ext>
            </a:extLst>
          </p:cNvPr>
          <p:cNvSpPr/>
          <p:nvPr/>
        </p:nvSpPr>
        <p:spPr>
          <a:xfrm>
            <a:off x="545851" y="5670417"/>
            <a:ext cx="4429502" cy="1159572"/>
          </a:xfrm>
          <a:prstGeom prst="roundRect">
            <a:avLst>
              <a:gd name="adj" fmla="val 3132"/>
            </a:avLst>
          </a:prstGeom>
          <a:solidFill>
            <a:srgbClr val="FFFFFF">
              <a:lumMod val="9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latin typeface="Arial"/>
              <a:ea typeface="+mn-ea"/>
              <a:cs typeface="+mn-cs"/>
            </a:endParaRPr>
          </a:p>
        </p:txBody>
      </p:sp>
      <p:sp>
        <p:nvSpPr>
          <p:cNvPr id="5" name="Rectangle: Rounded Corners 4">
            <a:extLst>
              <a:ext uri="{FF2B5EF4-FFF2-40B4-BE49-F238E27FC236}">
                <a16:creationId xmlns:a16="http://schemas.microsoft.com/office/drawing/2014/main" id="{4E5202A9-CC06-4CF2-0E92-BEF7F2AAA087}"/>
              </a:ext>
            </a:extLst>
          </p:cNvPr>
          <p:cNvSpPr/>
          <p:nvPr/>
        </p:nvSpPr>
        <p:spPr>
          <a:xfrm>
            <a:off x="545851" y="1878906"/>
            <a:ext cx="4429502" cy="3747133"/>
          </a:xfrm>
          <a:prstGeom prst="roundRect">
            <a:avLst>
              <a:gd name="adj" fmla="val 1286"/>
            </a:avLst>
          </a:prstGeom>
          <a:solidFill>
            <a:srgbClr val="FFFFFF">
              <a:lumMod val="9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latin typeface="Arial"/>
              <a:ea typeface="+mn-ea"/>
              <a:cs typeface="+mn-cs"/>
            </a:endParaRPr>
          </a:p>
        </p:txBody>
      </p:sp>
      <p:pic>
        <p:nvPicPr>
          <p:cNvPr id="6" name="Graphic 5">
            <a:extLst>
              <a:ext uri="{FF2B5EF4-FFF2-40B4-BE49-F238E27FC236}">
                <a16:creationId xmlns:a16="http://schemas.microsoft.com/office/drawing/2014/main" id="{A442FE65-C7DD-44B0-2344-4C3AD09C791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515209" y="5751473"/>
            <a:ext cx="549551" cy="549551"/>
          </a:xfrm>
          <a:prstGeom prst="rect">
            <a:avLst/>
          </a:prstGeom>
        </p:spPr>
      </p:pic>
      <p:pic>
        <p:nvPicPr>
          <p:cNvPr id="7" name="Graphic 6">
            <a:extLst>
              <a:ext uri="{FF2B5EF4-FFF2-40B4-BE49-F238E27FC236}">
                <a16:creationId xmlns:a16="http://schemas.microsoft.com/office/drawing/2014/main" id="{ED8181BE-2C22-1ABF-6577-5C9BABF66BF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66292" y="1960395"/>
            <a:ext cx="509795" cy="509795"/>
          </a:xfrm>
          <a:prstGeom prst="rect">
            <a:avLst/>
          </a:prstGeom>
        </p:spPr>
      </p:pic>
      <p:pic>
        <p:nvPicPr>
          <p:cNvPr id="8" name="Graphic 7">
            <a:extLst>
              <a:ext uri="{FF2B5EF4-FFF2-40B4-BE49-F238E27FC236}">
                <a16:creationId xmlns:a16="http://schemas.microsoft.com/office/drawing/2014/main" id="{DFA85B10-1E52-255E-7E1A-19769402F40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60996" y="2868528"/>
            <a:ext cx="583565" cy="583565"/>
          </a:xfrm>
          <a:prstGeom prst="rect">
            <a:avLst/>
          </a:prstGeom>
        </p:spPr>
      </p:pic>
      <p:pic>
        <p:nvPicPr>
          <p:cNvPr id="9" name="Picture 4">
            <a:extLst>
              <a:ext uri="{FF2B5EF4-FFF2-40B4-BE49-F238E27FC236}">
                <a16:creationId xmlns:a16="http://schemas.microsoft.com/office/drawing/2014/main" id="{1F97B4A0-8865-1EC3-F0B2-A29CAF3FDB4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15209" y="4746181"/>
            <a:ext cx="549551" cy="54955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CC8D7A34-7B10-F6A0-36EF-AFF364AFE456}"/>
              </a:ext>
            </a:extLst>
          </p:cNvPr>
          <p:cNvSpPr txBox="1"/>
          <p:nvPr/>
        </p:nvSpPr>
        <p:spPr>
          <a:xfrm>
            <a:off x="485996" y="3623845"/>
            <a:ext cx="1296062" cy="52322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a:ln>
                  <a:noFill/>
                </a:ln>
                <a:solidFill>
                  <a:srgbClr val="000000"/>
                </a:solidFill>
                <a:effectLst/>
                <a:uLnTx/>
                <a:uFillTx/>
              </a:rPr>
              <a:t>Service Principal</a:t>
            </a:r>
          </a:p>
        </p:txBody>
      </p:sp>
      <p:sp>
        <p:nvSpPr>
          <p:cNvPr id="11" name="TextBox 10">
            <a:extLst>
              <a:ext uri="{FF2B5EF4-FFF2-40B4-BE49-F238E27FC236}">
                <a16:creationId xmlns:a16="http://schemas.microsoft.com/office/drawing/2014/main" id="{A6F0D398-1B62-D3D0-59AF-19AB18A327A3}"/>
              </a:ext>
            </a:extLst>
          </p:cNvPr>
          <p:cNvSpPr txBox="1"/>
          <p:nvPr/>
        </p:nvSpPr>
        <p:spPr>
          <a:xfrm>
            <a:off x="3141953" y="6262391"/>
            <a:ext cx="1296062" cy="52322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a:ln>
                  <a:noFill/>
                </a:ln>
                <a:solidFill>
                  <a:srgbClr val="000000"/>
                </a:solidFill>
                <a:effectLst/>
                <a:uLnTx/>
                <a:uFillTx/>
              </a:rPr>
              <a:t>Managed Identity</a:t>
            </a:r>
          </a:p>
        </p:txBody>
      </p:sp>
      <p:sp>
        <p:nvSpPr>
          <p:cNvPr id="12" name="TextBox 11">
            <a:extLst>
              <a:ext uri="{FF2B5EF4-FFF2-40B4-BE49-F238E27FC236}">
                <a16:creationId xmlns:a16="http://schemas.microsoft.com/office/drawing/2014/main" id="{0DF67231-9446-88D2-C383-B25C9738C3E6}"/>
              </a:ext>
            </a:extLst>
          </p:cNvPr>
          <p:cNvSpPr txBox="1"/>
          <p:nvPr/>
        </p:nvSpPr>
        <p:spPr>
          <a:xfrm>
            <a:off x="3073158" y="2428741"/>
            <a:ext cx="1296062" cy="30777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a:ln>
                  <a:noFill/>
                </a:ln>
                <a:solidFill>
                  <a:srgbClr val="000000"/>
                </a:solidFill>
                <a:effectLst/>
                <a:uLnTx/>
                <a:uFillTx/>
              </a:rPr>
              <a:t>Static Secret</a:t>
            </a:r>
          </a:p>
        </p:txBody>
      </p:sp>
      <p:sp>
        <p:nvSpPr>
          <p:cNvPr id="13" name="TextBox 12">
            <a:extLst>
              <a:ext uri="{FF2B5EF4-FFF2-40B4-BE49-F238E27FC236}">
                <a16:creationId xmlns:a16="http://schemas.microsoft.com/office/drawing/2014/main" id="{66D0017F-0B9F-7291-C6C7-9F4916F90C12}"/>
              </a:ext>
            </a:extLst>
          </p:cNvPr>
          <p:cNvSpPr txBox="1"/>
          <p:nvPr/>
        </p:nvSpPr>
        <p:spPr>
          <a:xfrm>
            <a:off x="3136656" y="3378244"/>
            <a:ext cx="1296062" cy="30777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a:ln>
                  <a:noFill/>
                </a:ln>
                <a:solidFill>
                  <a:srgbClr val="000000"/>
                </a:solidFill>
                <a:effectLst/>
                <a:uLnTx/>
                <a:uFillTx/>
              </a:rPr>
              <a:t>Certificate</a:t>
            </a:r>
          </a:p>
        </p:txBody>
      </p:sp>
      <p:sp>
        <p:nvSpPr>
          <p:cNvPr id="14" name="TextBox 13">
            <a:extLst>
              <a:ext uri="{FF2B5EF4-FFF2-40B4-BE49-F238E27FC236}">
                <a16:creationId xmlns:a16="http://schemas.microsoft.com/office/drawing/2014/main" id="{CCF3E921-0869-5F64-04F4-75A21DA7D02B}"/>
              </a:ext>
            </a:extLst>
          </p:cNvPr>
          <p:cNvSpPr txBox="1"/>
          <p:nvPr/>
        </p:nvSpPr>
        <p:spPr>
          <a:xfrm>
            <a:off x="2979665" y="5271935"/>
            <a:ext cx="1576237" cy="30777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a:ln>
                  <a:noFill/>
                </a:ln>
                <a:solidFill>
                  <a:srgbClr val="000000"/>
                </a:solidFill>
                <a:effectLst/>
                <a:uLnTx/>
                <a:uFillTx/>
              </a:rPr>
              <a:t>OpenID Connect</a:t>
            </a:r>
          </a:p>
        </p:txBody>
      </p:sp>
      <p:cxnSp>
        <p:nvCxnSpPr>
          <p:cNvPr id="15" name="Straight Arrow Connector 14">
            <a:extLst>
              <a:ext uri="{FF2B5EF4-FFF2-40B4-BE49-F238E27FC236}">
                <a16:creationId xmlns:a16="http://schemas.microsoft.com/office/drawing/2014/main" id="{532D728B-2A32-97A3-4B59-77CDD35ED7E8}"/>
              </a:ext>
            </a:extLst>
          </p:cNvPr>
          <p:cNvCxnSpPr>
            <a:stCxn id="33" idx="3"/>
            <a:endCxn id="7" idx="1"/>
          </p:cNvCxnSpPr>
          <p:nvPr/>
        </p:nvCxnSpPr>
        <p:spPr>
          <a:xfrm flipV="1">
            <a:off x="1388926" y="2215293"/>
            <a:ext cx="2077366" cy="1261455"/>
          </a:xfrm>
          <a:prstGeom prst="straightConnector1">
            <a:avLst/>
          </a:prstGeom>
          <a:noFill/>
          <a:ln w="38100" cap="flat" cmpd="sng" algn="ctr">
            <a:solidFill>
              <a:srgbClr val="0E67ED">
                <a:lumMod val="60000"/>
                <a:lumOff val="40000"/>
              </a:srgbClr>
            </a:solidFill>
            <a:prstDash val="solid"/>
            <a:headEnd type="oval" w="med" len="med"/>
            <a:tailEnd type="triangle" w="med" len="med"/>
          </a:ln>
          <a:effectLst/>
        </p:spPr>
      </p:cxnSp>
      <p:cxnSp>
        <p:nvCxnSpPr>
          <p:cNvPr id="16" name="Straight Arrow Connector 15">
            <a:extLst>
              <a:ext uri="{FF2B5EF4-FFF2-40B4-BE49-F238E27FC236}">
                <a16:creationId xmlns:a16="http://schemas.microsoft.com/office/drawing/2014/main" id="{2422BFAB-6A80-8A47-682F-6A5CA44C1D3E}"/>
              </a:ext>
            </a:extLst>
          </p:cNvPr>
          <p:cNvCxnSpPr>
            <a:stCxn id="33" idx="3"/>
            <a:endCxn id="8" idx="1"/>
          </p:cNvCxnSpPr>
          <p:nvPr/>
        </p:nvCxnSpPr>
        <p:spPr>
          <a:xfrm flipV="1">
            <a:off x="1388926" y="3160311"/>
            <a:ext cx="2072070" cy="316437"/>
          </a:xfrm>
          <a:prstGeom prst="straightConnector1">
            <a:avLst/>
          </a:prstGeom>
          <a:noFill/>
          <a:ln w="38100" cap="flat" cmpd="sng" algn="ctr">
            <a:solidFill>
              <a:srgbClr val="0E67ED">
                <a:lumMod val="60000"/>
                <a:lumOff val="40000"/>
              </a:srgbClr>
            </a:solidFill>
            <a:prstDash val="solid"/>
            <a:headEnd type="oval" w="med" len="med"/>
            <a:tailEnd type="triangle" w="med" len="med"/>
          </a:ln>
          <a:effectLst/>
        </p:spPr>
      </p:cxnSp>
      <p:cxnSp>
        <p:nvCxnSpPr>
          <p:cNvPr id="17" name="Straight Arrow Connector 16">
            <a:extLst>
              <a:ext uri="{FF2B5EF4-FFF2-40B4-BE49-F238E27FC236}">
                <a16:creationId xmlns:a16="http://schemas.microsoft.com/office/drawing/2014/main" id="{DC9031BF-C71A-543D-F551-5627E964D888}"/>
              </a:ext>
            </a:extLst>
          </p:cNvPr>
          <p:cNvCxnSpPr>
            <a:stCxn id="33" idx="3"/>
            <a:endCxn id="9" idx="1"/>
          </p:cNvCxnSpPr>
          <p:nvPr/>
        </p:nvCxnSpPr>
        <p:spPr>
          <a:xfrm>
            <a:off x="1388926" y="3476748"/>
            <a:ext cx="2126283" cy="1544209"/>
          </a:xfrm>
          <a:prstGeom prst="straightConnector1">
            <a:avLst/>
          </a:prstGeom>
          <a:noFill/>
          <a:ln w="38100" cap="flat" cmpd="sng" algn="ctr">
            <a:solidFill>
              <a:srgbClr val="0E67ED">
                <a:lumMod val="60000"/>
                <a:lumOff val="40000"/>
              </a:srgbClr>
            </a:solidFill>
            <a:prstDash val="solid"/>
            <a:headEnd type="oval" w="med" len="med"/>
            <a:tailEnd type="triangle" w="med" len="med"/>
          </a:ln>
          <a:effectLst/>
        </p:spPr>
      </p:cxnSp>
      <p:sp>
        <p:nvSpPr>
          <p:cNvPr id="18" name="TextBox 17">
            <a:extLst>
              <a:ext uri="{FF2B5EF4-FFF2-40B4-BE49-F238E27FC236}">
                <a16:creationId xmlns:a16="http://schemas.microsoft.com/office/drawing/2014/main" id="{1D1E44F1-A175-1328-C80D-158B5C4A021D}"/>
              </a:ext>
            </a:extLst>
          </p:cNvPr>
          <p:cNvSpPr txBox="1"/>
          <p:nvPr/>
        </p:nvSpPr>
        <p:spPr>
          <a:xfrm>
            <a:off x="508721" y="1878906"/>
            <a:ext cx="2633232"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a:ln>
                  <a:noFill/>
                </a:ln>
                <a:solidFill>
                  <a:srgbClr val="000000">
                    <a:lumMod val="65000"/>
                    <a:lumOff val="35000"/>
                  </a:srgbClr>
                </a:solidFill>
                <a:effectLst/>
                <a:uLnTx/>
                <a:uFillTx/>
              </a:rPr>
              <a:t>Any Agent in any location</a:t>
            </a:r>
          </a:p>
        </p:txBody>
      </p:sp>
      <p:sp>
        <p:nvSpPr>
          <p:cNvPr id="19" name="TextBox 18">
            <a:extLst>
              <a:ext uri="{FF2B5EF4-FFF2-40B4-BE49-F238E27FC236}">
                <a16:creationId xmlns:a16="http://schemas.microsoft.com/office/drawing/2014/main" id="{A4C2CA78-4019-BC04-2752-700AB47B9046}"/>
              </a:ext>
            </a:extLst>
          </p:cNvPr>
          <p:cNvSpPr txBox="1"/>
          <p:nvPr/>
        </p:nvSpPr>
        <p:spPr>
          <a:xfrm>
            <a:off x="560140" y="5693679"/>
            <a:ext cx="2239030"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a:ln>
                  <a:noFill/>
                </a:ln>
                <a:solidFill>
                  <a:srgbClr val="000000">
                    <a:lumMod val="65000"/>
                    <a:lumOff val="35000"/>
                  </a:srgbClr>
                </a:solidFill>
                <a:effectLst/>
                <a:uLnTx/>
                <a:uFillTx/>
              </a:rPr>
              <a:t>Self-hosted Agent in Azure</a:t>
            </a:r>
          </a:p>
        </p:txBody>
      </p:sp>
      <p:sp>
        <p:nvSpPr>
          <p:cNvPr id="20" name="Arrow: Down 19">
            <a:extLst>
              <a:ext uri="{FF2B5EF4-FFF2-40B4-BE49-F238E27FC236}">
                <a16:creationId xmlns:a16="http://schemas.microsoft.com/office/drawing/2014/main" id="{29BDF22F-221E-FA95-DA33-C5FF82CC5E30}"/>
              </a:ext>
            </a:extLst>
          </p:cNvPr>
          <p:cNvSpPr/>
          <p:nvPr/>
        </p:nvSpPr>
        <p:spPr>
          <a:xfrm>
            <a:off x="5166185" y="1960395"/>
            <a:ext cx="550625" cy="4869594"/>
          </a:xfrm>
          <a:prstGeom prst="downArrow">
            <a:avLst/>
          </a:prstGeom>
          <a:gradFill flip="none" rotWithShape="1">
            <a:gsLst>
              <a:gs pos="0">
                <a:srgbClr val="FF0000"/>
              </a:gs>
              <a:gs pos="30000">
                <a:srgbClr val="FF0000"/>
              </a:gs>
              <a:gs pos="39000">
                <a:srgbClr val="00B050"/>
              </a:gs>
            </a:gsLst>
            <a:lin ang="5400000" scaled="1"/>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latin typeface="Arial"/>
              <a:ea typeface="+mn-ea"/>
              <a:cs typeface="+mn-cs"/>
            </a:endParaRPr>
          </a:p>
        </p:txBody>
      </p:sp>
      <p:sp>
        <p:nvSpPr>
          <p:cNvPr id="21" name="TextBox 20">
            <a:extLst>
              <a:ext uri="{FF2B5EF4-FFF2-40B4-BE49-F238E27FC236}">
                <a16:creationId xmlns:a16="http://schemas.microsoft.com/office/drawing/2014/main" id="{E5423DFD-7A7E-D8C2-2774-2DB919335DA6}"/>
              </a:ext>
            </a:extLst>
          </p:cNvPr>
          <p:cNvSpPr txBox="1"/>
          <p:nvPr/>
        </p:nvSpPr>
        <p:spPr>
          <a:xfrm>
            <a:off x="4843027" y="1775729"/>
            <a:ext cx="1196940" cy="184666"/>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600" b="0" i="0" u="none" strike="noStrike" kern="0" cap="none" spc="0" normalizeH="0" baseline="0" noProof="0">
                <a:ln>
                  <a:noFill/>
                </a:ln>
                <a:solidFill>
                  <a:schemeClr val="accent3">
                    <a:lumMod val="10000"/>
                  </a:schemeClr>
                </a:solidFill>
                <a:effectLst/>
                <a:uLnTx/>
                <a:uFillTx/>
              </a:rPr>
              <a:t>Zero-Trust Score</a:t>
            </a:r>
          </a:p>
        </p:txBody>
      </p:sp>
      <p:sp>
        <p:nvSpPr>
          <p:cNvPr id="22" name="TextBox 21">
            <a:extLst>
              <a:ext uri="{FF2B5EF4-FFF2-40B4-BE49-F238E27FC236}">
                <a16:creationId xmlns:a16="http://schemas.microsoft.com/office/drawing/2014/main" id="{7FC05CD6-D074-A764-EF90-ABB12D83120B}"/>
              </a:ext>
            </a:extLst>
          </p:cNvPr>
          <p:cNvSpPr txBox="1"/>
          <p:nvPr/>
        </p:nvSpPr>
        <p:spPr>
          <a:xfrm>
            <a:off x="5235909" y="1908933"/>
            <a:ext cx="1196940" cy="30777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a:ln>
                  <a:noFill/>
                </a:ln>
                <a:solidFill>
                  <a:srgbClr val="FF0000"/>
                </a:solidFill>
                <a:effectLst/>
                <a:uLnTx/>
                <a:uFillTx/>
              </a:rPr>
              <a:t>Low</a:t>
            </a:r>
          </a:p>
        </p:txBody>
      </p:sp>
      <p:sp>
        <p:nvSpPr>
          <p:cNvPr id="23" name="TextBox 22">
            <a:extLst>
              <a:ext uri="{FF2B5EF4-FFF2-40B4-BE49-F238E27FC236}">
                <a16:creationId xmlns:a16="http://schemas.microsoft.com/office/drawing/2014/main" id="{081D4FDC-2917-DF2C-42B9-9F4C6C8AB1BC}"/>
              </a:ext>
            </a:extLst>
          </p:cNvPr>
          <p:cNvSpPr txBox="1"/>
          <p:nvPr/>
        </p:nvSpPr>
        <p:spPr>
          <a:xfrm>
            <a:off x="5261153" y="4941335"/>
            <a:ext cx="1196940" cy="30777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a:ln>
                  <a:noFill/>
                </a:ln>
                <a:solidFill>
                  <a:srgbClr val="00B050"/>
                </a:solidFill>
                <a:effectLst/>
                <a:uLnTx/>
                <a:uFillTx/>
              </a:rPr>
              <a:t>High</a:t>
            </a:r>
          </a:p>
        </p:txBody>
      </p:sp>
      <p:pic>
        <p:nvPicPr>
          <p:cNvPr id="24" name="Graphic 23" descr="Checkmark with solid fill">
            <a:extLst>
              <a:ext uri="{FF2B5EF4-FFF2-40B4-BE49-F238E27FC236}">
                <a16:creationId xmlns:a16="http://schemas.microsoft.com/office/drawing/2014/main" id="{A2F5F93C-C245-5238-41AE-A7DB46BA708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366318" y="6047907"/>
            <a:ext cx="307777" cy="307777"/>
          </a:xfrm>
          <a:prstGeom prst="rect">
            <a:avLst/>
          </a:prstGeom>
        </p:spPr>
      </p:pic>
      <p:pic>
        <p:nvPicPr>
          <p:cNvPr id="25" name="Graphic 24" descr="Close with solid fill">
            <a:extLst>
              <a:ext uri="{FF2B5EF4-FFF2-40B4-BE49-F238E27FC236}">
                <a16:creationId xmlns:a16="http://schemas.microsoft.com/office/drawing/2014/main" id="{0D5CC7D2-841B-81F8-15E3-FBBE8F7374B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274962" y="2136334"/>
            <a:ext cx="307777" cy="307777"/>
          </a:xfrm>
          <a:prstGeom prst="rect">
            <a:avLst/>
          </a:prstGeom>
        </p:spPr>
      </p:pic>
      <p:pic>
        <p:nvPicPr>
          <p:cNvPr id="26" name="Graphic 25" descr="Close with solid fill">
            <a:extLst>
              <a:ext uri="{FF2B5EF4-FFF2-40B4-BE49-F238E27FC236}">
                <a16:creationId xmlns:a16="http://schemas.microsoft.com/office/drawing/2014/main" id="{2BE47AEE-651B-BA67-214C-F0BA4B021DB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312145" y="3070467"/>
            <a:ext cx="307777" cy="307777"/>
          </a:xfrm>
          <a:prstGeom prst="rect">
            <a:avLst/>
          </a:prstGeom>
        </p:spPr>
      </p:pic>
      <p:pic>
        <p:nvPicPr>
          <p:cNvPr id="27" name="Graphic 26" descr="Checkmark with solid fill">
            <a:extLst>
              <a:ext uri="{FF2B5EF4-FFF2-40B4-BE49-F238E27FC236}">
                <a16:creationId xmlns:a16="http://schemas.microsoft.com/office/drawing/2014/main" id="{053E8F69-48B2-B4F7-A1E1-D7FE7D60255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366168" y="4941336"/>
            <a:ext cx="307777" cy="307777"/>
          </a:xfrm>
          <a:prstGeom prst="rect">
            <a:avLst/>
          </a:prstGeom>
        </p:spPr>
      </p:pic>
      <p:pic>
        <p:nvPicPr>
          <p:cNvPr id="28" name="Graphic 27">
            <a:extLst>
              <a:ext uri="{FF2B5EF4-FFF2-40B4-BE49-F238E27FC236}">
                <a16:creationId xmlns:a16="http://schemas.microsoft.com/office/drawing/2014/main" id="{C7E6A9F1-B072-4D12-865D-F64E9B91047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515209" y="3813496"/>
            <a:ext cx="509795" cy="509795"/>
          </a:xfrm>
          <a:prstGeom prst="rect">
            <a:avLst/>
          </a:prstGeom>
        </p:spPr>
      </p:pic>
      <p:sp>
        <p:nvSpPr>
          <p:cNvPr id="29" name="TextBox 28">
            <a:extLst>
              <a:ext uri="{FF2B5EF4-FFF2-40B4-BE49-F238E27FC236}">
                <a16:creationId xmlns:a16="http://schemas.microsoft.com/office/drawing/2014/main" id="{62AC6804-A2AD-60ED-C89A-75D0EC2B061F}"/>
              </a:ext>
            </a:extLst>
          </p:cNvPr>
          <p:cNvSpPr txBox="1"/>
          <p:nvPr/>
        </p:nvSpPr>
        <p:spPr>
          <a:xfrm>
            <a:off x="3073158" y="4281958"/>
            <a:ext cx="1460664" cy="30777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a:ln>
                  <a:noFill/>
                </a:ln>
                <a:solidFill>
                  <a:srgbClr val="000000"/>
                </a:solidFill>
                <a:effectLst/>
                <a:uLnTx/>
                <a:uFillTx/>
              </a:rPr>
              <a:t>Dynamic Secret</a:t>
            </a:r>
          </a:p>
        </p:txBody>
      </p:sp>
      <p:cxnSp>
        <p:nvCxnSpPr>
          <p:cNvPr id="30" name="Straight Arrow Connector 29">
            <a:extLst>
              <a:ext uri="{FF2B5EF4-FFF2-40B4-BE49-F238E27FC236}">
                <a16:creationId xmlns:a16="http://schemas.microsoft.com/office/drawing/2014/main" id="{70E73130-FC23-5469-6EAF-433A2C86177F}"/>
              </a:ext>
            </a:extLst>
          </p:cNvPr>
          <p:cNvCxnSpPr>
            <a:cxnSpLocks/>
            <a:stCxn id="33" idx="3"/>
            <a:endCxn id="28" idx="1"/>
          </p:cNvCxnSpPr>
          <p:nvPr/>
        </p:nvCxnSpPr>
        <p:spPr>
          <a:xfrm>
            <a:off x="1388926" y="3476748"/>
            <a:ext cx="2126283" cy="591646"/>
          </a:xfrm>
          <a:prstGeom prst="straightConnector1">
            <a:avLst/>
          </a:prstGeom>
          <a:noFill/>
          <a:ln w="38100" cap="flat" cmpd="sng" algn="ctr">
            <a:solidFill>
              <a:srgbClr val="0E67ED">
                <a:lumMod val="60000"/>
                <a:lumOff val="40000"/>
              </a:srgbClr>
            </a:solidFill>
            <a:prstDash val="solid"/>
            <a:headEnd type="oval" w="med" len="med"/>
            <a:tailEnd type="triangle" w="med" len="med"/>
          </a:ln>
          <a:effectLst/>
        </p:spPr>
      </p:cxnSp>
      <p:pic>
        <p:nvPicPr>
          <p:cNvPr id="31" name="Picture 30" descr="Shape&#10;&#10;Description automatically generated with low confidence">
            <a:extLst>
              <a:ext uri="{FF2B5EF4-FFF2-40B4-BE49-F238E27FC236}">
                <a16:creationId xmlns:a16="http://schemas.microsoft.com/office/drawing/2014/main" id="{D19D8373-93DB-7AF7-A55A-484D56569963}"/>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903724" y="3779989"/>
            <a:ext cx="408421" cy="584997"/>
          </a:xfrm>
          <a:prstGeom prst="rect">
            <a:avLst/>
          </a:prstGeom>
        </p:spPr>
      </p:pic>
      <p:pic>
        <p:nvPicPr>
          <p:cNvPr id="32" name="Graphic 31" descr="Checkmark with solid fill">
            <a:extLst>
              <a:ext uri="{FF2B5EF4-FFF2-40B4-BE49-F238E27FC236}">
                <a16:creationId xmlns:a16="http://schemas.microsoft.com/office/drawing/2014/main" id="{E5F33752-F077-C764-4B6E-FFEA18D1652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319835" y="3954001"/>
            <a:ext cx="307777" cy="307777"/>
          </a:xfrm>
          <a:prstGeom prst="rect">
            <a:avLst/>
          </a:prstGeom>
        </p:spPr>
      </p:pic>
      <p:pic>
        <p:nvPicPr>
          <p:cNvPr id="33" name="Graphic 32">
            <a:extLst>
              <a:ext uri="{FF2B5EF4-FFF2-40B4-BE49-F238E27FC236}">
                <a16:creationId xmlns:a16="http://schemas.microsoft.com/office/drawing/2014/main" id="{A58244E0-E37F-B9C2-0342-A9C91C850F8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79131" y="3221850"/>
            <a:ext cx="509795" cy="509795"/>
          </a:xfrm>
          <a:prstGeom prst="rect">
            <a:avLst/>
          </a:prstGeom>
        </p:spPr>
      </p:pic>
      <p:sp>
        <p:nvSpPr>
          <p:cNvPr id="34" name="Rectangle: Rounded Corners 33">
            <a:extLst>
              <a:ext uri="{FF2B5EF4-FFF2-40B4-BE49-F238E27FC236}">
                <a16:creationId xmlns:a16="http://schemas.microsoft.com/office/drawing/2014/main" id="{8FAFD3CD-5F77-E3FD-4A7F-2D90A3DA28E4}"/>
              </a:ext>
            </a:extLst>
          </p:cNvPr>
          <p:cNvSpPr/>
          <p:nvPr/>
        </p:nvSpPr>
        <p:spPr>
          <a:xfrm>
            <a:off x="6559001" y="1878906"/>
            <a:ext cx="3778142" cy="4945506"/>
          </a:xfrm>
          <a:prstGeom prst="roundRect">
            <a:avLst>
              <a:gd name="adj" fmla="val 1286"/>
            </a:avLst>
          </a:prstGeom>
          <a:solidFill>
            <a:srgbClr val="FFFFFF">
              <a:lumMod val="9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latin typeface="Arial"/>
              <a:ea typeface="+mn-ea"/>
              <a:cs typeface="+mn-cs"/>
            </a:endParaRPr>
          </a:p>
        </p:txBody>
      </p:sp>
      <p:pic>
        <p:nvPicPr>
          <p:cNvPr id="35" name="Graphic 34">
            <a:extLst>
              <a:ext uri="{FF2B5EF4-FFF2-40B4-BE49-F238E27FC236}">
                <a16:creationId xmlns:a16="http://schemas.microsoft.com/office/drawing/2014/main" id="{5AEFF055-3808-28FA-92B2-34674C51D85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37556" y="2139476"/>
            <a:ext cx="509795" cy="509795"/>
          </a:xfrm>
          <a:prstGeom prst="rect">
            <a:avLst/>
          </a:prstGeom>
        </p:spPr>
      </p:pic>
      <p:sp>
        <p:nvSpPr>
          <p:cNvPr id="36" name="TextBox 35">
            <a:extLst>
              <a:ext uri="{FF2B5EF4-FFF2-40B4-BE49-F238E27FC236}">
                <a16:creationId xmlns:a16="http://schemas.microsoft.com/office/drawing/2014/main" id="{CDF991E8-AE8F-2E62-85BE-86A30FE4D37D}"/>
              </a:ext>
            </a:extLst>
          </p:cNvPr>
          <p:cNvSpPr txBox="1"/>
          <p:nvPr/>
        </p:nvSpPr>
        <p:spPr>
          <a:xfrm>
            <a:off x="8539937" y="2599451"/>
            <a:ext cx="1296062" cy="73866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a:ln>
                  <a:noFill/>
                </a:ln>
                <a:solidFill>
                  <a:srgbClr val="000000"/>
                </a:solidFill>
                <a:effectLst/>
                <a:uLnTx/>
                <a:uFillTx/>
              </a:rPr>
              <a:t>Static Secret in </a:t>
            </a:r>
            <a:r>
              <a:rPr kumimoji="0" lang="en-GB" sz="1400" b="0" i="0" u="none" strike="noStrike" kern="0" cap="none" spc="0" normalizeH="0" baseline="0" noProof="0" err="1">
                <a:ln>
                  <a:noFill/>
                </a:ln>
                <a:solidFill>
                  <a:srgbClr val="000000"/>
                </a:solidFill>
                <a:effectLst/>
                <a:uLnTx/>
                <a:uFillTx/>
              </a:rPr>
              <a:t>KeyVault</a:t>
            </a:r>
            <a:r>
              <a:rPr kumimoji="0" lang="en-GB" sz="1400" b="0" i="0" u="none" strike="noStrike" kern="0" cap="none" spc="0" normalizeH="0" baseline="0" noProof="0">
                <a:ln>
                  <a:noFill/>
                </a:ln>
                <a:solidFill>
                  <a:srgbClr val="000000"/>
                </a:solidFill>
                <a:effectLst/>
                <a:uLnTx/>
                <a:uFillTx/>
              </a:rPr>
              <a:t> or App Config</a:t>
            </a:r>
          </a:p>
        </p:txBody>
      </p:sp>
      <p:pic>
        <p:nvPicPr>
          <p:cNvPr id="37" name="Graphic 36">
            <a:extLst>
              <a:ext uri="{FF2B5EF4-FFF2-40B4-BE49-F238E27FC236}">
                <a16:creationId xmlns:a16="http://schemas.microsoft.com/office/drawing/2014/main" id="{BDADEB0E-064E-9F43-136F-5CE0AA5957C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61407" y="3944249"/>
            <a:ext cx="509795" cy="509795"/>
          </a:xfrm>
          <a:prstGeom prst="rect">
            <a:avLst/>
          </a:prstGeom>
        </p:spPr>
      </p:pic>
      <p:pic>
        <p:nvPicPr>
          <p:cNvPr id="38" name="Picture 37" descr="Shape&#10;&#10;Description automatically generated with low confidence">
            <a:extLst>
              <a:ext uri="{FF2B5EF4-FFF2-40B4-BE49-F238E27FC236}">
                <a16:creationId xmlns:a16="http://schemas.microsoft.com/office/drawing/2014/main" id="{6C7BBD53-3AA6-2524-6C37-818A2D129FE0}"/>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249922" y="3910742"/>
            <a:ext cx="408421" cy="584997"/>
          </a:xfrm>
          <a:prstGeom prst="rect">
            <a:avLst/>
          </a:prstGeom>
        </p:spPr>
      </p:pic>
      <p:sp>
        <p:nvSpPr>
          <p:cNvPr id="39" name="TextBox 38">
            <a:extLst>
              <a:ext uri="{FF2B5EF4-FFF2-40B4-BE49-F238E27FC236}">
                <a16:creationId xmlns:a16="http://schemas.microsoft.com/office/drawing/2014/main" id="{163E77C2-97A3-41BC-61E7-1E5D27B89464}"/>
              </a:ext>
            </a:extLst>
          </p:cNvPr>
          <p:cNvSpPr txBox="1"/>
          <p:nvPr/>
        </p:nvSpPr>
        <p:spPr>
          <a:xfrm>
            <a:off x="8519590" y="4463307"/>
            <a:ext cx="1460664" cy="30777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a:ln>
                  <a:noFill/>
                </a:ln>
                <a:solidFill>
                  <a:srgbClr val="000000"/>
                </a:solidFill>
                <a:effectLst/>
                <a:uLnTx/>
                <a:uFillTx/>
              </a:rPr>
              <a:t>Dynamic Secret</a:t>
            </a:r>
          </a:p>
        </p:txBody>
      </p:sp>
      <p:pic>
        <p:nvPicPr>
          <p:cNvPr id="40" name="Graphic 39">
            <a:extLst>
              <a:ext uri="{FF2B5EF4-FFF2-40B4-BE49-F238E27FC236}">
                <a16:creationId xmlns:a16="http://schemas.microsoft.com/office/drawing/2014/main" id="{48C377DF-5626-78AE-CE9A-57E08C7C312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67792" y="5593359"/>
            <a:ext cx="549551" cy="549551"/>
          </a:xfrm>
          <a:prstGeom prst="rect">
            <a:avLst/>
          </a:prstGeom>
        </p:spPr>
      </p:pic>
      <p:sp>
        <p:nvSpPr>
          <p:cNvPr id="41" name="TextBox 40">
            <a:extLst>
              <a:ext uri="{FF2B5EF4-FFF2-40B4-BE49-F238E27FC236}">
                <a16:creationId xmlns:a16="http://schemas.microsoft.com/office/drawing/2014/main" id="{18AC52BE-A169-413E-8BC0-9EECC4C8F2D7}"/>
              </a:ext>
            </a:extLst>
          </p:cNvPr>
          <p:cNvSpPr txBox="1"/>
          <p:nvPr/>
        </p:nvSpPr>
        <p:spPr>
          <a:xfrm>
            <a:off x="8694536" y="6104277"/>
            <a:ext cx="1296062" cy="52322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a:ln>
                  <a:noFill/>
                </a:ln>
                <a:solidFill>
                  <a:srgbClr val="000000"/>
                </a:solidFill>
                <a:effectLst/>
                <a:uLnTx/>
                <a:uFillTx/>
              </a:rPr>
              <a:t>Managed Identity</a:t>
            </a:r>
          </a:p>
        </p:txBody>
      </p:sp>
      <p:sp>
        <p:nvSpPr>
          <p:cNvPr id="42" name="Arrow: Down 41">
            <a:extLst>
              <a:ext uri="{FF2B5EF4-FFF2-40B4-BE49-F238E27FC236}">
                <a16:creationId xmlns:a16="http://schemas.microsoft.com/office/drawing/2014/main" id="{D17B1CA3-8F12-E7B8-D1A1-84CB75FF8DEA}"/>
              </a:ext>
            </a:extLst>
          </p:cNvPr>
          <p:cNvSpPr/>
          <p:nvPr/>
        </p:nvSpPr>
        <p:spPr>
          <a:xfrm>
            <a:off x="10503476" y="1979431"/>
            <a:ext cx="550625" cy="4869594"/>
          </a:xfrm>
          <a:prstGeom prst="downArrow">
            <a:avLst/>
          </a:prstGeom>
          <a:gradFill flip="none" rotWithShape="1">
            <a:gsLst>
              <a:gs pos="0">
                <a:srgbClr val="FF0000"/>
              </a:gs>
              <a:gs pos="25000">
                <a:srgbClr val="FF0000"/>
              </a:gs>
              <a:gs pos="37000">
                <a:srgbClr val="00B050"/>
              </a:gs>
            </a:gsLst>
            <a:lin ang="5400000" scaled="1"/>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latin typeface="Arial"/>
              <a:ea typeface="+mn-ea"/>
              <a:cs typeface="+mn-cs"/>
            </a:endParaRPr>
          </a:p>
        </p:txBody>
      </p:sp>
      <p:sp>
        <p:nvSpPr>
          <p:cNvPr id="43" name="TextBox 42">
            <a:extLst>
              <a:ext uri="{FF2B5EF4-FFF2-40B4-BE49-F238E27FC236}">
                <a16:creationId xmlns:a16="http://schemas.microsoft.com/office/drawing/2014/main" id="{F2AAD909-7880-B17D-5D92-1D96AFCEBE71}"/>
              </a:ext>
            </a:extLst>
          </p:cNvPr>
          <p:cNvSpPr txBox="1"/>
          <p:nvPr/>
        </p:nvSpPr>
        <p:spPr>
          <a:xfrm>
            <a:off x="10186576" y="1792651"/>
            <a:ext cx="1196940" cy="184666"/>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600" b="0" i="0" u="none" strike="noStrike" kern="0" cap="none" spc="0" normalizeH="0" baseline="0" noProof="0">
                <a:ln>
                  <a:noFill/>
                </a:ln>
                <a:solidFill>
                  <a:srgbClr val="000000"/>
                </a:solidFill>
                <a:effectLst/>
                <a:uLnTx/>
                <a:uFillTx/>
              </a:rPr>
              <a:t>Zero-Trust Score</a:t>
            </a:r>
          </a:p>
        </p:txBody>
      </p:sp>
      <p:sp>
        <p:nvSpPr>
          <p:cNvPr id="44" name="TextBox 43">
            <a:extLst>
              <a:ext uri="{FF2B5EF4-FFF2-40B4-BE49-F238E27FC236}">
                <a16:creationId xmlns:a16="http://schemas.microsoft.com/office/drawing/2014/main" id="{3D4F7BB6-AADB-2289-D0E8-BAF504CE093D}"/>
              </a:ext>
            </a:extLst>
          </p:cNvPr>
          <p:cNvSpPr txBox="1"/>
          <p:nvPr/>
        </p:nvSpPr>
        <p:spPr>
          <a:xfrm>
            <a:off x="10579458" y="1925855"/>
            <a:ext cx="1196940" cy="30777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a:ln>
                  <a:noFill/>
                </a:ln>
                <a:solidFill>
                  <a:srgbClr val="FF0000"/>
                </a:solidFill>
                <a:effectLst/>
                <a:uLnTx/>
                <a:uFillTx/>
              </a:rPr>
              <a:t>Low</a:t>
            </a:r>
          </a:p>
        </p:txBody>
      </p:sp>
      <p:sp>
        <p:nvSpPr>
          <p:cNvPr id="45" name="TextBox 44">
            <a:extLst>
              <a:ext uri="{FF2B5EF4-FFF2-40B4-BE49-F238E27FC236}">
                <a16:creationId xmlns:a16="http://schemas.microsoft.com/office/drawing/2014/main" id="{F54E34C5-FF49-BE27-3BC1-08121E897749}"/>
              </a:ext>
            </a:extLst>
          </p:cNvPr>
          <p:cNvSpPr txBox="1"/>
          <p:nvPr/>
        </p:nvSpPr>
        <p:spPr>
          <a:xfrm>
            <a:off x="10579458" y="4924032"/>
            <a:ext cx="1196940" cy="30777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a:ln>
                  <a:noFill/>
                </a:ln>
                <a:solidFill>
                  <a:srgbClr val="00B050"/>
                </a:solidFill>
                <a:effectLst/>
                <a:uLnTx/>
                <a:uFillTx/>
              </a:rPr>
              <a:t>High</a:t>
            </a:r>
          </a:p>
        </p:txBody>
      </p:sp>
      <p:sp>
        <p:nvSpPr>
          <p:cNvPr id="46" name="TextBox 45">
            <a:extLst>
              <a:ext uri="{FF2B5EF4-FFF2-40B4-BE49-F238E27FC236}">
                <a16:creationId xmlns:a16="http://schemas.microsoft.com/office/drawing/2014/main" id="{AC76BBED-8620-1DAF-5B2A-19EC7E09A411}"/>
              </a:ext>
            </a:extLst>
          </p:cNvPr>
          <p:cNvSpPr txBox="1"/>
          <p:nvPr/>
        </p:nvSpPr>
        <p:spPr>
          <a:xfrm>
            <a:off x="6559001" y="1890204"/>
            <a:ext cx="2633232"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a:ln>
                  <a:noFill/>
                </a:ln>
                <a:solidFill>
                  <a:srgbClr val="000000">
                    <a:lumMod val="65000"/>
                    <a:lumOff val="35000"/>
                  </a:srgbClr>
                </a:solidFill>
                <a:effectLst/>
                <a:uLnTx/>
                <a:uFillTx/>
              </a:rPr>
              <a:t>Application Configuration</a:t>
            </a:r>
          </a:p>
        </p:txBody>
      </p:sp>
      <p:pic>
        <p:nvPicPr>
          <p:cNvPr id="47" name="Graphic 46">
            <a:extLst>
              <a:ext uri="{FF2B5EF4-FFF2-40B4-BE49-F238E27FC236}">
                <a16:creationId xmlns:a16="http://schemas.microsoft.com/office/drawing/2014/main" id="{FE60CACE-47CB-5FE6-A61B-1760BEC07410}"/>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9161234" y="2207593"/>
            <a:ext cx="422096" cy="422096"/>
          </a:xfrm>
          <a:prstGeom prst="rect">
            <a:avLst/>
          </a:prstGeom>
        </p:spPr>
      </p:pic>
      <p:pic>
        <p:nvPicPr>
          <p:cNvPr id="48" name="Graphic 47" descr="Close with solid fill">
            <a:extLst>
              <a:ext uri="{FF2B5EF4-FFF2-40B4-BE49-F238E27FC236}">
                <a16:creationId xmlns:a16="http://schemas.microsoft.com/office/drawing/2014/main" id="{CE0814B0-0249-9C75-09A2-3F6CA11B2FD7}"/>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812088" y="2562458"/>
            <a:ext cx="307777" cy="307777"/>
          </a:xfrm>
          <a:prstGeom prst="rect">
            <a:avLst/>
          </a:prstGeom>
        </p:spPr>
      </p:pic>
      <p:pic>
        <p:nvPicPr>
          <p:cNvPr id="49" name="Graphic 48" descr="Checkmark with solid fill">
            <a:extLst>
              <a:ext uri="{FF2B5EF4-FFF2-40B4-BE49-F238E27FC236}">
                <a16:creationId xmlns:a16="http://schemas.microsoft.com/office/drawing/2014/main" id="{C8BEF6B1-0619-12D0-C63A-244C52BAA47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812088" y="4071959"/>
            <a:ext cx="307777" cy="307777"/>
          </a:xfrm>
          <a:prstGeom prst="rect">
            <a:avLst/>
          </a:prstGeom>
        </p:spPr>
      </p:pic>
      <p:pic>
        <p:nvPicPr>
          <p:cNvPr id="50" name="Graphic 49" descr="Checkmark with solid fill">
            <a:extLst>
              <a:ext uri="{FF2B5EF4-FFF2-40B4-BE49-F238E27FC236}">
                <a16:creationId xmlns:a16="http://schemas.microsoft.com/office/drawing/2014/main" id="{1BA44BBA-A733-4B6D-DF63-40F99D7EC75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814891" y="5886302"/>
            <a:ext cx="307777" cy="307777"/>
          </a:xfrm>
          <a:prstGeom prst="rect">
            <a:avLst/>
          </a:prstGeom>
        </p:spPr>
      </p:pic>
      <p:sp>
        <p:nvSpPr>
          <p:cNvPr id="51" name="TextBox 50">
            <a:extLst>
              <a:ext uri="{FF2B5EF4-FFF2-40B4-BE49-F238E27FC236}">
                <a16:creationId xmlns:a16="http://schemas.microsoft.com/office/drawing/2014/main" id="{BFAA8B01-FAC7-D4F7-7735-4759D6517899}"/>
              </a:ext>
            </a:extLst>
          </p:cNvPr>
          <p:cNvSpPr txBox="1"/>
          <p:nvPr/>
        </p:nvSpPr>
        <p:spPr>
          <a:xfrm>
            <a:off x="669019" y="1426847"/>
            <a:ext cx="4309607"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a:ln>
                  <a:noFill/>
                </a:ln>
                <a:solidFill>
                  <a:schemeClr val="accent5">
                    <a:lumMod val="10000"/>
                  </a:schemeClr>
                </a:solidFill>
                <a:effectLst/>
                <a:uLnTx/>
                <a:uFillTx/>
              </a:rPr>
              <a:t>Deploy-time Secrets</a:t>
            </a:r>
          </a:p>
        </p:txBody>
      </p:sp>
      <p:sp>
        <p:nvSpPr>
          <p:cNvPr id="52" name="TextBox 51">
            <a:extLst>
              <a:ext uri="{FF2B5EF4-FFF2-40B4-BE49-F238E27FC236}">
                <a16:creationId xmlns:a16="http://schemas.microsoft.com/office/drawing/2014/main" id="{55B7CC9D-95DD-0B02-5B25-53636DEB3B84}"/>
              </a:ext>
            </a:extLst>
          </p:cNvPr>
          <p:cNvSpPr txBox="1"/>
          <p:nvPr/>
        </p:nvSpPr>
        <p:spPr>
          <a:xfrm>
            <a:off x="6649760" y="1472268"/>
            <a:ext cx="4309607"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a:ln>
                  <a:noFill/>
                </a:ln>
                <a:solidFill>
                  <a:schemeClr val="accent5">
                    <a:lumMod val="10000"/>
                  </a:schemeClr>
                </a:solidFill>
                <a:effectLst/>
                <a:uLnTx/>
                <a:uFillTx/>
              </a:rPr>
              <a:t>Run-time Secrets</a:t>
            </a:r>
          </a:p>
        </p:txBody>
      </p:sp>
    </p:spTree>
    <p:extLst>
      <p:ext uri="{BB962C8B-B14F-4D97-AF65-F5344CB8AC3E}">
        <p14:creationId xmlns:p14="http://schemas.microsoft.com/office/powerpoint/2010/main" val="12516056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CC4C8-61A2-29D1-C48A-9D532DD25B23}"/>
              </a:ext>
            </a:extLst>
          </p:cNvPr>
          <p:cNvSpPr>
            <a:spLocks noGrp="1"/>
          </p:cNvSpPr>
          <p:nvPr>
            <p:ph type="title"/>
          </p:nvPr>
        </p:nvSpPr>
        <p:spPr/>
        <p:txBody>
          <a:bodyPr/>
          <a:lstStyle/>
          <a:p>
            <a:r>
              <a:rPr lang="en-GB" dirty="0"/>
              <a:t>Deploy-time Secrets for Azure (AD and ARM)</a:t>
            </a:r>
          </a:p>
        </p:txBody>
      </p:sp>
      <p:sp>
        <p:nvSpPr>
          <p:cNvPr id="3" name="Text Placeholder 2">
            <a:extLst>
              <a:ext uri="{FF2B5EF4-FFF2-40B4-BE49-F238E27FC236}">
                <a16:creationId xmlns:a16="http://schemas.microsoft.com/office/drawing/2014/main" id="{41EECC95-EC31-01F2-2CB9-CEB82B0831E0}"/>
              </a:ext>
            </a:extLst>
          </p:cNvPr>
          <p:cNvSpPr>
            <a:spLocks noGrp="1"/>
          </p:cNvSpPr>
          <p:nvPr>
            <p:ph type="body" sz="quarter" idx="16"/>
          </p:nvPr>
        </p:nvSpPr>
        <p:spPr>
          <a:xfrm>
            <a:off x="584200" y="1844675"/>
            <a:ext cx="2532063" cy="615553"/>
          </a:xfrm>
        </p:spPr>
        <p:txBody>
          <a:bodyPr/>
          <a:lstStyle/>
          <a:p>
            <a:r>
              <a:rPr lang="en-GB" dirty="0"/>
              <a:t>Service Principal Secret</a:t>
            </a:r>
          </a:p>
        </p:txBody>
      </p:sp>
      <p:sp>
        <p:nvSpPr>
          <p:cNvPr id="4" name="Text Placeholder 3">
            <a:extLst>
              <a:ext uri="{FF2B5EF4-FFF2-40B4-BE49-F238E27FC236}">
                <a16:creationId xmlns:a16="http://schemas.microsoft.com/office/drawing/2014/main" id="{A558F794-5832-04EB-1310-810F19787F4F}"/>
              </a:ext>
            </a:extLst>
          </p:cNvPr>
          <p:cNvSpPr>
            <a:spLocks noGrp="1"/>
          </p:cNvSpPr>
          <p:nvPr>
            <p:ph type="body" sz="quarter" idx="14"/>
          </p:nvPr>
        </p:nvSpPr>
        <p:spPr>
          <a:xfrm>
            <a:off x="584200" y="2689515"/>
            <a:ext cx="2532063" cy="1440394"/>
          </a:xfrm>
        </p:spPr>
        <p:txBody>
          <a:bodyPr/>
          <a:lstStyle/>
          <a:p>
            <a:r>
              <a:rPr lang="en-GB" dirty="0"/>
              <a:t>Most basic and least secure.</a:t>
            </a:r>
          </a:p>
          <a:p>
            <a:r>
              <a:rPr lang="en-GB" dirty="0"/>
              <a:t>Requires you store, manage and rotate the secret.</a:t>
            </a:r>
          </a:p>
        </p:txBody>
      </p:sp>
      <p:sp>
        <p:nvSpPr>
          <p:cNvPr id="5" name="Text Placeholder 4">
            <a:extLst>
              <a:ext uri="{FF2B5EF4-FFF2-40B4-BE49-F238E27FC236}">
                <a16:creationId xmlns:a16="http://schemas.microsoft.com/office/drawing/2014/main" id="{43CCCF14-E317-2DEE-993B-1FA6603FE318}"/>
              </a:ext>
            </a:extLst>
          </p:cNvPr>
          <p:cNvSpPr>
            <a:spLocks noGrp="1"/>
          </p:cNvSpPr>
          <p:nvPr>
            <p:ph type="body" sz="quarter" idx="17"/>
          </p:nvPr>
        </p:nvSpPr>
        <p:spPr>
          <a:xfrm>
            <a:off x="3413125" y="1844675"/>
            <a:ext cx="2533650" cy="615553"/>
          </a:xfrm>
        </p:spPr>
        <p:txBody>
          <a:bodyPr/>
          <a:lstStyle/>
          <a:p>
            <a:r>
              <a:rPr lang="en-GB" dirty="0"/>
              <a:t>Service Principal Certificate</a:t>
            </a:r>
          </a:p>
        </p:txBody>
      </p:sp>
      <p:sp>
        <p:nvSpPr>
          <p:cNvPr id="6" name="Text Placeholder 5">
            <a:extLst>
              <a:ext uri="{FF2B5EF4-FFF2-40B4-BE49-F238E27FC236}">
                <a16:creationId xmlns:a16="http://schemas.microsoft.com/office/drawing/2014/main" id="{91CE2C76-6B47-0ED3-39D0-30BA25E67577}"/>
              </a:ext>
            </a:extLst>
          </p:cNvPr>
          <p:cNvSpPr>
            <a:spLocks noGrp="1"/>
          </p:cNvSpPr>
          <p:nvPr>
            <p:ph type="body" sz="quarter" idx="15"/>
          </p:nvPr>
        </p:nvSpPr>
        <p:spPr>
          <a:xfrm>
            <a:off x="3413125" y="2682875"/>
            <a:ext cx="2532063" cy="1772793"/>
          </a:xfrm>
        </p:spPr>
        <p:txBody>
          <a:bodyPr/>
          <a:lstStyle/>
          <a:p>
            <a:r>
              <a:rPr lang="en-GB" dirty="0"/>
              <a:t>Usually applied to an agent.</a:t>
            </a:r>
          </a:p>
          <a:p>
            <a:r>
              <a:rPr lang="en-GB" dirty="0"/>
              <a:t>Similar level of security to a Secret.</a:t>
            </a:r>
          </a:p>
          <a:p>
            <a:r>
              <a:rPr lang="en-GB" dirty="0"/>
              <a:t>Requires you store, manage and rotate.</a:t>
            </a:r>
          </a:p>
        </p:txBody>
      </p:sp>
      <p:sp>
        <p:nvSpPr>
          <p:cNvPr id="7" name="Text Placeholder 6">
            <a:extLst>
              <a:ext uri="{FF2B5EF4-FFF2-40B4-BE49-F238E27FC236}">
                <a16:creationId xmlns:a16="http://schemas.microsoft.com/office/drawing/2014/main" id="{1E2AC6F5-4A59-E11C-54C9-F4DA07C0D9EA}"/>
              </a:ext>
            </a:extLst>
          </p:cNvPr>
          <p:cNvSpPr>
            <a:spLocks noGrp="1"/>
          </p:cNvSpPr>
          <p:nvPr>
            <p:ph type="body" sz="quarter" idx="18"/>
          </p:nvPr>
        </p:nvSpPr>
        <p:spPr>
          <a:xfrm>
            <a:off x="6244208" y="1844675"/>
            <a:ext cx="2532063" cy="615553"/>
          </a:xfrm>
        </p:spPr>
        <p:txBody>
          <a:bodyPr/>
          <a:lstStyle/>
          <a:p>
            <a:r>
              <a:rPr lang="en-GB" dirty="0"/>
              <a:t>Managed Service Identity</a:t>
            </a:r>
          </a:p>
        </p:txBody>
      </p:sp>
      <p:sp>
        <p:nvSpPr>
          <p:cNvPr id="8" name="Text Placeholder 7">
            <a:extLst>
              <a:ext uri="{FF2B5EF4-FFF2-40B4-BE49-F238E27FC236}">
                <a16:creationId xmlns:a16="http://schemas.microsoft.com/office/drawing/2014/main" id="{7DEB7E6E-6740-630D-B1B6-431C7A5C2BA8}"/>
              </a:ext>
            </a:extLst>
          </p:cNvPr>
          <p:cNvSpPr>
            <a:spLocks noGrp="1"/>
          </p:cNvSpPr>
          <p:nvPr>
            <p:ph type="body" sz="quarter" idx="19"/>
          </p:nvPr>
        </p:nvSpPr>
        <p:spPr>
          <a:xfrm>
            <a:off x="6244208" y="2689515"/>
            <a:ext cx="2532063" cy="4044184"/>
          </a:xfrm>
        </p:spPr>
        <p:txBody>
          <a:bodyPr/>
          <a:lstStyle/>
          <a:p>
            <a:r>
              <a:rPr lang="en-GB" dirty="0"/>
              <a:t>Can only be used on a self-hosted Agent or Terraform Enterprise server.</a:t>
            </a:r>
          </a:p>
          <a:p>
            <a:r>
              <a:rPr lang="en-GB" dirty="0"/>
              <a:t>No credentials need to be stored.</a:t>
            </a:r>
          </a:p>
          <a:p>
            <a:r>
              <a:rPr lang="en-GB" dirty="0"/>
              <a:t>User Managed Identity can be used to scale independent of agents, but this does not offer robust security silo.</a:t>
            </a:r>
          </a:p>
          <a:p>
            <a:r>
              <a:rPr lang="en-GB" dirty="0"/>
              <a:t>Scaling and keeping robust delineation can be hard.</a:t>
            </a:r>
          </a:p>
        </p:txBody>
      </p:sp>
      <p:sp>
        <p:nvSpPr>
          <p:cNvPr id="9" name="Text Placeholder 8">
            <a:extLst>
              <a:ext uri="{FF2B5EF4-FFF2-40B4-BE49-F238E27FC236}">
                <a16:creationId xmlns:a16="http://schemas.microsoft.com/office/drawing/2014/main" id="{AA537A72-1673-3F21-F526-3C464B95ABF3}"/>
              </a:ext>
            </a:extLst>
          </p:cNvPr>
          <p:cNvSpPr>
            <a:spLocks noGrp="1"/>
          </p:cNvSpPr>
          <p:nvPr>
            <p:ph type="body" sz="quarter" idx="20"/>
          </p:nvPr>
        </p:nvSpPr>
        <p:spPr>
          <a:xfrm>
            <a:off x="9073133" y="1844675"/>
            <a:ext cx="2533650" cy="615553"/>
          </a:xfrm>
        </p:spPr>
        <p:txBody>
          <a:bodyPr/>
          <a:lstStyle/>
          <a:p>
            <a:r>
              <a:rPr lang="en-GB" dirty="0"/>
              <a:t>OpenID Connect Federation</a:t>
            </a:r>
          </a:p>
        </p:txBody>
      </p:sp>
      <p:sp>
        <p:nvSpPr>
          <p:cNvPr id="10" name="Text Placeholder 9">
            <a:extLst>
              <a:ext uri="{FF2B5EF4-FFF2-40B4-BE49-F238E27FC236}">
                <a16:creationId xmlns:a16="http://schemas.microsoft.com/office/drawing/2014/main" id="{AE472B2F-E4C0-83A0-15A7-569BFE11E7E3}"/>
              </a:ext>
            </a:extLst>
          </p:cNvPr>
          <p:cNvSpPr>
            <a:spLocks noGrp="1"/>
          </p:cNvSpPr>
          <p:nvPr>
            <p:ph type="body" sz="quarter" idx="21"/>
          </p:nvPr>
        </p:nvSpPr>
        <p:spPr>
          <a:xfrm>
            <a:off x="9073133" y="2682875"/>
            <a:ext cx="2532063" cy="3434786"/>
          </a:xfrm>
        </p:spPr>
        <p:txBody>
          <a:bodyPr/>
          <a:lstStyle/>
          <a:p>
            <a:r>
              <a:rPr lang="en-GB" dirty="0"/>
              <a:t>Supports self-hosted and provider-hosted agents.</a:t>
            </a:r>
          </a:p>
          <a:p>
            <a:r>
              <a:rPr lang="en-GB" dirty="0"/>
              <a:t>Supported by GitHub, Azure DevOps (preview) and Terraform Cloud / Enterprise.</a:t>
            </a:r>
          </a:p>
          <a:p>
            <a:r>
              <a:rPr lang="en-GB" dirty="0"/>
              <a:t>Delineation within a single GitHub Actions pipeline can be difficult to control. Based on environments.</a:t>
            </a:r>
          </a:p>
        </p:txBody>
      </p:sp>
      <p:sp>
        <p:nvSpPr>
          <p:cNvPr id="13" name="Rectangle: Rounded Corners 12">
            <a:extLst>
              <a:ext uri="{FF2B5EF4-FFF2-40B4-BE49-F238E27FC236}">
                <a16:creationId xmlns:a16="http://schemas.microsoft.com/office/drawing/2014/main" id="{DE9FBA54-DD23-C0CA-5FEF-C3E3FBA64CC0}"/>
              </a:ext>
            </a:extLst>
          </p:cNvPr>
          <p:cNvSpPr/>
          <p:nvPr/>
        </p:nvSpPr>
        <p:spPr bwMode="auto">
          <a:xfrm>
            <a:off x="584200" y="5612130"/>
            <a:ext cx="2878371" cy="895112"/>
          </a:xfrm>
          <a:prstGeom prst="roundRect">
            <a:avLst>
              <a:gd name="adj" fmla="val 7345"/>
            </a:avLst>
          </a:prstGeom>
          <a:solidFill>
            <a:srgbClr val="0078D4"/>
          </a:solidFill>
          <a:ln>
            <a:solidFill>
              <a:srgbClr val="000000"/>
            </a:solidFill>
          </a:ln>
          <a:effectLst>
            <a:outerShdw blurRad="50800" dist="38100" dir="2700000" algn="tl" rotWithShape="0">
              <a:prstClr val="black">
                <a:alpha val="40000"/>
              </a:prstClr>
            </a:outerShdw>
          </a:effectLst>
        </p:spPr>
        <p:txBody>
          <a:bodyPr wrap="square" lIns="0" tIns="0" rIns="0" bIns="0" rtlCol="0" anchor="ctr">
            <a:spAutoFit/>
          </a:bodyPr>
          <a:lstStyle/>
          <a:p>
            <a:pPr algn="ctr"/>
            <a:endParaRPr lang="en-GB" sz="1400" dirty="0">
              <a:solidFill>
                <a:srgbClr val="FFFF00"/>
              </a:solidFill>
              <a:latin typeface="Consolas" panose="020B0609020204030204" pitchFamily="49" charset="0"/>
              <a:cs typeface="Cascadia Code" panose="020B0609020000020004" pitchFamily="49" charset="0"/>
            </a:endParaRPr>
          </a:p>
          <a:p>
            <a:pPr algn="ctr"/>
            <a:r>
              <a:rPr lang="en-GB" sz="1400" dirty="0">
                <a:solidFill>
                  <a:srgbClr val="FFFF00"/>
                </a:solidFill>
                <a:latin typeface="Consolas" panose="020B0609020204030204" pitchFamily="49" charset="0"/>
                <a:cs typeface="Cascadia Code" panose="020B0609020000020004" pitchFamily="49" charset="0"/>
              </a:rPr>
              <a:t>&lt;ALL OF THESE OPTIONS CAN AND SHOULD BE AUTOMATED!/&gt;</a:t>
            </a:r>
          </a:p>
          <a:p>
            <a:pPr algn="ctr"/>
            <a:endParaRPr lang="en-GB" sz="1400" dirty="0" err="1">
              <a:solidFill>
                <a:srgbClr val="FFFF00"/>
              </a:solidFill>
              <a:latin typeface="Consolas" panose="020B0609020204030204" pitchFamily="49" charset="0"/>
              <a:cs typeface="Cascadia Code" panose="020B0609020000020004" pitchFamily="49" charset="0"/>
            </a:endParaRPr>
          </a:p>
        </p:txBody>
      </p:sp>
      <p:pic>
        <p:nvPicPr>
          <p:cNvPr id="15" name="Graphic 14" descr="Information with solid fill">
            <a:extLst>
              <a:ext uri="{FF2B5EF4-FFF2-40B4-BE49-F238E27FC236}">
                <a16:creationId xmlns:a16="http://schemas.microsoft.com/office/drawing/2014/main" id="{4BC3C122-3293-6D82-F018-D4D772EED9A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84200" y="5612129"/>
            <a:ext cx="258639" cy="258639"/>
          </a:xfrm>
          <a:prstGeom prst="rect">
            <a:avLst/>
          </a:prstGeom>
        </p:spPr>
      </p:pic>
    </p:spTree>
    <p:extLst>
      <p:ext uri="{BB962C8B-B14F-4D97-AF65-F5344CB8AC3E}">
        <p14:creationId xmlns:p14="http://schemas.microsoft.com/office/powerpoint/2010/main" val="396160153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636855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CC4C8-61A2-29D1-C48A-9D532DD25B23}"/>
              </a:ext>
            </a:extLst>
          </p:cNvPr>
          <p:cNvSpPr>
            <a:spLocks noGrp="1"/>
          </p:cNvSpPr>
          <p:nvPr>
            <p:ph type="title"/>
          </p:nvPr>
        </p:nvSpPr>
        <p:spPr/>
        <p:txBody>
          <a:bodyPr/>
          <a:lstStyle/>
          <a:p>
            <a:r>
              <a:rPr lang="en-GB" dirty="0"/>
              <a:t>Run-time Secrets for Azure</a:t>
            </a:r>
          </a:p>
        </p:txBody>
      </p:sp>
      <p:sp>
        <p:nvSpPr>
          <p:cNvPr id="3" name="Text Placeholder 2">
            <a:extLst>
              <a:ext uri="{FF2B5EF4-FFF2-40B4-BE49-F238E27FC236}">
                <a16:creationId xmlns:a16="http://schemas.microsoft.com/office/drawing/2014/main" id="{41EECC95-EC31-01F2-2CB9-CEB82B0831E0}"/>
              </a:ext>
            </a:extLst>
          </p:cNvPr>
          <p:cNvSpPr>
            <a:spLocks noGrp="1"/>
          </p:cNvSpPr>
          <p:nvPr>
            <p:ph type="body" sz="quarter" idx="16"/>
          </p:nvPr>
        </p:nvSpPr>
        <p:spPr>
          <a:xfrm>
            <a:off x="585217" y="1844675"/>
            <a:ext cx="3264408" cy="338554"/>
          </a:xfrm>
        </p:spPr>
        <p:txBody>
          <a:bodyPr/>
          <a:lstStyle/>
          <a:p>
            <a:r>
              <a:rPr lang="en-GB" dirty="0"/>
              <a:t>Secret / Password</a:t>
            </a:r>
          </a:p>
        </p:txBody>
      </p:sp>
      <p:sp>
        <p:nvSpPr>
          <p:cNvPr id="4" name="Text Placeholder 3">
            <a:extLst>
              <a:ext uri="{FF2B5EF4-FFF2-40B4-BE49-F238E27FC236}">
                <a16:creationId xmlns:a16="http://schemas.microsoft.com/office/drawing/2014/main" id="{A558F794-5832-04EB-1310-810F19787F4F}"/>
              </a:ext>
            </a:extLst>
          </p:cNvPr>
          <p:cNvSpPr>
            <a:spLocks noGrp="1"/>
          </p:cNvSpPr>
          <p:nvPr>
            <p:ph type="body" sz="quarter" idx="14"/>
          </p:nvPr>
        </p:nvSpPr>
        <p:spPr>
          <a:xfrm>
            <a:off x="585217" y="2797175"/>
            <a:ext cx="3264408" cy="2277547"/>
          </a:xfrm>
        </p:spPr>
        <p:txBody>
          <a:bodyPr/>
          <a:lstStyle/>
          <a:p>
            <a:r>
              <a:rPr lang="en-GB" dirty="0"/>
              <a:t>Use as a last resort if the API / service you are calling does not support Managed Identity.</a:t>
            </a:r>
          </a:p>
          <a:p>
            <a:r>
              <a:rPr lang="en-GB" dirty="0"/>
              <a:t>Generate and store as part of your Terraform. </a:t>
            </a:r>
          </a:p>
          <a:p>
            <a:r>
              <a:rPr lang="en-GB" dirty="0"/>
              <a:t>Do not involve a human!</a:t>
            </a:r>
          </a:p>
        </p:txBody>
      </p:sp>
      <p:sp>
        <p:nvSpPr>
          <p:cNvPr id="5" name="Text Placeholder 4">
            <a:extLst>
              <a:ext uri="{FF2B5EF4-FFF2-40B4-BE49-F238E27FC236}">
                <a16:creationId xmlns:a16="http://schemas.microsoft.com/office/drawing/2014/main" id="{43CCCF14-E317-2DEE-993B-1FA6603FE318}"/>
              </a:ext>
            </a:extLst>
          </p:cNvPr>
          <p:cNvSpPr>
            <a:spLocks noGrp="1"/>
          </p:cNvSpPr>
          <p:nvPr>
            <p:ph type="body" sz="quarter" idx="17"/>
          </p:nvPr>
        </p:nvSpPr>
        <p:spPr>
          <a:xfrm>
            <a:off x="4463796" y="1844675"/>
            <a:ext cx="3264408" cy="677108"/>
          </a:xfrm>
        </p:spPr>
        <p:txBody>
          <a:bodyPr/>
          <a:lstStyle/>
          <a:p>
            <a:r>
              <a:rPr lang="en-GB" dirty="0"/>
              <a:t>Password Vault / Ephemeral Secrets</a:t>
            </a:r>
          </a:p>
        </p:txBody>
      </p:sp>
      <p:sp>
        <p:nvSpPr>
          <p:cNvPr id="6" name="Text Placeholder 5">
            <a:extLst>
              <a:ext uri="{FF2B5EF4-FFF2-40B4-BE49-F238E27FC236}">
                <a16:creationId xmlns:a16="http://schemas.microsoft.com/office/drawing/2014/main" id="{91CE2C76-6B47-0ED3-39D0-30BA25E67577}"/>
              </a:ext>
            </a:extLst>
          </p:cNvPr>
          <p:cNvSpPr>
            <a:spLocks noGrp="1"/>
          </p:cNvSpPr>
          <p:nvPr>
            <p:ph type="body" sz="quarter" idx="15"/>
          </p:nvPr>
        </p:nvSpPr>
        <p:spPr>
          <a:xfrm>
            <a:off x="4463796" y="2790535"/>
            <a:ext cx="3264408" cy="3631763"/>
          </a:xfrm>
        </p:spPr>
        <p:txBody>
          <a:bodyPr/>
          <a:lstStyle/>
          <a:p>
            <a:r>
              <a:rPr lang="en-GB" dirty="0"/>
              <a:t>Next best option if Managed Identity is not supported.</a:t>
            </a:r>
          </a:p>
          <a:p>
            <a:r>
              <a:rPr lang="en-GB" dirty="0"/>
              <a:t>Use a service that can automatically rotate your secrets.</a:t>
            </a:r>
          </a:p>
          <a:p>
            <a:r>
              <a:rPr lang="en-GB" dirty="0"/>
              <a:t>Terraform does not need to know the secret.</a:t>
            </a:r>
          </a:p>
          <a:p>
            <a:r>
              <a:rPr lang="en-GB" dirty="0"/>
              <a:t>Use Terraform to configure the service.</a:t>
            </a:r>
          </a:p>
          <a:p>
            <a:r>
              <a:rPr lang="en-GB" dirty="0"/>
              <a:t>Do not involve a human!</a:t>
            </a:r>
          </a:p>
        </p:txBody>
      </p:sp>
      <p:sp>
        <p:nvSpPr>
          <p:cNvPr id="7" name="Text Placeholder 6">
            <a:extLst>
              <a:ext uri="{FF2B5EF4-FFF2-40B4-BE49-F238E27FC236}">
                <a16:creationId xmlns:a16="http://schemas.microsoft.com/office/drawing/2014/main" id="{1E2AC6F5-4A59-E11C-54C9-F4DA07C0D9EA}"/>
              </a:ext>
            </a:extLst>
          </p:cNvPr>
          <p:cNvSpPr>
            <a:spLocks noGrp="1"/>
          </p:cNvSpPr>
          <p:nvPr>
            <p:ph type="body" sz="quarter" idx="18"/>
          </p:nvPr>
        </p:nvSpPr>
        <p:spPr/>
        <p:txBody>
          <a:bodyPr/>
          <a:lstStyle/>
          <a:p>
            <a:r>
              <a:rPr lang="en-GB" dirty="0"/>
              <a:t>Managed Service Identity</a:t>
            </a:r>
          </a:p>
        </p:txBody>
      </p:sp>
      <p:sp>
        <p:nvSpPr>
          <p:cNvPr id="8" name="Text Placeholder 7">
            <a:extLst>
              <a:ext uri="{FF2B5EF4-FFF2-40B4-BE49-F238E27FC236}">
                <a16:creationId xmlns:a16="http://schemas.microsoft.com/office/drawing/2014/main" id="{7DEB7E6E-6740-630D-B1B6-431C7A5C2BA8}"/>
              </a:ext>
            </a:extLst>
          </p:cNvPr>
          <p:cNvSpPr>
            <a:spLocks noGrp="1"/>
          </p:cNvSpPr>
          <p:nvPr>
            <p:ph type="body" sz="quarter" idx="19"/>
          </p:nvPr>
        </p:nvSpPr>
        <p:spPr>
          <a:xfrm>
            <a:off x="8342375" y="2797175"/>
            <a:ext cx="3264408" cy="1600438"/>
          </a:xfrm>
        </p:spPr>
        <p:txBody>
          <a:bodyPr/>
          <a:lstStyle/>
          <a:p>
            <a:r>
              <a:rPr lang="en-GB" dirty="0"/>
              <a:t>Most resource types support Managed Identity.</a:t>
            </a:r>
          </a:p>
          <a:p>
            <a:r>
              <a:rPr lang="en-GB" dirty="0"/>
              <a:t>Remember to apply granular permissions using principle of least privilege.</a:t>
            </a:r>
          </a:p>
        </p:txBody>
      </p:sp>
      <p:sp>
        <p:nvSpPr>
          <p:cNvPr id="13" name="Rectangle: Rounded Corners 12">
            <a:extLst>
              <a:ext uri="{FF2B5EF4-FFF2-40B4-BE49-F238E27FC236}">
                <a16:creationId xmlns:a16="http://schemas.microsoft.com/office/drawing/2014/main" id="{DE9FBA54-DD23-C0CA-5FEF-C3E3FBA64CC0}"/>
              </a:ext>
            </a:extLst>
          </p:cNvPr>
          <p:cNvSpPr/>
          <p:nvPr/>
        </p:nvSpPr>
        <p:spPr bwMode="auto">
          <a:xfrm>
            <a:off x="584200" y="5612130"/>
            <a:ext cx="2878371" cy="895112"/>
          </a:xfrm>
          <a:prstGeom prst="roundRect">
            <a:avLst>
              <a:gd name="adj" fmla="val 7345"/>
            </a:avLst>
          </a:prstGeom>
          <a:solidFill>
            <a:srgbClr val="0078D4"/>
          </a:solidFill>
          <a:ln>
            <a:solidFill>
              <a:srgbClr val="000000"/>
            </a:solidFill>
          </a:ln>
          <a:effectLst>
            <a:outerShdw blurRad="50800" dist="38100" dir="2700000" algn="tl" rotWithShape="0">
              <a:prstClr val="black">
                <a:alpha val="40000"/>
              </a:prstClr>
            </a:outerShdw>
          </a:effectLst>
        </p:spPr>
        <p:txBody>
          <a:bodyPr wrap="square" lIns="0" tIns="0" rIns="0" bIns="0" rtlCol="0" anchor="ctr">
            <a:spAutoFit/>
          </a:bodyPr>
          <a:lstStyle/>
          <a:p>
            <a:pPr algn="ctr"/>
            <a:endParaRPr lang="en-GB" sz="1400" dirty="0">
              <a:solidFill>
                <a:srgbClr val="FFFF00"/>
              </a:solidFill>
              <a:latin typeface="Consolas" panose="020B0609020204030204" pitchFamily="49" charset="0"/>
              <a:cs typeface="Cascadia Code" panose="020B0609020000020004" pitchFamily="49" charset="0"/>
            </a:endParaRPr>
          </a:p>
          <a:p>
            <a:pPr algn="ctr"/>
            <a:r>
              <a:rPr lang="en-GB" sz="1400" dirty="0">
                <a:solidFill>
                  <a:srgbClr val="FFFF00"/>
                </a:solidFill>
                <a:latin typeface="Consolas" panose="020B0609020204030204" pitchFamily="49" charset="0"/>
                <a:cs typeface="Cascadia Code" panose="020B0609020000020004" pitchFamily="49" charset="0"/>
              </a:rPr>
              <a:t>&lt;ALL OF THESE OPTIONS CAN AND SHOULD BE AUTOMATED!/&gt;</a:t>
            </a:r>
          </a:p>
          <a:p>
            <a:pPr algn="ctr"/>
            <a:endParaRPr lang="en-GB" sz="1400" dirty="0" err="1">
              <a:solidFill>
                <a:srgbClr val="FFFF00"/>
              </a:solidFill>
              <a:latin typeface="Consolas" panose="020B0609020204030204" pitchFamily="49" charset="0"/>
              <a:cs typeface="Cascadia Code" panose="020B0609020000020004" pitchFamily="49" charset="0"/>
            </a:endParaRPr>
          </a:p>
        </p:txBody>
      </p:sp>
      <p:pic>
        <p:nvPicPr>
          <p:cNvPr id="15" name="Graphic 14" descr="Information with solid fill">
            <a:extLst>
              <a:ext uri="{FF2B5EF4-FFF2-40B4-BE49-F238E27FC236}">
                <a16:creationId xmlns:a16="http://schemas.microsoft.com/office/drawing/2014/main" id="{4BC3C122-3293-6D82-F018-D4D772EED9A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84200" y="5612129"/>
            <a:ext cx="258639" cy="258639"/>
          </a:xfrm>
          <a:prstGeom prst="rect">
            <a:avLst/>
          </a:prstGeom>
        </p:spPr>
      </p:pic>
    </p:spTree>
    <p:extLst>
      <p:ext uri="{BB962C8B-B14F-4D97-AF65-F5344CB8AC3E}">
        <p14:creationId xmlns:p14="http://schemas.microsoft.com/office/powerpoint/2010/main" val="177603252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24B82-D68B-EBE5-38B5-88D40AB7DF48}"/>
              </a:ext>
            </a:extLst>
          </p:cNvPr>
          <p:cNvSpPr>
            <a:spLocks noGrp="1"/>
          </p:cNvSpPr>
          <p:nvPr>
            <p:ph type="title"/>
          </p:nvPr>
        </p:nvSpPr>
        <p:spPr/>
        <p:txBody>
          <a:bodyPr/>
          <a:lstStyle/>
          <a:p>
            <a:r>
              <a:rPr lang="en-GB" dirty="0" err="1"/>
              <a:t>azurerm</a:t>
            </a:r>
            <a:r>
              <a:rPr lang="en-GB" dirty="0"/>
              <a:t> Service Principal with Secret</a:t>
            </a:r>
          </a:p>
        </p:txBody>
      </p:sp>
      <p:sp>
        <p:nvSpPr>
          <p:cNvPr id="3" name="Content Placeholder 2">
            <a:extLst>
              <a:ext uri="{FF2B5EF4-FFF2-40B4-BE49-F238E27FC236}">
                <a16:creationId xmlns:a16="http://schemas.microsoft.com/office/drawing/2014/main" id="{AFB83F7C-977E-4F16-E44E-61B6509B7EFA}"/>
              </a:ext>
            </a:extLst>
          </p:cNvPr>
          <p:cNvSpPr>
            <a:spLocks noGrp="1"/>
          </p:cNvSpPr>
          <p:nvPr>
            <p:ph sz="quarter" idx="10"/>
          </p:nvPr>
        </p:nvSpPr>
        <p:spPr>
          <a:xfrm>
            <a:off x="584200" y="1435100"/>
            <a:ext cx="11018838" cy="1538883"/>
          </a:xfrm>
        </p:spPr>
        <p:txBody>
          <a:bodyPr/>
          <a:lstStyle/>
          <a:p>
            <a:r>
              <a:rPr lang="en-GB" dirty="0"/>
              <a:t>Steps:</a:t>
            </a:r>
          </a:p>
          <a:p>
            <a:pPr lvl="1"/>
            <a:r>
              <a:rPr lang="en-GB" dirty="0"/>
              <a:t>Create App Registration (Service Principal) in Azure.</a:t>
            </a:r>
          </a:p>
          <a:p>
            <a:pPr lvl="1"/>
            <a:r>
              <a:rPr lang="en-GB" dirty="0"/>
              <a:t>Generate a Secret for the Service Principal.</a:t>
            </a:r>
          </a:p>
          <a:p>
            <a:pPr lvl="1"/>
            <a:r>
              <a:rPr lang="en-GB" dirty="0"/>
              <a:t>Assign Permissions on the Subscription or Resource Group for the Service Principal.</a:t>
            </a:r>
          </a:p>
        </p:txBody>
      </p:sp>
      <p:sp>
        <p:nvSpPr>
          <p:cNvPr id="4" name="Rectangle 3">
            <a:extLst>
              <a:ext uri="{FF2B5EF4-FFF2-40B4-BE49-F238E27FC236}">
                <a16:creationId xmlns:a16="http://schemas.microsoft.com/office/drawing/2014/main" id="{4D7A8D8C-ECF9-5AD3-BFF0-979698A35CE5}"/>
              </a:ext>
            </a:extLst>
          </p:cNvPr>
          <p:cNvSpPr>
            <a:spLocks noChangeArrowheads="1"/>
          </p:cNvSpPr>
          <p:nvPr/>
        </p:nvSpPr>
        <p:spPr bwMode="auto">
          <a:xfrm>
            <a:off x="1971922" y="3811411"/>
            <a:ext cx="7696863" cy="2800767"/>
          </a:xfrm>
          <a:prstGeom prst="rect">
            <a:avLst/>
          </a:prstGeom>
          <a:solidFill>
            <a:schemeClr val="tx1"/>
          </a:solidFill>
          <a:ln>
            <a:noFill/>
          </a:ln>
          <a:effec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chemeClr val="bg1"/>
                </a:solidFill>
                <a:latin typeface="Cascadia Code" panose="020B0609020000020004" pitchFamily="49" charset="0"/>
                <a:cs typeface="Cascadia Code" panose="020B0609020000020004" pitchFamily="49" charset="0"/>
              </a:rPr>
              <a:t>jobs: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chemeClr val="bg1"/>
                </a:solidFill>
                <a:latin typeface="Cascadia Code" panose="020B0609020000020004" pitchFamily="49" charset="0"/>
                <a:cs typeface="Cascadia Code" panose="020B0609020000020004" pitchFamily="49" charset="0"/>
              </a:rPr>
              <a:t>  </a:t>
            </a:r>
            <a:r>
              <a:rPr lang="en-US" altLang="en-US" sz="1400" dirty="0" err="1">
                <a:solidFill>
                  <a:schemeClr val="bg1"/>
                </a:solidFill>
                <a:latin typeface="Cascadia Code" panose="020B0609020000020004" pitchFamily="49" charset="0"/>
                <a:cs typeface="Cascadia Code" panose="020B0609020000020004" pitchFamily="49" charset="0"/>
              </a:rPr>
              <a:t>deploy_to_dev</a:t>
            </a:r>
            <a:r>
              <a:rPr lang="en-US" altLang="en-US" sz="1400" dirty="0">
                <a:solidFill>
                  <a:schemeClr val="bg1"/>
                </a:solidFill>
                <a:latin typeface="Cascadia Code" panose="020B0609020000020004" pitchFamily="49" charset="0"/>
                <a:cs typeface="Cascadia Code" panose="020B060902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chemeClr val="bg1"/>
                </a:solidFill>
                <a:latin typeface="Cascadia Code" panose="020B0609020000020004" pitchFamily="49" charset="0"/>
                <a:cs typeface="Cascadia Code" panose="020B060902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env:</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ARM_CLIENT_ID: ${{ </a:t>
            </a:r>
            <a:r>
              <a:rPr kumimoji="0" lang="en-US" altLang="en-US" sz="14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secrets.ARM_CLIENT_ID</a:t>
            </a:r>
            <a:r>
              <a:rPr kumimoji="0" lang="en-US"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t>
            </a:r>
          </a:p>
          <a:p>
            <a:pPr defTabSz="914400" eaLnBrk="0" fontAlgn="base" hangingPunct="0">
              <a:spcBef>
                <a:spcPct val="0"/>
              </a:spcBef>
              <a:spcAft>
                <a:spcPct val="0"/>
              </a:spcAft>
            </a:pPr>
            <a:r>
              <a:rPr lang="en-US" altLang="en-US" sz="1400" dirty="0">
                <a:solidFill>
                  <a:schemeClr val="bg1"/>
                </a:solidFill>
                <a:latin typeface="Cascadia Code" panose="020B0609020000020004" pitchFamily="49" charset="0"/>
                <a:cs typeface="Cascadia Code" panose="020B0609020000020004" pitchFamily="49" charset="0"/>
              </a:rPr>
              <a:t>     </a:t>
            </a:r>
            <a:r>
              <a:rPr kumimoji="0" lang="en-US"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ARM_CLIENT_SECRET: ${{ </a:t>
            </a:r>
            <a:r>
              <a:rPr kumimoji="0" lang="en-US" altLang="en-US" sz="14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secrets.ARM_CLIENT_SECRET</a:t>
            </a:r>
            <a:r>
              <a:rPr kumimoji="0" lang="en-US"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t>
            </a:r>
          </a:p>
          <a:p>
            <a:pPr defTabSz="914400" eaLnBrk="0" fontAlgn="base" hangingPunct="0">
              <a:spcBef>
                <a:spcPct val="0"/>
              </a:spcBef>
              <a:spcAft>
                <a:spcPct val="0"/>
              </a:spcAft>
            </a:pPr>
            <a:r>
              <a:rPr kumimoji="0" lang="en-US"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ARM_SUBSCRIPTION_ID: ${{ </a:t>
            </a:r>
            <a:r>
              <a:rPr kumimoji="0" lang="en-US" altLang="en-US" sz="14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secrets.ARM_SUBSCRIPTION_ID</a:t>
            </a:r>
            <a:r>
              <a:rPr kumimoji="0" lang="en-US"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t>
            </a:r>
          </a:p>
          <a:p>
            <a:pPr defTabSz="914400" eaLnBrk="0" fontAlgn="base" hangingPunct="0">
              <a:spcBef>
                <a:spcPct val="0"/>
              </a:spcBef>
              <a:spcAft>
                <a:spcPct val="0"/>
              </a:spcAft>
            </a:pPr>
            <a:r>
              <a:rPr kumimoji="0" lang="en-US"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ARM_TENANT_ID: ${{ </a:t>
            </a:r>
            <a:r>
              <a:rPr kumimoji="0" lang="en-US" altLang="en-US" sz="14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secrets.ARM_TENANT_ID</a:t>
            </a:r>
            <a:r>
              <a:rPr kumimoji="0" lang="en-US"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chemeClr val="bg1"/>
              </a:solidFill>
              <a:latin typeface="Cascadia Code" panose="020B0609020000020004" pitchFamily="49" charset="0"/>
              <a:cs typeface="Cascadia Code" panose="020B060902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steps: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 name: Terraform Apply</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run: terraform apply –auto-approve</a:t>
            </a:r>
            <a:endParaRPr kumimoji="0" lang="en-US"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318716353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24B82-D68B-EBE5-38B5-88D40AB7DF48}"/>
              </a:ext>
            </a:extLst>
          </p:cNvPr>
          <p:cNvSpPr>
            <a:spLocks noGrp="1"/>
          </p:cNvSpPr>
          <p:nvPr>
            <p:ph type="title"/>
          </p:nvPr>
        </p:nvSpPr>
        <p:spPr/>
        <p:txBody>
          <a:bodyPr/>
          <a:lstStyle/>
          <a:p>
            <a:r>
              <a:rPr lang="en-GB" dirty="0" err="1"/>
              <a:t>azurerm</a:t>
            </a:r>
            <a:r>
              <a:rPr lang="en-GB" dirty="0"/>
              <a:t> Service Principal with Secret</a:t>
            </a:r>
          </a:p>
        </p:txBody>
      </p:sp>
      <p:sp>
        <p:nvSpPr>
          <p:cNvPr id="3" name="Content Placeholder 2">
            <a:extLst>
              <a:ext uri="{FF2B5EF4-FFF2-40B4-BE49-F238E27FC236}">
                <a16:creationId xmlns:a16="http://schemas.microsoft.com/office/drawing/2014/main" id="{AFB83F7C-977E-4F16-E44E-61B6509B7EFA}"/>
              </a:ext>
            </a:extLst>
          </p:cNvPr>
          <p:cNvSpPr>
            <a:spLocks noGrp="1"/>
          </p:cNvSpPr>
          <p:nvPr>
            <p:ph sz="quarter" idx="10"/>
          </p:nvPr>
        </p:nvSpPr>
        <p:spPr>
          <a:xfrm>
            <a:off x="584200" y="1435100"/>
            <a:ext cx="11018838" cy="2203680"/>
          </a:xfrm>
        </p:spPr>
        <p:txBody>
          <a:bodyPr/>
          <a:lstStyle/>
          <a:p>
            <a:r>
              <a:rPr lang="en-GB" dirty="0"/>
              <a:t>Required Environment Variables:</a:t>
            </a:r>
          </a:p>
          <a:p>
            <a:pPr lvl="1"/>
            <a:r>
              <a:rPr lang="en-GB" dirty="0"/>
              <a:t>ARM_CLIENT_ID: Service Principal Application ID</a:t>
            </a:r>
          </a:p>
          <a:p>
            <a:pPr lvl="1"/>
            <a:r>
              <a:rPr lang="en-GB" dirty="0"/>
              <a:t>ARM_CLIENT_SECRET: Service Principal Secret</a:t>
            </a:r>
          </a:p>
          <a:p>
            <a:pPr lvl="1"/>
            <a:r>
              <a:rPr lang="en-GB" dirty="0"/>
              <a:t>ARM_SUBSCRIPTION_ID: The Azure Subscription ID</a:t>
            </a:r>
          </a:p>
          <a:p>
            <a:pPr lvl="2"/>
            <a:r>
              <a:rPr lang="en-GB" dirty="0"/>
              <a:t>NOTE: This is a restriction of the </a:t>
            </a:r>
            <a:r>
              <a:rPr lang="en-GB" dirty="0" err="1"/>
              <a:t>azurerm</a:t>
            </a:r>
            <a:r>
              <a:rPr lang="en-GB" dirty="0"/>
              <a:t> provider, you can use </a:t>
            </a:r>
            <a:r>
              <a:rPr lang="en-GB" dirty="0">
                <a:latin typeface="Cascadia Code" panose="020B0609020000020004" pitchFamily="49" charset="0"/>
                <a:cs typeface="Cascadia Code" panose="020B0609020000020004" pitchFamily="49" charset="0"/>
                <a:hlinkClick r:id="rId2"/>
              </a:rPr>
              <a:t>alias</a:t>
            </a:r>
            <a:r>
              <a:rPr lang="en-GB" dirty="0"/>
              <a:t>, but it is not dynamic.</a:t>
            </a:r>
          </a:p>
          <a:p>
            <a:pPr lvl="1"/>
            <a:r>
              <a:rPr lang="en-GB" dirty="0"/>
              <a:t>ARM_TENANT_ID: The Azure AD Tenant ID</a:t>
            </a:r>
          </a:p>
        </p:txBody>
      </p:sp>
      <p:sp>
        <p:nvSpPr>
          <p:cNvPr id="4" name="Rectangle 3">
            <a:extLst>
              <a:ext uri="{FF2B5EF4-FFF2-40B4-BE49-F238E27FC236}">
                <a16:creationId xmlns:a16="http://schemas.microsoft.com/office/drawing/2014/main" id="{4D7A8D8C-ECF9-5AD3-BFF0-979698A35CE5}"/>
              </a:ext>
            </a:extLst>
          </p:cNvPr>
          <p:cNvSpPr>
            <a:spLocks noChangeArrowheads="1"/>
          </p:cNvSpPr>
          <p:nvPr/>
        </p:nvSpPr>
        <p:spPr bwMode="auto">
          <a:xfrm>
            <a:off x="1971922" y="3811411"/>
            <a:ext cx="7696863" cy="2800767"/>
          </a:xfrm>
          <a:prstGeom prst="rect">
            <a:avLst/>
          </a:prstGeom>
          <a:solidFill>
            <a:schemeClr val="tx1"/>
          </a:solidFill>
          <a:ln>
            <a:noFill/>
          </a:ln>
          <a:effec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chemeClr val="bg1"/>
                </a:solidFill>
                <a:latin typeface="Cascadia Code" panose="020B0609020000020004" pitchFamily="49" charset="0"/>
                <a:cs typeface="Cascadia Code" panose="020B0609020000020004" pitchFamily="49" charset="0"/>
              </a:rPr>
              <a:t>jobs: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chemeClr val="bg1"/>
                </a:solidFill>
                <a:latin typeface="Cascadia Code" panose="020B0609020000020004" pitchFamily="49" charset="0"/>
                <a:cs typeface="Cascadia Code" panose="020B0609020000020004" pitchFamily="49" charset="0"/>
              </a:rPr>
              <a:t>  </a:t>
            </a:r>
            <a:r>
              <a:rPr lang="en-US" altLang="en-US" sz="1400" dirty="0" err="1">
                <a:solidFill>
                  <a:schemeClr val="bg1"/>
                </a:solidFill>
                <a:latin typeface="Cascadia Code" panose="020B0609020000020004" pitchFamily="49" charset="0"/>
                <a:cs typeface="Cascadia Code" panose="020B0609020000020004" pitchFamily="49" charset="0"/>
              </a:rPr>
              <a:t>deploy_to_dev</a:t>
            </a:r>
            <a:r>
              <a:rPr lang="en-US" altLang="en-US" sz="1400" dirty="0">
                <a:solidFill>
                  <a:schemeClr val="bg1"/>
                </a:solidFill>
                <a:latin typeface="Cascadia Code" panose="020B0609020000020004" pitchFamily="49" charset="0"/>
                <a:cs typeface="Cascadia Code" panose="020B060902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chemeClr val="bg1"/>
                </a:solidFill>
                <a:latin typeface="Cascadia Code" panose="020B0609020000020004" pitchFamily="49" charset="0"/>
                <a:cs typeface="Cascadia Code" panose="020B060902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env:</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ARM_CLIENT_ID: ${{ </a:t>
            </a:r>
            <a:r>
              <a:rPr kumimoji="0" lang="en-US" altLang="en-US" sz="14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secrets.ARM_CLIENT_ID</a:t>
            </a:r>
            <a:r>
              <a:rPr kumimoji="0" lang="en-US"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t>
            </a:r>
          </a:p>
          <a:p>
            <a:pPr defTabSz="914400" eaLnBrk="0" fontAlgn="base" hangingPunct="0">
              <a:spcBef>
                <a:spcPct val="0"/>
              </a:spcBef>
              <a:spcAft>
                <a:spcPct val="0"/>
              </a:spcAft>
            </a:pPr>
            <a:r>
              <a:rPr lang="en-US" altLang="en-US" sz="1400" dirty="0">
                <a:solidFill>
                  <a:schemeClr val="bg1"/>
                </a:solidFill>
                <a:latin typeface="Cascadia Code" panose="020B0609020000020004" pitchFamily="49" charset="0"/>
                <a:cs typeface="Cascadia Code" panose="020B0609020000020004" pitchFamily="49" charset="0"/>
              </a:rPr>
              <a:t>     </a:t>
            </a:r>
            <a:r>
              <a:rPr kumimoji="0" lang="en-US"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ARM_CLIENT_SECRET: ${{ </a:t>
            </a:r>
            <a:r>
              <a:rPr kumimoji="0" lang="en-US" altLang="en-US" sz="14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secrets.ARM_CLIENT_SECRET</a:t>
            </a:r>
            <a:r>
              <a:rPr kumimoji="0" lang="en-US"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t>
            </a:r>
          </a:p>
          <a:p>
            <a:pPr defTabSz="914400" eaLnBrk="0" fontAlgn="base" hangingPunct="0">
              <a:spcBef>
                <a:spcPct val="0"/>
              </a:spcBef>
              <a:spcAft>
                <a:spcPct val="0"/>
              </a:spcAft>
            </a:pPr>
            <a:r>
              <a:rPr kumimoji="0" lang="en-US"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ARM_SUBSCRIPTION_ID: ${{ </a:t>
            </a:r>
            <a:r>
              <a:rPr kumimoji="0" lang="en-US" altLang="en-US" sz="14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secrets.ARM_SUBSCRIPTION_ID</a:t>
            </a:r>
            <a:r>
              <a:rPr kumimoji="0" lang="en-US"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t>
            </a:r>
          </a:p>
          <a:p>
            <a:pPr defTabSz="914400" eaLnBrk="0" fontAlgn="base" hangingPunct="0">
              <a:spcBef>
                <a:spcPct val="0"/>
              </a:spcBef>
              <a:spcAft>
                <a:spcPct val="0"/>
              </a:spcAft>
            </a:pPr>
            <a:r>
              <a:rPr kumimoji="0" lang="en-US"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ARM_TENANT_ID: ${{ </a:t>
            </a:r>
            <a:r>
              <a:rPr kumimoji="0" lang="en-US" altLang="en-US" sz="14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secrets.ARM_TENANT_ID</a:t>
            </a:r>
            <a:r>
              <a:rPr kumimoji="0" lang="en-US"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chemeClr val="bg1"/>
              </a:solidFill>
              <a:latin typeface="Cascadia Code" panose="020B0609020000020004" pitchFamily="49" charset="0"/>
              <a:cs typeface="Cascadia Code" panose="020B060902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steps: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 name: Terraform Apply</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run: terraform apply –auto-approve</a:t>
            </a:r>
            <a:endParaRPr kumimoji="0" lang="en-US"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86733118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24B82-D68B-EBE5-38B5-88D40AB7DF48}"/>
              </a:ext>
            </a:extLst>
          </p:cNvPr>
          <p:cNvSpPr>
            <a:spLocks noGrp="1"/>
          </p:cNvSpPr>
          <p:nvPr>
            <p:ph type="title"/>
          </p:nvPr>
        </p:nvSpPr>
        <p:spPr/>
        <p:txBody>
          <a:bodyPr/>
          <a:lstStyle/>
          <a:p>
            <a:r>
              <a:rPr lang="en-GB" dirty="0" err="1"/>
              <a:t>azurerm</a:t>
            </a:r>
            <a:r>
              <a:rPr lang="en-GB" dirty="0"/>
              <a:t> Managed Identity</a:t>
            </a:r>
          </a:p>
        </p:txBody>
      </p:sp>
      <p:sp>
        <p:nvSpPr>
          <p:cNvPr id="3" name="Content Placeholder 2">
            <a:extLst>
              <a:ext uri="{FF2B5EF4-FFF2-40B4-BE49-F238E27FC236}">
                <a16:creationId xmlns:a16="http://schemas.microsoft.com/office/drawing/2014/main" id="{AFB83F7C-977E-4F16-E44E-61B6509B7EFA}"/>
              </a:ext>
            </a:extLst>
          </p:cNvPr>
          <p:cNvSpPr>
            <a:spLocks noGrp="1"/>
          </p:cNvSpPr>
          <p:nvPr>
            <p:ph sz="quarter" idx="10"/>
          </p:nvPr>
        </p:nvSpPr>
        <p:spPr>
          <a:xfrm>
            <a:off x="584200" y="1435100"/>
            <a:ext cx="11018838" cy="1538883"/>
          </a:xfrm>
        </p:spPr>
        <p:txBody>
          <a:bodyPr/>
          <a:lstStyle/>
          <a:p>
            <a:r>
              <a:rPr lang="en-GB" dirty="0"/>
              <a:t>Steps:</a:t>
            </a:r>
          </a:p>
          <a:p>
            <a:pPr lvl="1"/>
            <a:r>
              <a:rPr lang="en-GB" dirty="0"/>
              <a:t>Deploy GitHub Runner to Virtual Machine, Container Instance, etc.</a:t>
            </a:r>
          </a:p>
          <a:p>
            <a:pPr lvl="1"/>
            <a:r>
              <a:rPr lang="en-GB" dirty="0"/>
              <a:t>Create a Machine Assigned or User Assigned Managed Identity for the Compute.</a:t>
            </a:r>
          </a:p>
          <a:p>
            <a:pPr lvl="1"/>
            <a:r>
              <a:rPr lang="en-GB" dirty="0"/>
              <a:t>Assign Permissions on the Subscription or Resource Group for the Managed Identity.</a:t>
            </a:r>
          </a:p>
        </p:txBody>
      </p:sp>
      <p:sp>
        <p:nvSpPr>
          <p:cNvPr id="4" name="Rectangle 3">
            <a:extLst>
              <a:ext uri="{FF2B5EF4-FFF2-40B4-BE49-F238E27FC236}">
                <a16:creationId xmlns:a16="http://schemas.microsoft.com/office/drawing/2014/main" id="{4D7A8D8C-ECF9-5AD3-BFF0-979698A35CE5}"/>
              </a:ext>
            </a:extLst>
          </p:cNvPr>
          <p:cNvSpPr>
            <a:spLocks noChangeArrowheads="1"/>
          </p:cNvSpPr>
          <p:nvPr/>
        </p:nvSpPr>
        <p:spPr bwMode="auto">
          <a:xfrm>
            <a:off x="1423285" y="4130238"/>
            <a:ext cx="8714630" cy="2585323"/>
          </a:xfrm>
          <a:prstGeom prst="rect">
            <a:avLst/>
          </a:prstGeom>
          <a:solidFill>
            <a:schemeClr val="tx1"/>
          </a:solidFill>
          <a:ln>
            <a:noFill/>
          </a:ln>
          <a:effec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chemeClr val="bg1"/>
                </a:solidFill>
                <a:latin typeface="Cascadia Code" panose="020B0609020000020004" pitchFamily="49" charset="0"/>
                <a:cs typeface="Cascadia Code" panose="020B0609020000020004" pitchFamily="49" charset="0"/>
              </a:rPr>
              <a:t>jobs: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chemeClr val="bg1"/>
                </a:solidFill>
                <a:latin typeface="Cascadia Code" panose="020B0609020000020004" pitchFamily="49" charset="0"/>
                <a:cs typeface="Cascadia Code" panose="020B0609020000020004" pitchFamily="49" charset="0"/>
              </a:rPr>
              <a:t>  </a:t>
            </a:r>
            <a:r>
              <a:rPr lang="en-US" altLang="en-US" sz="1200" dirty="0" err="1">
                <a:solidFill>
                  <a:schemeClr val="bg1"/>
                </a:solidFill>
                <a:latin typeface="Cascadia Code" panose="020B0609020000020004" pitchFamily="49" charset="0"/>
                <a:cs typeface="Cascadia Code" panose="020B0609020000020004" pitchFamily="49" charset="0"/>
              </a:rPr>
              <a:t>deploy_to_dev</a:t>
            </a:r>
            <a:r>
              <a:rPr lang="en-US" altLang="en-US" sz="1200" dirty="0">
                <a:solidFill>
                  <a:schemeClr val="bg1"/>
                </a:solidFill>
                <a:latin typeface="Cascadia Code" panose="020B0609020000020004" pitchFamily="49" charset="0"/>
                <a:cs typeface="Cascadia Code" panose="020B060902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chemeClr val="bg1"/>
                </a:solidFill>
                <a:latin typeface="Cascadia Code" panose="020B0609020000020004" pitchFamily="49" charset="0"/>
                <a:cs typeface="Cascadia Code" panose="020B060902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env:</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chemeClr val="bg1"/>
                </a:solidFill>
                <a:latin typeface="Cascadia Code" panose="020B0609020000020004" pitchFamily="49" charset="0"/>
                <a:cs typeface="Cascadia Code" panose="020B0609020000020004" pitchFamily="49" charset="0"/>
              </a:rPr>
              <a:t>     ARM_USE_MSI: true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ARM_MSI_ENDPOINT: ${{ </a:t>
            </a:r>
            <a:r>
              <a:rPr kumimoji="0" lang="en-US" altLang="en-US" sz="12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env.MSI_ENDPOINT</a:t>
            </a:r>
            <a:r>
              <a:rPr kumimoji="0" lang="en-US"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ARM_CLIENT_ID: ${{ </a:t>
            </a:r>
            <a:r>
              <a:rPr kumimoji="0" lang="en-US" altLang="en-US" sz="12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secrets.ARM_CLIENT_ID</a:t>
            </a:r>
            <a:r>
              <a:rPr kumimoji="0" lang="en-US"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 #Only for User Assigned</a:t>
            </a:r>
          </a:p>
          <a:p>
            <a:pPr defTabSz="914400" eaLnBrk="0" fontAlgn="base" hangingPunct="0">
              <a:spcBef>
                <a:spcPct val="0"/>
              </a:spcBef>
              <a:spcAft>
                <a:spcPct val="0"/>
              </a:spcAft>
            </a:pPr>
            <a:r>
              <a:rPr kumimoji="0" lang="en-US"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ARM_SUBSCRIPTION_ID: ${{ </a:t>
            </a:r>
            <a:r>
              <a:rPr kumimoji="0" lang="en-US" altLang="en-US" sz="12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secrets.ARM_SUBSCRIPTION_ID</a:t>
            </a:r>
            <a:r>
              <a:rPr kumimoji="0" lang="en-US"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t>
            </a:r>
          </a:p>
          <a:p>
            <a:pPr defTabSz="914400" eaLnBrk="0" fontAlgn="base" hangingPunct="0">
              <a:spcBef>
                <a:spcPct val="0"/>
              </a:spcBef>
              <a:spcAft>
                <a:spcPct val="0"/>
              </a:spcAft>
            </a:pPr>
            <a:r>
              <a:rPr kumimoji="0" lang="en-US"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ARM_TENANT_ID: ${{ </a:t>
            </a:r>
            <a:r>
              <a:rPr kumimoji="0" lang="en-US" altLang="en-US" sz="12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secrets.ARM_TENANT_ID</a:t>
            </a:r>
            <a:r>
              <a:rPr kumimoji="0" lang="en-US"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chemeClr val="bg1"/>
              </a:solidFill>
              <a:latin typeface="Cascadia Code" panose="020B0609020000020004" pitchFamily="49" charset="0"/>
              <a:cs typeface="Cascadia Code" panose="020B060902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steps: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 name: Terraform Apply</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run: terraform apply –auto-approve</a:t>
            </a:r>
            <a:endParaRPr kumimoji="0" lang="en-US"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339178013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24B82-D68B-EBE5-38B5-88D40AB7DF48}"/>
              </a:ext>
            </a:extLst>
          </p:cNvPr>
          <p:cNvSpPr>
            <a:spLocks noGrp="1"/>
          </p:cNvSpPr>
          <p:nvPr>
            <p:ph type="title"/>
          </p:nvPr>
        </p:nvSpPr>
        <p:spPr/>
        <p:txBody>
          <a:bodyPr/>
          <a:lstStyle/>
          <a:p>
            <a:r>
              <a:rPr lang="en-GB" dirty="0" err="1"/>
              <a:t>azurerm</a:t>
            </a:r>
            <a:r>
              <a:rPr lang="en-GB" dirty="0"/>
              <a:t> Managed Identity</a:t>
            </a:r>
          </a:p>
        </p:txBody>
      </p:sp>
      <p:sp>
        <p:nvSpPr>
          <p:cNvPr id="3" name="Content Placeholder 2">
            <a:extLst>
              <a:ext uri="{FF2B5EF4-FFF2-40B4-BE49-F238E27FC236}">
                <a16:creationId xmlns:a16="http://schemas.microsoft.com/office/drawing/2014/main" id="{AFB83F7C-977E-4F16-E44E-61B6509B7EFA}"/>
              </a:ext>
            </a:extLst>
          </p:cNvPr>
          <p:cNvSpPr>
            <a:spLocks noGrp="1"/>
          </p:cNvSpPr>
          <p:nvPr>
            <p:ph sz="quarter" idx="10"/>
          </p:nvPr>
        </p:nvSpPr>
        <p:spPr>
          <a:xfrm>
            <a:off x="584200" y="1435100"/>
            <a:ext cx="11018838" cy="2573012"/>
          </a:xfrm>
        </p:spPr>
        <p:txBody>
          <a:bodyPr/>
          <a:lstStyle/>
          <a:p>
            <a:r>
              <a:rPr lang="en-GB" dirty="0"/>
              <a:t>Required Environment Variables:</a:t>
            </a:r>
          </a:p>
          <a:p>
            <a:pPr lvl="1"/>
            <a:r>
              <a:rPr lang="en-GB" dirty="0"/>
              <a:t>ARM_USE_MSI: Must be set to true</a:t>
            </a:r>
          </a:p>
          <a:p>
            <a:pPr lvl="1"/>
            <a:r>
              <a:rPr lang="en-GB" dirty="0"/>
              <a:t>ARM_MSI_ENDPOINT: Some Azure services have a different endpoint</a:t>
            </a:r>
          </a:p>
          <a:p>
            <a:pPr lvl="2"/>
            <a:r>
              <a:rPr lang="en-GB" dirty="0"/>
              <a:t>Can set it to the MSI_ENDPOINT environment variable.</a:t>
            </a:r>
          </a:p>
          <a:p>
            <a:pPr lvl="1"/>
            <a:r>
              <a:rPr lang="en-GB" dirty="0"/>
              <a:t>ARM_CLIENT_ID: Only required for User Assigned Managed Identity</a:t>
            </a:r>
          </a:p>
          <a:p>
            <a:pPr lvl="1"/>
            <a:r>
              <a:rPr lang="en-GB" dirty="0"/>
              <a:t>ARM_SUBSCRIPTION_ID: The Azure Subscription ID</a:t>
            </a:r>
          </a:p>
          <a:p>
            <a:pPr lvl="1"/>
            <a:r>
              <a:rPr lang="en-GB" dirty="0"/>
              <a:t>ARM_TENANT_ID: The Azure AD Tenant ID</a:t>
            </a:r>
          </a:p>
        </p:txBody>
      </p:sp>
      <p:sp>
        <p:nvSpPr>
          <p:cNvPr id="4" name="Rectangle 3">
            <a:extLst>
              <a:ext uri="{FF2B5EF4-FFF2-40B4-BE49-F238E27FC236}">
                <a16:creationId xmlns:a16="http://schemas.microsoft.com/office/drawing/2014/main" id="{4D7A8D8C-ECF9-5AD3-BFF0-979698A35CE5}"/>
              </a:ext>
            </a:extLst>
          </p:cNvPr>
          <p:cNvSpPr>
            <a:spLocks noChangeArrowheads="1"/>
          </p:cNvSpPr>
          <p:nvPr/>
        </p:nvSpPr>
        <p:spPr bwMode="auto">
          <a:xfrm>
            <a:off x="1423285" y="4130238"/>
            <a:ext cx="8714630" cy="2585323"/>
          </a:xfrm>
          <a:prstGeom prst="rect">
            <a:avLst/>
          </a:prstGeom>
          <a:solidFill>
            <a:schemeClr val="tx1"/>
          </a:solidFill>
          <a:ln>
            <a:noFill/>
          </a:ln>
          <a:effec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chemeClr val="bg1"/>
                </a:solidFill>
                <a:latin typeface="Cascadia Code" panose="020B0609020000020004" pitchFamily="49" charset="0"/>
                <a:cs typeface="Cascadia Code" panose="020B0609020000020004" pitchFamily="49" charset="0"/>
              </a:rPr>
              <a:t>jobs: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chemeClr val="bg1"/>
                </a:solidFill>
                <a:latin typeface="Cascadia Code" panose="020B0609020000020004" pitchFamily="49" charset="0"/>
                <a:cs typeface="Cascadia Code" panose="020B0609020000020004" pitchFamily="49" charset="0"/>
              </a:rPr>
              <a:t>  </a:t>
            </a:r>
            <a:r>
              <a:rPr lang="en-US" altLang="en-US" sz="1200" dirty="0" err="1">
                <a:solidFill>
                  <a:schemeClr val="bg1"/>
                </a:solidFill>
                <a:latin typeface="Cascadia Code" panose="020B0609020000020004" pitchFamily="49" charset="0"/>
                <a:cs typeface="Cascadia Code" panose="020B0609020000020004" pitchFamily="49" charset="0"/>
              </a:rPr>
              <a:t>deploy_to_dev</a:t>
            </a:r>
            <a:r>
              <a:rPr lang="en-US" altLang="en-US" sz="1200" dirty="0">
                <a:solidFill>
                  <a:schemeClr val="bg1"/>
                </a:solidFill>
                <a:latin typeface="Cascadia Code" panose="020B0609020000020004" pitchFamily="49" charset="0"/>
                <a:cs typeface="Cascadia Code" panose="020B060902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chemeClr val="bg1"/>
                </a:solidFill>
                <a:latin typeface="Cascadia Code" panose="020B0609020000020004" pitchFamily="49" charset="0"/>
                <a:cs typeface="Cascadia Code" panose="020B060902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env:</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chemeClr val="bg1"/>
                </a:solidFill>
                <a:latin typeface="Cascadia Code" panose="020B0609020000020004" pitchFamily="49" charset="0"/>
                <a:cs typeface="Cascadia Code" panose="020B0609020000020004" pitchFamily="49" charset="0"/>
              </a:rPr>
              <a:t>     ARM_USE_MSI: true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ARM_MSI_ENDPOINT: ${{ </a:t>
            </a:r>
            <a:r>
              <a:rPr kumimoji="0" lang="en-US" altLang="en-US" sz="12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env.MSI_ENDPOINT</a:t>
            </a:r>
            <a:r>
              <a:rPr kumimoji="0" lang="en-US"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ARM_CLIENT_ID: ${{ </a:t>
            </a:r>
            <a:r>
              <a:rPr kumimoji="0" lang="en-US" altLang="en-US" sz="12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secrets.ARM_CLIENT_ID</a:t>
            </a:r>
            <a:r>
              <a:rPr kumimoji="0" lang="en-US"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 #Only for User Assigned</a:t>
            </a:r>
          </a:p>
          <a:p>
            <a:pPr defTabSz="914400" eaLnBrk="0" fontAlgn="base" hangingPunct="0">
              <a:spcBef>
                <a:spcPct val="0"/>
              </a:spcBef>
              <a:spcAft>
                <a:spcPct val="0"/>
              </a:spcAft>
            </a:pPr>
            <a:r>
              <a:rPr kumimoji="0" lang="en-US"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ARM_SUBSCRIPTION_ID: ${{ </a:t>
            </a:r>
            <a:r>
              <a:rPr kumimoji="0" lang="en-US" altLang="en-US" sz="12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secrets.ARM_SUBSCRIPTION_ID</a:t>
            </a:r>
            <a:r>
              <a:rPr kumimoji="0" lang="en-US"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t>
            </a:r>
          </a:p>
          <a:p>
            <a:pPr defTabSz="914400" eaLnBrk="0" fontAlgn="base" hangingPunct="0">
              <a:spcBef>
                <a:spcPct val="0"/>
              </a:spcBef>
              <a:spcAft>
                <a:spcPct val="0"/>
              </a:spcAft>
            </a:pPr>
            <a:r>
              <a:rPr kumimoji="0" lang="en-US"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ARM_TENANT_ID: ${{ </a:t>
            </a:r>
            <a:r>
              <a:rPr kumimoji="0" lang="en-US" altLang="en-US" sz="12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secrets.ARM_TENANT_ID</a:t>
            </a:r>
            <a:r>
              <a:rPr kumimoji="0" lang="en-US"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chemeClr val="bg1"/>
              </a:solidFill>
              <a:latin typeface="Cascadia Code" panose="020B0609020000020004" pitchFamily="49" charset="0"/>
              <a:cs typeface="Cascadia Code" panose="020B060902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steps: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 name: Terraform Apply</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run: terraform apply –auto-approve</a:t>
            </a:r>
            <a:endParaRPr kumimoji="0" lang="en-US"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63070567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24B82-D68B-EBE5-38B5-88D40AB7DF48}"/>
              </a:ext>
            </a:extLst>
          </p:cNvPr>
          <p:cNvSpPr>
            <a:spLocks noGrp="1"/>
          </p:cNvSpPr>
          <p:nvPr>
            <p:ph type="title"/>
          </p:nvPr>
        </p:nvSpPr>
        <p:spPr/>
        <p:txBody>
          <a:bodyPr/>
          <a:lstStyle/>
          <a:p>
            <a:r>
              <a:rPr lang="en-GB" dirty="0" err="1"/>
              <a:t>azurerm</a:t>
            </a:r>
            <a:r>
              <a:rPr lang="en-GB" dirty="0"/>
              <a:t> Service Principal and OpenID Connect</a:t>
            </a:r>
          </a:p>
        </p:txBody>
      </p:sp>
      <p:sp>
        <p:nvSpPr>
          <p:cNvPr id="3" name="Content Placeholder 2">
            <a:extLst>
              <a:ext uri="{FF2B5EF4-FFF2-40B4-BE49-F238E27FC236}">
                <a16:creationId xmlns:a16="http://schemas.microsoft.com/office/drawing/2014/main" id="{AFB83F7C-977E-4F16-E44E-61B6509B7EFA}"/>
              </a:ext>
            </a:extLst>
          </p:cNvPr>
          <p:cNvSpPr>
            <a:spLocks noGrp="1"/>
          </p:cNvSpPr>
          <p:nvPr>
            <p:ph sz="quarter" idx="10"/>
          </p:nvPr>
        </p:nvSpPr>
        <p:spPr>
          <a:xfrm>
            <a:off x="584200" y="1435100"/>
            <a:ext cx="11018838" cy="2499146"/>
          </a:xfrm>
        </p:spPr>
        <p:txBody>
          <a:bodyPr/>
          <a:lstStyle/>
          <a:p>
            <a:r>
              <a:rPr lang="en-GB" dirty="0"/>
              <a:t>Steps:</a:t>
            </a:r>
          </a:p>
          <a:p>
            <a:pPr lvl="1"/>
            <a:r>
              <a:rPr lang="en-GB" dirty="0"/>
              <a:t>Create an App Registration (Service Principal) in Azure.</a:t>
            </a:r>
          </a:p>
          <a:p>
            <a:pPr lvl="1"/>
            <a:r>
              <a:rPr lang="en-GB" dirty="0"/>
              <a:t>Add a Federated Credential for GitHub to the Service Principal</a:t>
            </a:r>
          </a:p>
          <a:p>
            <a:pPr lvl="2"/>
            <a:r>
              <a:rPr lang="en-GB" dirty="0"/>
              <a:t>Scope to the GitHub Repository</a:t>
            </a:r>
          </a:p>
          <a:p>
            <a:pPr lvl="2"/>
            <a:r>
              <a:rPr lang="en-GB" dirty="0"/>
              <a:t>Optionally scope to Environment, Branch, Tag or Pull Request</a:t>
            </a:r>
          </a:p>
          <a:p>
            <a:pPr lvl="2"/>
            <a:r>
              <a:rPr lang="en-GB" dirty="0"/>
              <a:t>E.g. subject = </a:t>
            </a:r>
            <a:r>
              <a:rPr lang="en-GB" dirty="0" err="1"/>
              <a:t>repo:my_github_org</a:t>
            </a:r>
            <a:r>
              <a:rPr lang="en-GB" dirty="0"/>
              <a:t>/</a:t>
            </a:r>
            <a:r>
              <a:rPr lang="en-GB" dirty="0" err="1"/>
              <a:t>my_github_repo:environment:dev</a:t>
            </a:r>
            <a:endParaRPr lang="en-GB" dirty="0"/>
          </a:p>
          <a:p>
            <a:pPr lvl="1"/>
            <a:r>
              <a:rPr lang="en-GB" dirty="0"/>
              <a:t>Assign Permissions on the Subscription or Resource Group for the Service Principal.</a:t>
            </a:r>
          </a:p>
        </p:txBody>
      </p:sp>
      <p:sp>
        <p:nvSpPr>
          <p:cNvPr id="4" name="Rectangle 3">
            <a:extLst>
              <a:ext uri="{FF2B5EF4-FFF2-40B4-BE49-F238E27FC236}">
                <a16:creationId xmlns:a16="http://schemas.microsoft.com/office/drawing/2014/main" id="{4D7A8D8C-ECF9-5AD3-BFF0-979698A35CE5}"/>
              </a:ext>
            </a:extLst>
          </p:cNvPr>
          <p:cNvSpPr>
            <a:spLocks noChangeArrowheads="1"/>
          </p:cNvSpPr>
          <p:nvPr/>
        </p:nvSpPr>
        <p:spPr bwMode="auto">
          <a:xfrm>
            <a:off x="1423285" y="3939407"/>
            <a:ext cx="8714630" cy="2585323"/>
          </a:xfrm>
          <a:prstGeom prst="rect">
            <a:avLst/>
          </a:prstGeom>
          <a:solidFill>
            <a:schemeClr val="tx1"/>
          </a:solidFill>
          <a:ln>
            <a:noFill/>
          </a:ln>
          <a:effec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chemeClr val="bg1"/>
                </a:solidFill>
                <a:latin typeface="Cascadia Code" panose="020B0609020000020004" pitchFamily="49" charset="0"/>
                <a:cs typeface="Cascadia Code" panose="020B0609020000020004" pitchFamily="49" charset="0"/>
              </a:rPr>
              <a:t>jobs: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chemeClr val="bg1"/>
                </a:solidFill>
                <a:latin typeface="Cascadia Code" panose="020B0609020000020004" pitchFamily="49" charset="0"/>
                <a:cs typeface="Cascadia Code" panose="020B0609020000020004" pitchFamily="49" charset="0"/>
              </a:rPr>
              <a:t>  </a:t>
            </a:r>
            <a:r>
              <a:rPr lang="en-US" altLang="en-US" sz="1200" dirty="0" err="1">
                <a:solidFill>
                  <a:schemeClr val="bg1"/>
                </a:solidFill>
                <a:latin typeface="Cascadia Code" panose="020B0609020000020004" pitchFamily="49" charset="0"/>
                <a:cs typeface="Cascadia Code" panose="020B0609020000020004" pitchFamily="49" charset="0"/>
              </a:rPr>
              <a:t>deploy_to_dev</a:t>
            </a:r>
            <a:r>
              <a:rPr lang="en-US" altLang="en-US" sz="1200" dirty="0">
                <a:solidFill>
                  <a:schemeClr val="bg1"/>
                </a:solidFill>
                <a:latin typeface="Cascadia Code" panose="020B0609020000020004" pitchFamily="49" charset="0"/>
                <a:cs typeface="Cascadia Code" panose="020B060902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chemeClr val="bg1"/>
                </a:solidFill>
                <a:latin typeface="Cascadia Code" panose="020B0609020000020004" pitchFamily="49" charset="0"/>
                <a:cs typeface="Cascadia Code" panose="020B060902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chemeClr val="bg1"/>
                </a:solidFill>
                <a:latin typeface="Cascadia Code" panose="020B0609020000020004" pitchFamily="49" charset="0"/>
                <a:cs typeface="Cascadia Code" panose="020B0609020000020004" pitchFamily="49" charset="0"/>
              </a:rPr>
              <a:t>    environment: dev</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env:</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chemeClr val="bg1"/>
                </a:solidFill>
                <a:latin typeface="Cascadia Code" panose="020B0609020000020004" pitchFamily="49" charset="0"/>
                <a:cs typeface="Cascadia Code" panose="020B0609020000020004" pitchFamily="49" charset="0"/>
              </a:rPr>
              <a:t>     ARM_USE_OIDC: true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ARM_CLIENT_ID: ${{ </a:t>
            </a:r>
            <a:r>
              <a:rPr kumimoji="0" lang="en-US" altLang="en-US" sz="12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secrets.ARM_CLIENT_ID</a:t>
            </a:r>
            <a:r>
              <a:rPr kumimoji="0" lang="en-US"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t>
            </a:r>
          </a:p>
          <a:p>
            <a:pPr defTabSz="914400" eaLnBrk="0" fontAlgn="base" hangingPunct="0">
              <a:spcBef>
                <a:spcPct val="0"/>
              </a:spcBef>
              <a:spcAft>
                <a:spcPct val="0"/>
              </a:spcAft>
            </a:pPr>
            <a:r>
              <a:rPr kumimoji="0" lang="en-US"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ARM_SUBSCRIPTION_ID: ${{ </a:t>
            </a:r>
            <a:r>
              <a:rPr kumimoji="0" lang="en-US" altLang="en-US" sz="12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secrets.ARM_SUBSCRIPTION_ID</a:t>
            </a:r>
            <a:r>
              <a:rPr kumimoji="0" lang="en-US"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t>
            </a:r>
          </a:p>
          <a:p>
            <a:pPr defTabSz="914400" eaLnBrk="0" fontAlgn="base" hangingPunct="0">
              <a:spcBef>
                <a:spcPct val="0"/>
              </a:spcBef>
              <a:spcAft>
                <a:spcPct val="0"/>
              </a:spcAft>
            </a:pPr>
            <a:r>
              <a:rPr kumimoji="0" lang="en-US"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ARM_TENANT_ID: ${{ </a:t>
            </a:r>
            <a:r>
              <a:rPr kumimoji="0" lang="en-US" altLang="en-US" sz="12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secrets.ARM_TENANT_ID</a:t>
            </a:r>
            <a:r>
              <a:rPr kumimoji="0" lang="en-US"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chemeClr val="bg1"/>
              </a:solidFill>
              <a:latin typeface="Cascadia Code" panose="020B0609020000020004" pitchFamily="49" charset="0"/>
              <a:cs typeface="Cascadia Code" panose="020B060902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steps: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 name: Terraform Apply</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run: terraform apply –auto-approve</a:t>
            </a:r>
            <a:endParaRPr kumimoji="0" lang="en-US" altLang="en-US" sz="12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2716693615"/>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24B82-D68B-EBE5-38B5-88D40AB7DF48}"/>
              </a:ext>
            </a:extLst>
          </p:cNvPr>
          <p:cNvSpPr>
            <a:spLocks noGrp="1"/>
          </p:cNvSpPr>
          <p:nvPr>
            <p:ph type="title"/>
          </p:nvPr>
        </p:nvSpPr>
        <p:spPr/>
        <p:txBody>
          <a:bodyPr/>
          <a:lstStyle/>
          <a:p>
            <a:r>
              <a:rPr lang="en-GB" dirty="0" err="1"/>
              <a:t>azurerm</a:t>
            </a:r>
            <a:r>
              <a:rPr lang="en-GB" dirty="0"/>
              <a:t> Service Principal and OpenID Connect</a:t>
            </a:r>
          </a:p>
        </p:txBody>
      </p:sp>
      <p:sp>
        <p:nvSpPr>
          <p:cNvPr id="3" name="Content Placeholder 2">
            <a:extLst>
              <a:ext uri="{FF2B5EF4-FFF2-40B4-BE49-F238E27FC236}">
                <a16:creationId xmlns:a16="http://schemas.microsoft.com/office/drawing/2014/main" id="{AFB83F7C-977E-4F16-E44E-61B6509B7EFA}"/>
              </a:ext>
            </a:extLst>
          </p:cNvPr>
          <p:cNvSpPr>
            <a:spLocks noGrp="1"/>
          </p:cNvSpPr>
          <p:nvPr>
            <p:ph sz="quarter" idx="10"/>
          </p:nvPr>
        </p:nvSpPr>
        <p:spPr>
          <a:xfrm>
            <a:off x="584200" y="1435100"/>
            <a:ext cx="11018838" cy="1908215"/>
          </a:xfrm>
        </p:spPr>
        <p:txBody>
          <a:bodyPr/>
          <a:lstStyle/>
          <a:p>
            <a:r>
              <a:rPr lang="en-GB" dirty="0"/>
              <a:t>Required Environment Variables:</a:t>
            </a:r>
          </a:p>
          <a:p>
            <a:pPr lvl="1"/>
            <a:r>
              <a:rPr lang="en-GB" dirty="0"/>
              <a:t>ARM_USE_OIDC: Must be set to true</a:t>
            </a:r>
          </a:p>
          <a:p>
            <a:pPr lvl="1"/>
            <a:r>
              <a:rPr lang="en-GB" dirty="0"/>
              <a:t>ARM_CLIENT_ID: Required to tell it which Service Principal to use</a:t>
            </a:r>
          </a:p>
          <a:p>
            <a:pPr lvl="1"/>
            <a:r>
              <a:rPr lang="en-GB" dirty="0"/>
              <a:t>ARM_SUBSCRIPTION_ID: The Azure Subscription ID</a:t>
            </a:r>
          </a:p>
          <a:p>
            <a:pPr lvl="1"/>
            <a:r>
              <a:rPr lang="en-GB" dirty="0"/>
              <a:t>ARM_TENANT_ID: The Azure AD Tenant ID</a:t>
            </a:r>
          </a:p>
        </p:txBody>
      </p:sp>
      <p:sp>
        <p:nvSpPr>
          <p:cNvPr id="4" name="Rectangle 3">
            <a:extLst>
              <a:ext uri="{FF2B5EF4-FFF2-40B4-BE49-F238E27FC236}">
                <a16:creationId xmlns:a16="http://schemas.microsoft.com/office/drawing/2014/main" id="{4D7A8D8C-ECF9-5AD3-BFF0-979698A35CE5}"/>
              </a:ext>
            </a:extLst>
          </p:cNvPr>
          <p:cNvSpPr>
            <a:spLocks noChangeArrowheads="1"/>
          </p:cNvSpPr>
          <p:nvPr/>
        </p:nvSpPr>
        <p:spPr bwMode="auto">
          <a:xfrm>
            <a:off x="1423285" y="3723964"/>
            <a:ext cx="8714630" cy="3016210"/>
          </a:xfrm>
          <a:prstGeom prst="rect">
            <a:avLst/>
          </a:prstGeom>
          <a:solidFill>
            <a:schemeClr val="tx1"/>
          </a:solidFill>
          <a:ln>
            <a:noFill/>
          </a:ln>
          <a:effec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chemeClr val="bg1"/>
                </a:solidFill>
                <a:latin typeface="Cascadia Code" panose="020B0609020000020004" pitchFamily="49" charset="0"/>
                <a:cs typeface="Cascadia Code" panose="020B0609020000020004" pitchFamily="49" charset="0"/>
              </a:rPr>
              <a:t>jobs: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chemeClr val="bg1"/>
                </a:solidFill>
                <a:latin typeface="Cascadia Code" panose="020B0609020000020004" pitchFamily="49" charset="0"/>
                <a:cs typeface="Cascadia Code" panose="020B0609020000020004" pitchFamily="49" charset="0"/>
              </a:rPr>
              <a:t>  </a:t>
            </a:r>
            <a:r>
              <a:rPr lang="en-US" altLang="en-US" sz="1400" dirty="0" err="1">
                <a:solidFill>
                  <a:schemeClr val="bg1"/>
                </a:solidFill>
                <a:latin typeface="Cascadia Code" panose="020B0609020000020004" pitchFamily="49" charset="0"/>
                <a:cs typeface="Cascadia Code" panose="020B0609020000020004" pitchFamily="49" charset="0"/>
              </a:rPr>
              <a:t>deploy_to_dev</a:t>
            </a:r>
            <a:r>
              <a:rPr lang="en-US" altLang="en-US" sz="1400" dirty="0">
                <a:solidFill>
                  <a:schemeClr val="bg1"/>
                </a:solidFill>
                <a:latin typeface="Cascadia Code" panose="020B0609020000020004" pitchFamily="49" charset="0"/>
                <a:cs typeface="Cascadia Code" panose="020B06090200000200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chemeClr val="bg1"/>
                </a:solidFill>
                <a:latin typeface="Cascadia Code" panose="020B0609020000020004" pitchFamily="49" charset="0"/>
                <a:cs typeface="Cascadia Code" panose="020B0609020000020004" pitchFamily="49" charset="0"/>
              </a:rPr>
              <a:t>    …</a:t>
            </a:r>
          </a:p>
          <a:p>
            <a:pPr defTabSz="914400" eaLnBrk="0" fontAlgn="base" hangingPunct="0">
              <a:spcBef>
                <a:spcPct val="0"/>
              </a:spcBef>
              <a:spcAft>
                <a:spcPct val="0"/>
              </a:spcAft>
            </a:pPr>
            <a:r>
              <a:rPr lang="en-US" altLang="en-US" sz="1400" dirty="0">
                <a:solidFill>
                  <a:schemeClr val="bg1"/>
                </a:solidFill>
                <a:latin typeface="Cascadia Code" panose="020B0609020000020004" pitchFamily="49" charset="0"/>
                <a:cs typeface="Cascadia Code" panose="020B0609020000020004" pitchFamily="49" charset="0"/>
              </a:rPr>
              <a:t>    environment: dev</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env:</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chemeClr val="bg1"/>
                </a:solidFill>
                <a:latin typeface="Cascadia Code" panose="020B0609020000020004" pitchFamily="49" charset="0"/>
                <a:cs typeface="Cascadia Code" panose="020B0609020000020004" pitchFamily="49" charset="0"/>
              </a:rPr>
              <a:t>     ARM_USE_OIDC: true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ARM_CLIENT_ID: ${{ </a:t>
            </a:r>
            <a:r>
              <a:rPr kumimoji="0" lang="en-US" altLang="en-US" sz="14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secrets.ARM_CLIENT_ID</a:t>
            </a:r>
            <a:r>
              <a:rPr kumimoji="0" lang="en-US"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t>
            </a:r>
          </a:p>
          <a:p>
            <a:pPr defTabSz="914400" eaLnBrk="0" fontAlgn="base" hangingPunct="0">
              <a:spcBef>
                <a:spcPct val="0"/>
              </a:spcBef>
              <a:spcAft>
                <a:spcPct val="0"/>
              </a:spcAft>
            </a:pPr>
            <a:r>
              <a:rPr kumimoji="0" lang="en-US"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ARM_SUBSCRIPTION_ID: ${{ </a:t>
            </a:r>
            <a:r>
              <a:rPr kumimoji="0" lang="en-US" altLang="en-US" sz="14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secrets.ARM_SUBSCRIPTION_ID</a:t>
            </a:r>
            <a:r>
              <a:rPr kumimoji="0" lang="en-US"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t>
            </a:r>
          </a:p>
          <a:p>
            <a:pPr defTabSz="914400" eaLnBrk="0" fontAlgn="base" hangingPunct="0">
              <a:spcBef>
                <a:spcPct val="0"/>
              </a:spcBef>
              <a:spcAft>
                <a:spcPct val="0"/>
              </a:spcAft>
            </a:pPr>
            <a:r>
              <a:rPr kumimoji="0" lang="en-US"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ARM_TENANT_ID: ${{ </a:t>
            </a:r>
            <a:r>
              <a:rPr kumimoji="0" lang="en-US" altLang="en-US" sz="1400" b="0" i="0" u="none" strike="noStrike" cap="none" normalizeH="0" baseline="0" dirty="0" err="1">
                <a:ln>
                  <a:noFill/>
                </a:ln>
                <a:solidFill>
                  <a:schemeClr val="bg1"/>
                </a:solidFill>
                <a:effectLst/>
                <a:latin typeface="Cascadia Code" panose="020B0609020000020004" pitchFamily="49" charset="0"/>
                <a:cs typeface="Cascadia Code" panose="020B0609020000020004" pitchFamily="49" charset="0"/>
              </a:rPr>
              <a:t>secrets.ARM_TENANT_ID</a:t>
            </a:r>
            <a:r>
              <a:rPr kumimoji="0" lang="en-US"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chemeClr val="bg1"/>
              </a:solidFill>
              <a:latin typeface="Cascadia Code" panose="020B0609020000020004" pitchFamily="49" charset="0"/>
              <a:cs typeface="Cascadia Code" panose="020B060902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steps: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 name: Terraform Apply</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rPr>
              <a:t>       run: terraform apply –auto-approve</a:t>
            </a:r>
            <a:endParaRPr kumimoji="0" lang="en-US" altLang="en-US" sz="1400" b="0" i="0" u="none" strike="noStrike" cap="none" normalizeH="0" baseline="0" dirty="0">
              <a:ln>
                <a:noFill/>
              </a:ln>
              <a:solidFill>
                <a:schemeClr val="bg1"/>
              </a:solidFill>
              <a:effectLst/>
              <a:latin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2781238376"/>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Femal software engineer works on code across three screens.">
            <a:extLst>
              <a:ext uri="{FF2B5EF4-FFF2-40B4-BE49-F238E27FC236}">
                <a16:creationId xmlns:a16="http://schemas.microsoft.com/office/drawing/2014/main" id="{2C4060EA-069F-2B44-8494-5642E84F01E0}"/>
              </a:ext>
            </a:extLst>
          </p:cNvPr>
          <p:cNvPicPr>
            <a:picLocks noGrp="1" noChangeAspect="1"/>
          </p:cNvPicPr>
          <p:nvPr>
            <p:ph type="pic" sz="quarter" idx="10"/>
          </p:nvPr>
        </p:nvPicPr>
        <p:blipFill>
          <a:blip r:embed="rId2"/>
          <a:srcRect t="7802" b="7802"/>
          <a:stretch/>
        </p:blipFill>
        <p:spPr>
          <a:xfrm>
            <a:off x="0" y="0"/>
            <a:ext cx="12192000" cy="6858000"/>
          </a:xfrm>
        </p:spPr>
      </p:pic>
      <p:sp>
        <p:nvSpPr>
          <p:cNvPr id="3" name="Title 2">
            <a:extLst>
              <a:ext uri="{FF2B5EF4-FFF2-40B4-BE49-F238E27FC236}">
                <a16:creationId xmlns:a16="http://schemas.microsoft.com/office/drawing/2014/main" id="{A5A65929-7741-CE47-8BDB-61A1AD81F762}"/>
              </a:ext>
            </a:extLst>
          </p:cNvPr>
          <p:cNvSpPr>
            <a:spLocks noGrp="1"/>
          </p:cNvSpPr>
          <p:nvPr>
            <p:ph type="title"/>
          </p:nvPr>
        </p:nvSpPr>
        <p:spPr/>
        <p:txBody>
          <a:bodyPr/>
          <a:lstStyle/>
          <a:p>
            <a:r>
              <a:rPr lang="en-US" dirty="0"/>
              <a:t>Lab: Continuous Delivery with GitHub Actions OIDC</a:t>
            </a:r>
          </a:p>
        </p:txBody>
      </p:sp>
    </p:spTree>
    <p:extLst>
      <p:ext uri="{BB962C8B-B14F-4D97-AF65-F5344CB8AC3E}">
        <p14:creationId xmlns:p14="http://schemas.microsoft.com/office/powerpoint/2010/main" val="1397282593"/>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unset over low lying hills with a field in the foreground.">
            <a:extLst>
              <a:ext uri="{FF2B5EF4-FFF2-40B4-BE49-F238E27FC236}">
                <a16:creationId xmlns:a16="http://schemas.microsoft.com/office/drawing/2014/main" id="{450FBF2A-33F5-5940-8634-26E039373A7C}"/>
              </a:ext>
            </a:extLst>
          </p:cNvPr>
          <p:cNvPicPr>
            <a:picLocks noChangeAspect="1"/>
          </p:cNvPicPr>
          <p:nvPr/>
        </p:nvPicPr>
        <p:blipFill rotWithShape="1">
          <a:blip r:embed="rId3"/>
          <a:srcRect b="15741"/>
          <a:stretch/>
        </p:blipFill>
        <p:spPr>
          <a:xfrm>
            <a:off x="0" y="-1"/>
            <a:ext cx="12193571" cy="6858000"/>
          </a:xfrm>
          <a:prstGeom prst="rect">
            <a:avLst/>
          </a:prstGeom>
        </p:spPr>
      </p:pic>
      <p:sp>
        <p:nvSpPr>
          <p:cNvPr id="4" name="Title 3"/>
          <p:cNvSpPr>
            <a:spLocks noGrp="1"/>
          </p:cNvSpPr>
          <p:nvPr>
            <p:ph type="title"/>
          </p:nvPr>
        </p:nvSpPr>
        <p:spPr/>
        <p:txBody>
          <a:bodyPr/>
          <a:lstStyle/>
          <a:p>
            <a:r>
              <a:rPr lang="en-US" dirty="0"/>
              <a:t>Thank you</a:t>
            </a:r>
          </a:p>
        </p:txBody>
      </p:sp>
      <p:pic>
        <p:nvPicPr>
          <p:cNvPr id="9" name="MS logo white - EMF" descr="Microsoft logo white text version">
            <a:extLst>
              <a:ext uri="{FF2B5EF4-FFF2-40B4-BE49-F238E27FC236}">
                <a16:creationId xmlns:a16="http://schemas.microsoft.com/office/drawing/2014/main" id="{2D6D2EED-E1D0-E645-A601-6B33303FB49D}"/>
              </a:ext>
            </a:extLst>
          </p:cNvPr>
          <p:cNvPicPr>
            <a:picLocks noChangeAspect="1"/>
          </p:cNvPicPr>
          <p:nvPr/>
        </p:nvPicPr>
        <p:blipFill>
          <a:blip r:embed="rId4"/>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9485428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7E540-D664-2248-A353-E17150691F3D}"/>
              </a:ext>
            </a:extLst>
          </p:cNvPr>
          <p:cNvSpPr>
            <a:spLocks noGrp="1"/>
          </p:cNvSpPr>
          <p:nvPr>
            <p:ph type="title"/>
          </p:nvPr>
        </p:nvSpPr>
        <p:spPr/>
        <p:txBody>
          <a:bodyPr/>
          <a:lstStyle/>
          <a:p>
            <a:r>
              <a:rPr lang="en-US" dirty="0"/>
              <a:t>Shift Left</a:t>
            </a:r>
          </a:p>
        </p:txBody>
      </p:sp>
      <p:sp>
        <p:nvSpPr>
          <p:cNvPr id="4" name="Text Placeholder 3">
            <a:extLst>
              <a:ext uri="{FF2B5EF4-FFF2-40B4-BE49-F238E27FC236}">
                <a16:creationId xmlns:a16="http://schemas.microsoft.com/office/drawing/2014/main" id="{C3D9F1C3-1A6A-0043-B6F0-28422B39AD04}"/>
              </a:ext>
            </a:extLst>
          </p:cNvPr>
          <p:cNvSpPr>
            <a:spLocks noGrp="1"/>
          </p:cNvSpPr>
          <p:nvPr>
            <p:ph type="body" sz="quarter" idx="12"/>
          </p:nvPr>
        </p:nvSpPr>
        <p:spPr/>
        <p:txBody>
          <a:bodyPr/>
          <a:lstStyle/>
          <a:p>
            <a:r>
              <a:rPr lang="en-US" dirty="0"/>
              <a:t>Policy and Static Analysis as part of Continuous Delivery</a:t>
            </a:r>
          </a:p>
        </p:txBody>
      </p:sp>
    </p:spTree>
    <p:extLst>
      <p:ext uri="{BB962C8B-B14F-4D97-AF65-F5344CB8AC3E}">
        <p14:creationId xmlns:p14="http://schemas.microsoft.com/office/powerpoint/2010/main" val="4077688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4DA09-9DAF-5B6C-6FA0-23922A0B6C90}"/>
              </a:ext>
            </a:extLst>
          </p:cNvPr>
          <p:cNvSpPr>
            <a:spLocks noGrp="1"/>
          </p:cNvSpPr>
          <p:nvPr>
            <p:ph type="title"/>
          </p:nvPr>
        </p:nvSpPr>
        <p:spPr/>
        <p:txBody>
          <a:bodyPr/>
          <a:lstStyle/>
          <a:p>
            <a:r>
              <a:rPr lang="en-GB" dirty="0"/>
              <a:t>Shift Left with </a:t>
            </a:r>
            <a:r>
              <a:rPr lang="en-GB" dirty="0" err="1"/>
              <a:t>DevSecOps</a:t>
            </a:r>
            <a:endParaRPr lang="en-GB" dirty="0"/>
          </a:p>
        </p:txBody>
      </p:sp>
      <p:pic>
        <p:nvPicPr>
          <p:cNvPr id="4" name="Picture 3">
            <a:extLst>
              <a:ext uri="{FF2B5EF4-FFF2-40B4-BE49-F238E27FC236}">
                <a16:creationId xmlns:a16="http://schemas.microsoft.com/office/drawing/2014/main" id="{C66C72F9-04F0-4723-7963-0EF8616B3B59}"/>
              </a:ext>
            </a:extLst>
          </p:cNvPr>
          <p:cNvPicPr>
            <a:picLocks noChangeAspect="1"/>
          </p:cNvPicPr>
          <p:nvPr/>
        </p:nvPicPr>
        <p:blipFill rotWithShape="1">
          <a:blip r:embed="rId2"/>
          <a:srcRect l="27369" b="7267"/>
          <a:stretch/>
        </p:blipFill>
        <p:spPr>
          <a:xfrm>
            <a:off x="2894309" y="5066767"/>
            <a:ext cx="1871676" cy="536276"/>
          </a:xfrm>
          <a:prstGeom prst="rect">
            <a:avLst/>
          </a:prstGeom>
          <a:noFill/>
        </p:spPr>
      </p:pic>
      <p:pic>
        <p:nvPicPr>
          <p:cNvPr id="5" name="Picture 4">
            <a:extLst>
              <a:ext uri="{FF2B5EF4-FFF2-40B4-BE49-F238E27FC236}">
                <a16:creationId xmlns:a16="http://schemas.microsoft.com/office/drawing/2014/main" id="{37A547E2-81FC-0E20-6F43-C3839817317E}"/>
              </a:ext>
            </a:extLst>
          </p:cNvPr>
          <p:cNvPicPr>
            <a:picLocks noChangeAspect="1"/>
          </p:cNvPicPr>
          <p:nvPr/>
        </p:nvPicPr>
        <p:blipFill rotWithShape="1">
          <a:blip r:embed="rId3"/>
          <a:srcRect r="76525"/>
          <a:stretch/>
        </p:blipFill>
        <p:spPr>
          <a:xfrm>
            <a:off x="2417491" y="5117471"/>
            <a:ext cx="476818" cy="455817"/>
          </a:xfrm>
          <a:prstGeom prst="rect">
            <a:avLst/>
          </a:prstGeom>
          <a:noFill/>
        </p:spPr>
      </p:pic>
      <p:pic>
        <p:nvPicPr>
          <p:cNvPr id="6" name="Picture 5" descr="A picture containing text&#10;&#10;Description automatically generated">
            <a:extLst>
              <a:ext uri="{FF2B5EF4-FFF2-40B4-BE49-F238E27FC236}">
                <a16:creationId xmlns:a16="http://schemas.microsoft.com/office/drawing/2014/main" id="{BC682D8E-41ED-91EF-8DDB-3530589DF38B}"/>
              </a:ext>
            </a:extLst>
          </p:cNvPr>
          <p:cNvPicPr>
            <a:picLocks noChangeAspect="1"/>
          </p:cNvPicPr>
          <p:nvPr/>
        </p:nvPicPr>
        <p:blipFill>
          <a:blip r:embed="rId4"/>
          <a:stretch>
            <a:fillRect/>
          </a:stretch>
        </p:blipFill>
        <p:spPr>
          <a:xfrm>
            <a:off x="1300803" y="5179966"/>
            <a:ext cx="869610" cy="356541"/>
          </a:xfrm>
          <a:prstGeom prst="rect">
            <a:avLst/>
          </a:prstGeom>
        </p:spPr>
      </p:pic>
      <p:pic>
        <p:nvPicPr>
          <p:cNvPr id="7" name="Picture 6" descr="Icon&#10;&#10;Description automatically generated">
            <a:extLst>
              <a:ext uri="{FF2B5EF4-FFF2-40B4-BE49-F238E27FC236}">
                <a16:creationId xmlns:a16="http://schemas.microsoft.com/office/drawing/2014/main" id="{B9CA4196-A110-C803-95F5-A6EB05120181}"/>
              </a:ext>
            </a:extLst>
          </p:cNvPr>
          <p:cNvPicPr>
            <a:picLocks noChangeAspect="1"/>
          </p:cNvPicPr>
          <p:nvPr/>
        </p:nvPicPr>
        <p:blipFill>
          <a:blip r:embed="rId5"/>
          <a:stretch>
            <a:fillRect/>
          </a:stretch>
        </p:blipFill>
        <p:spPr>
          <a:xfrm>
            <a:off x="960071" y="5189388"/>
            <a:ext cx="312452" cy="312452"/>
          </a:xfrm>
          <a:prstGeom prst="rect">
            <a:avLst/>
          </a:prstGeom>
        </p:spPr>
      </p:pic>
      <p:sp>
        <p:nvSpPr>
          <p:cNvPr id="8" name="Arrow: Right 7">
            <a:extLst>
              <a:ext uri="{FF2B5EF4-FFF2-40B4-BE49-F238E27FC236}">
                <a16:creationId xmlns:a16="http://schemas.microsoft.com/office/drawing/2014/main" id="{00E14D04-8CD0-B23B-FDAA-BB36F7084EFF}"/>
              </a:ext>
            </a:extLst>
          </p:cNvPr>
          <p:cNvSpPr/>
          <p:nvPr/>
        </p:nvSpPr>
        <p:spPr>
          <a:xfrm flipH="1">
            <a:off x="415598" y="4852567"/>
            <a:ext cx="10793421" cy="26490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Graphic 8" descr="A shield icon with an arrow pointing left">
            <a:extLst>
              <a:ext uri="{FF2B5EF4-FFF2-40B4-BE49-F238E27FC236}">
                <a16:creationId xmlns:a16="http://schemas.microsoft.com/office/drawing/2014/main" id="{5ABB2F10-50E2-9BCB-C54F-75ABFA275E1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300771" y="4689890"/>
            <a:ext cx="440728" cy="621539"/>
          </a:xfrm>
          <a:prstGeom prst="rect">
            <a:avLst/>
          </a:prstGeom>
        </p:spPr>
      </p:pic>
      <p:sp>
        <p:nvSpPr>
          <p:cNvPr id="10" name="Rectangle: Rounded Corners 9">
            <a:extLst>
              <a:ext uri="{FF2B5EF4-FFF2-40B4-BE49-F238E27FC236}">
                <a16:creationId xmlns:a16="http://schemas.microsoft.com/office/drawing/2014/main" id="{109F7470-7935-CB79-B3A6-6A68F52F3CD0}"/>
              </a:ext>
            </a:extLst>
          </p:cNvPr>
          <p:cNvSpPr/>
          <p:nvPr/>
        </p:nvSpPr>
        <p:spPr>
          <a:xfrm>
            <a:off x="6626510" y="2230625"/>
            <a:ext cx="5114989" cy="2328507"/>
          </a:xfrm>
          <a:prstGeom prst="roundRect">
            <a:avLst>
              <a:gd name="adj" fmla="val 3132"/>
            </a:avLst>
          </a:prstGeom>
          <a:solidFill>
            <a:srgbClr val="FFFFFF">
              <a:lumMod val="9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latin typeface="Arial"/>
              <a:ea typeface="+mn-ea"/>
              <a:cs typeface="+mn-cs"/>
            </a:endParaRPr>
          </a:p>
        </p:txBody>
      </p:sp>
      <p:sp>
        <p:nvSpPr>
          <p:cNvPr id="11" name="Rectangle: Rounded Corners 10">
            <a:extLst>
              <a:ext uri="{FF2B5EF4-FFF2-40B4-BE49-F238E27FC236}">
                <a16:creationId xmlns:a16="http://schemas.microsoft.com/office/drawing/2014/main" id="{A5C2B92A-4E7F-F34C-5A6A-3466A57B6D33}"/>
              </a:ext>
            </a:extLst>
          </p:cNvPr>
          <p:cNvSpPr/>
          <p:nvPr/>
        </p:nvSpPr>
        <p:spPr>
          <a:xfrm>
            <a:off x="6680347" y="2655391"/>
            <a:ext cx="1497021" cy="1823577"/>
          </a:xfrm>
          <a:prstGeom prst="roundRect">
            <a:avLst>
              <a:gd name="adj" fmla="val 3132"/>
            </a:avLst>
          </a:prstGeom>
          <a:solidFill>
            <a:srgbClr val="E03875">
              <a:lumMod val="20000"/>
              <a:lumOff val="8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latin typeface="Arial"/>
              <a:ea typeface="+mn-ea"/>
              <a:cs typeface="+mn-cs"/>
            </a:endParaRPr>
          </a:p>
        </p:txBody>
      </p:sp>
      <p:sp>
        <p:nvSpPr>
          <p:cNvPr id="12" name="Rectangle: Rounded Corners 11">
            <a:extLst>
              <a:ext uri="{FF2B5EF4-FFF2-40B4-BE49-F238E27FC236}">
                <a16:creationId xmlns:a16="http://schemas.microsoft.com/office/drawing/2014/main" id="{D8527047-24A3-9D8A-30A6-54FEE1E08705}"/>
              </a:ext>
            </a:extLst>
          </p:cNvPr>
          <p:cNvSpPr/>
          <p:nvPr/>
        </p:nvSpPr>
        <p:spPr>
          <a:xfrm>
            <a:off x="5082630" y="2235713"/>
            <a:ext cx="1497021" cy="2328507"/>
          </a:xfrm>
          <a:prstGeom prst="roundRect">
            <a:avLst>
              <a:gd name="adj" fmla="val 3132"/>
            </a:avLst>
          </a:prstGeom>
          <a:solidFill>
            <a:srgbClr val="FFFFFF">
              <a:lumMod val="9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latin typeface="Arial"/>
              <a:ea typeface="+mn-ea"/>
              <a:cs typeface="+mn-cs"/>
            </a:endParaRPr>
          </a:p>
        </p:txBody>
      </p:sp>
      <p:sp>
        <p:nvSpPr>
          <p:cNvPr id="13" name="Rectangle: Rounded Corners 12">
            <a:extLst>
              <a:ext uri="{FF2B5EF4-FFF2-40B4-BE49-F238E27FC236}">
                <a16:creationId xmlns:a16="http://schemas.microsoft.com/office/drawing/2014/main" id="{428417EA-1A10-3AD6-5F7A-D7D13C2B9F3D}"/>
              </a:ext>
            </a:extLst>
          </p:cNvPr>
          <p:cNvSpPr/>
          <p:nvPr/>
        </p:nvSpPr>
        <p:spPr>
          <a:xfrm>
            <a:off x="3526309" y="2237059"/>
            <a:ext cx="1497021" cy="2328507"/>
          </a:xfrm>
          <a:prstGeom prst="roundRect">
            <a:avLst>
              <a:gd name="adj" fmla="val 3132"/>
            </a:avLst>
          </a:prstGeom>
          <a:solidFill>
            <a:srgbClr val="FFFFFF">
              <a:lumMod val="9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latin typeface="Arial"/>
              <a:ea typeface="+mn-ea"/>
              <a:cs typeface="+mn-cs"/>
            </a:endParaRPr>
          </a:p>
        </p:txBody>
      </p:sp>
      <p:sp>
        <p:nvSpPr>
          <p:cNvPr id="14" name="Rectangle: Rounded Corners 13">
            <a:extLst>
              <a:ext uri="{FF2B5EF4-FFF2-40B4-BE49-F238E27FC236}">
                <a16:creationId xmlns:a16="http://schemas.microsoft.com/office/drawing/2014/main" id="{B547FB37-5CAF-3E6B-87C0-166485903FA5}"/>
              </a:ext>
            </a:extLst>
          </p:cNvPr>
          <p:cNvSpPr/>
          <p:nvPr/>
        </p:nvSpPr>
        <p:spPr>
          <a:xfrm>
            <a:off x="1981400" y="2236289"/>
            <a:ext cx="1497021" cy="2328507"/>
          </a:xfrm>
          <a:prstGeom prst="roundRect">
            <a:avLst>
              <a:gd name="adj" fmla="val 3132"/>
            </a:avLst>
          </a:prstGeom>
          <a:solidFill>
            <a:srgbClr val="FFFFFF">
              <a:lumMod val="9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latin typeface="Arial"/>
              <a:ea typeface="+mn-ea"/>
              <a:cs typeface="+mn-cs"/>
            </a:endParaRPr>
          </a:p>
        </p:txBody>
      </p:sp>
      <p:sp>
        <p:nvSpPr>
          <p:cNvPr id="15" name="Rectangle: Rounded Corners 14">
            <a:extLst>
              <a:ext uri="{FF2B5EF4-FFF2-40B4-BE49-F238E27FC236}">
                <a16:creationId xmlns:a16="http://schemas.microsoft.com/office/drawing/2014/main" id="{B7366E38-7091-8AFF-8E0F-E03C35272C8B}"/>
              </a:ext>
            </a:extLst>
          </p:cNvPr>
          <p:cNvSpPr/>
          <p:nvPr/>
        </p:nvSpPr>
        <p:spPr>
          <a:xfrm>
            <a:off x="415599" y="2230626"/>
            <a:ext cx="1497021" cy="2328507"/>
          </a:xfrm>
          <a:prstGeom prst="roundRect">
            <a:avLst>
              <a:gd name="adj" fmla="val 3132"/>
            </a:avLst>
          </a:prstGeom>
          <a:solidFill>
            <a:srgbClr val="FFFFFF">
              <a:lumMod val="9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latin typeface="Arial"/>
              <a:ea typeface="+mn-ea"/>
              <a:cs typeface="+mn-cs"/>
            </a:endParaRPr>
          </a:p>
        </p:txBody>
      </p:sp>
      <p:sp>
        <p:nvSpPr>
          <p:cNvPr id="16" name="Arrow: Right 15">
            <a:extLst>
              <a:ext uri="{FF2B5EF4-FFF2-40B4-BE49-F238E27FC236}">
                <a16:creationId xmlns:a16="http://schemas.microsoft.com/office/drawing/2014/main" id="{DFC001AD-2454-070A-132E-CC4D48FB504E}"/>
              </a:ext>
            </a:extLst>
          </p:cNvPr>
          <p:cNvSpPr/>
          <p:nvPr/>
        </p:nvSpPr>
        <p:spPr>
          <a:xfrm flipH="1">
            <a:off x="415598" y="4852567"/>
            <a:ext cx="10793421" cy="264904"/>
          </a:xfrm>
          <a:prstGeom prst="rightArrow">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10800000" scaled="1"/>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latin typeface="Arial"/>
              <a:ea typeface="+mn-ea"/>
              <a:cs typeface="+mn-cs"/>
            </a:endParaRPr>
          </a:p>
        </p:txBody>
      </p:sp>
      <p:sp>
        <p:nvSpPr>
          <p:cNvPr id="17" name="TextBox 16">
            <a:extLst>
              <a:ext uri="{FF2B5EF4-FFF2-40B4-BE49-F238E27FC236}">
                <a16:creationId xmlns:a16="http://schemas.microsoft.com/office/drawing/2014/main" id="{9BD81B24-1482-7B4F-26C4-9AEE8582E4DF}"/>
              </a:ext>
            </a:extLst>
          </p:cNvPr>
          <p:cNvSpPr txBox="1"/>
          <p:nvPr/>
        </p:nvSpPr>
        <p:spPr>
          <a:xfrm>
            <a:off x="1991301" y="2256415"/>
            <a:ext cx="1483198" cy="3693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a:ln>
                  <a:noFill/>
                </a:ln>
                <a:solidFill>
                  <a:srgbClr val="000000"/>
                </a:solidFill>
                <a:effectLst/>
                <a:uLnTx/>
                <a:uFillTx/>
              </a:rPr>
              <a:t>commit</a:t>
            </a:r>
          </a:p>
        </p:txBody>
      </p:sp>
      <p:sp>
        <p:nvSpPr>
          <p:cNvPr id="18" name="TextBox 17">
            <a:extLst>
              <a:ext uri="{FF2B5EF4-FFF2-40B4-BE49-F238E27FC236}">
                <a16:creationId xmlns:a16="http://schemas.microsoft.com/office/drawing/2014/main" id="{AAFD4E15-F15B-E8A0-AD02-79BA4E7DB387}"/>
              </a:ext>
            </a:extLst>
          </p:cNvPr>
          <p:cNvSpPr txBox="1"/>
          <p:nvPr/>
        </p:nvSpPr>
        <p:spPr>
          <a:xfrm>
            <a:off x="415599" y="3499030"/>
            <a:ext cx="1497021" cy="83099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a:ln>
                  <a:noFill/>
                </a:ln>
                <a:solidFill>
                  <a:srgbClr val="000000"/>
                </a:solidFill>
                <a:effectLst/>
                <a:uLnTx/>
                <a:uFillTx/>
              </a:rPr>
              <a:t>Linting</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a:ln>
                  <a:noFill/>
                </a:ln>
                <a:solidFill>
                  <a:srgbClr val="000000"/>
                </a:solidFill>
                <a:effectLst/>
                <a:uLnTx/>
                <a:uFillTx/>
              </a:rPr>
              <a:t>Pre-Commit Hooks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a:ln>
                  <a:noFill/>
                </a:ln>
                <a:solidFill>
                  <a:srgbClr val="000000"/>
                </a:solidFill>
                <a:effectLst/>
                <a:uLnTx/>
                <a:uFillTx/>
              </a:rPr>
              <a:t>Pairing</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a:ln>
                  <a:noFill/>
                </a:ln>
                <a:solidFill>
                  <a:srgbClr val="000000"/>
                </a:solidFill>
                <a:effectLst/>
                <a:uLnTx/>
                <a:uFillTx/>
              </a:rPr>
              <a:t>TDD</a:t>
            </a:r>
          </a:p>
        </p:txBody>
      </p:sp>
      <p:sp>
        <p:nvSpPr>
          <p:cNvPr id="19" name="TextBox 18">
            <a:extLst>
              <a:ext uri="{FF2B5EF4-FFF2-40B4-BE49-F238E27FC236}">
                <a16:creationId xmlns:a16="http://schemas.microsoft.com/office/drawing/2014/main" id="{889DF732-338E-2950-9053-52C748379D54}"/>
              </a:ext>
            </a:extLst>
          </p:cNvPr>
          <p:cNvSpPr txBox="1"/>
          <p:nvPr/>
        </p:nvSpPr>
        <p:spPr>
          <a:xfrm>
            <a:off x="415599" y="2256415"/>
            <a:ext cx="1487119" cy="3693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a:ln>
                  <a:noFill/>
                </a:ln>
                <a:solidFill>
                  <a:srgbClr val="000000"/>
                </a:solidFill>
                <a:effectLst/>
                <a:uLnTx/>
                <a:uFillTx/>
              </a:rPr>
              <a:t>code</a:t>
            </a:r>
          </a:p>
        </p:txBody>
      </p:sp>
      <p:sp>
        <p:nvSpPr>
          <p:cNvPr id="20" name="TextBox 19">
            <a:extLst>
              <a:ext uri="{FF2B5EF4-FFF2-40B4-BE49-F238E27FC236}">
                <a16:creationId xmlns:a16="http://schemas.microsoft.com/office/drawing/2014/main" id="{07BC40C2-F286-579C-E561-1B4D66BBF662}"/>
              </a:ext>
            </a:extLst>
          </p:cNvPr>
          <p:cNvSpPr txBox="1"/>
          <p:nvPr/>
        </p:nvSpPr>
        <p:spPr>
          <a:xfrm>
            <a:off x="3515800" y="2256415"/>
            <a:ext cx="1497021" cy="3693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a:ln>
                  <a:noFill/>
                </a:ln>
                <a:solidFill>
                  <a:srgbClr val="000000"/>
                </a:solidFill>
                <a:effectLst/>
                <a:uLnTx/>
                <a:uFillTx/>
              </a:rPr>
              <a:t>pull request</a:t>
            </a:r>
          </a:p>
        </p:txBody>
      </p:sp>
      <p:sp>
        <p:nvSpPr>
          <p:cNvPr id="21" name="TextBox 20">
            <a:extLst>
              <a:ext uri="{FF2B5EF4-FFF2-40B4-BE49-F238E27FC236}">
                <a16:creationId xmlns:a16="http://schemas.microsoft.com/office/drawing/2014/main" id="{FE19776B-31EF-41A6-EB87-87554096C2B6}"/>
              </a:ext>
            </a:extLst>
          </p:cNvPr>
          <p:cNvSpPr txBox="1"/>
          <p:nvPr/>
        </p:nvSpPr>
        <p:spPr>
          <a:xfrm>
            <a:off x="6632947" y="2246704"/>
            <a:ext cx="5108552" cy="3693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a:ln>
                  <a:noFill/>
                </a:ln>
                <a:solidFill>
                  <a:srgbClr val="000000"/>
                </a:solidFill>
                <a:effectLst/>
                <a:uLnTx/>
                <a:uFillTx/>
              </a:rPr>
              <a:t>deploy to production like environments</a:t>
            </a:r>
          </a:p>
        </p:txBody>
      </p:sp>
      <p:sp>
        <p:nvSpPr>
          <p:cNvPr id="22" name="TextBox 21">
            <a:extLst>
              <a:ext uri="{FF2B5EF4-FFF2-40B4-BE49-F238E27FC236}">
                <a16:creationId xmlns:a16="http://schemas.microsoft.com/office/drawing/2014/main" id="{F57AF8E4-70DB-8A54-3F45-97106403DB58}"/>
              </a:ext>
            </a:extLst>
          </p:cNvPr>
          <p:cNvSpPr txBox="1"/>
          <p:nvPr/>
        </p:nvSpPr>
        <p:spPr>
          <a:xfrm>
            <a:off x="6680347" y="2613501"/>
            <a:ext cx="1502484" cy="3693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a:ln>
                  <a:noFill/>
                </a:ln>
                <a:solidFill>
                  <a:srgbClr val="000000"/>
                </a:solidFill>
                <a:effectLst/>
                <a:uLnTx/>
                <a:uFillTx/>
              </a:rPr>
              <a:t>test</a:t>
            </a:r>
          </a:p>
        </p:txBody>
      </p:sp>
      <p:sp>
        <p:nvSpPr>
          <p:cNvPr id="23" name="TextBox 22">
            <a:extLst>
              <a:ext uri="{FF2B5EF4-FFF2-40B4-BE49-F238E27FC236}">
                <a16:creationId xmlns:a16="http://schemas.microsoft.com/office/drawing/2014/main" id="{4082D956-AD49-0A4C-B658-901EBD539007}"/>
              </a:ext>
            </a:extLst>
          </p:cNvPr>
          <p:cNvSpPr txBox="1"/>
          <p:nvPr/>
        </p:nvSpPr>
        <p:spPr>
          <a:xfrm>
            <a:off x="1912620" y="3499030"/>
            <a:ext cx="1561879" cy="646331"/>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a:ln>
                  <a:noFill/>
                </a:ln>
                <a:solidFill>
                  <a:srgbClr val="000000"/>
                </a:solidFill>
                <a:effectLst/>
                <a:uLnTx/>
                <a:uFillTx/>
              </a:rPr>
              <a:t>Secret Scanning</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a:ln>
                  <a:noFill/>
                </a:ln>
                <a:solidFill>
                  <a:srgbClr val="000000"/>
                </a:solidFill>
                <a:effectLst/>
                <a:uLnTx/>
                <a:uFillTx/>
              </a:rPr>
              <a:t>Dependencies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a:ln>
                  <a:noFill/>
                </a:ln>
                <a:solidFill>
                  <a:srgbClr val="000000"/>
                </a:solidFill>
                <a:effectLst/>
                <a:uLnTx/>
                <a:uFillTx/>
              </a:rPr>
              <a:t>SAST</a:t>
            </a:r>
          </a:p>
        </p:txBody>
      </p:sp>
      <p:sp>
        <p:nvSpPr>
          <p:cNvPr id="24" name="TextBox 23">
            <a:extLst>
              <a:ext uri="{FF2B5EF4-FFF2-40B4-BE49-F238E27FC236}">
                <a16:creationId xmlns:a16="http://schemas.microsoft.com/office/drawing/2014/main" id="{24D49404-6046-1AEB-19E1-559079C50729}"/>
              </a:ext>
            </a:extLst>
          </p:cNvPr>
          <p:cNvSpPr txBox="1"/>
          <p:nvPr/>
        </p:nvSpPr>
        <p:spPr>
          <a:xfrm>
            <a:off x="5050201" y="2243492"/>
            <a:ext cx="1497021" cy="3693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a:ln>
                  <a:noFill/>
                </a:ln>
                <a:solidFill>
                  <a:srgbClr val="000000"/>
                </a:solidFill>
                <a:effectLst/>
                <a:uLnTx/>
                <a:uFillTx/>
              </a:rPr>
              <a:t>build</a:t>
            </a:r>
          </a:p>
        </p:txBody>
      </p:sp>
      <p:pic>
        <p:nvPicPr>
          <p:cNvPr id="25" name="Graphic 24">
            <a:extLst>
              <a:ext uri="{FF2B5EF4-FFF2-40B4-BE49-F238E27FC236}">
                <a16:creationId xmlns:a16="http://schemas.microsoft.com/office/drawing/2014/main" id="{CD6CB7CE-E529-F1A2-503A-6C2735FB34F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464741" y="2930039"/>
            <a:ext cx="531173" cy="531173"/>
          </a:xfrm>
          <a:prstGeom prst="rect">
            <a:avLst/>
          </a:prstGeom>
        </p:spPr>
      </p:pic>
      <p:pic>
        <p:nvPicPr>
          <p:cNvPr id="26" name="Graphic 25">
            <a:extLst>
              <a:ext uri="{FF2B5EF4-FFF2-40B4-BE49-F238E27FC236}">
                <a16:creationId xmlns:a16="http://schemas.microsoft.com/office/drawing/2014/main" id="{2F40F895-98BF-C44B-AD2A-C376227C808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027784" y="2923134"/>
            <a:ext cx="533932" cy="533932"/>
          </a:xfrm>
          <a:prstGeom prst="rect">
            <a:avLst/>
          </a:prstGeom>
        </p:spPr>
      </p:pic>
      <p:sp>
        <p:nvSpPr>
          <p:cNvPr id="27" name="TextBox 26">
            <a:extLst>
              <a:ext uri="{FF2B5EF4-FFF2-40B4-BE49-F238E27FC236}">
                <a16:creationId xmlns:a16="http://schemas.microsoft.com/office/drawing/2014/main" id="{381043ED-716D-CDDF-690E-0084EA575508}"/>
              </a:ext>
            </a:extLst>
          </p:cNvPr>
          <p:cNvSpPr txBox="1"/>
          <p:nvPr/>
        </p:nvSpPr>
        <p:spPr>
          <a:xfrm>
            <a:off x="3495664" y="3499030"/>
            <a:ext cx="1561879" cy="646331"/>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a:ln>
                  <a:noFill/>
                </a:ln>
                <a:solidFill>
                  <a:srgbClr val="000000"/>
                </a:solidFill>
                <a:effectLst/>
                <a:uLnTx/>
                <a:uFillTx/>
              </a:rPr>
              <a:t>Peer Review</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a:ln>
                  <a:noFill/>
                </a:ln>
                <a:solidFill>
                  <a:srgbClr val="000000"/>
                </a:solidFill>
                <a:effectLst/>
                <a:uLnTx/>
                <a:uFillTx/>
              </a:rPr>
              <a:t>Lint Checks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a:ln>
                  <a:noFill/>
                </a:ln>
                <a:solidFill>
                  <a:srgbClr val="000000"/>
                </a:solidFill>
                <a:effectLst/>
                <a:uLnTx/>
                <a:uFillTx/>
              </a:rPr>
              <a:t>Build Results</a:t>
            </a:r>
          </a:p>
        </p:txBody>
      </p:sp>
      <p:pic>
        <p:nvPicPr>
          <p:cNvPr id="28" name="Picture 27" descr="A picture containing text, clipart&#10;&#10;Description automatically generated">
            <a:extLst>
              <a:ext uri="{FF2B5EF4-FFF2-40B4-BE49-F238E27FC236}">
                <a16:creationId xmlns:a16="http://schemas.microsoft.com/office/drawing/2014/main" id="{CF75667C-2B0A-49D2-22D5-9A1B28C7EF8A}"/>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228804" y="2977785"/>
            <a:ext cx="460189" cy="460189"/>
          </a:xfrm>
          <a:prstGeom prst="rect">
            <a:avLst/>
          </a:prstGeom>
        </p:spPr>
      </p:pic>
      <p:pic>
        <p:nvPicPr>
          <p:cNvPr id="29" name="Picture 28" descr="Icon&#10;&#10;Description automatically generated">
            <a:extLst>
              <a:ext uri="{FF2B5EF4-FFF2-40B4-BE49-F238E27FC236}">
                <a16:creationId xmlns:a16="http://schemas.microsoft.com/office/drawing/2014/main" id="{1E61FE6B-FCC9-B0FF-1CF4-E728ABA0AE72}"/>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916514" y="2958105"/>
            <a:ext cx="498961" cy="498961"/>
          </a:xfrm>
          <a:prstGeom prst="rect">
            <a:avLst/>
          </a:prstGeom>
        </p:spPr>
      </p:pic>
      <p:pic>
        <p:nvPicPr>
          <p:cNvPr id="30" name="Picture 29" descr="Icon&#10;&#10;Description automatically generated">
            <a:extLst>
              <a:ext uri="{FF2B5EF4-FFF2-40B4-BE49-F238E27FC236}">
                <a16:creationId xmlns:a16="http://schemas.microsoft.com/office/drawing/2014/main" id="{04180B79-0970-D2F6-B35A-593F071D23F4}"/>
              </a:ext>
            </a:extLst>
          </p:cNvPr>
          <p:cNvPicPr>
            <a:picLocks noChangeAspect="1"/>
          </p:cNvPicPr>
          <p:nvPr/>
        </p:nvPicPr>
        <p:blipFill>
          <a:blip r:embed="rId14">
            <a:extLst>
              <a:ext uri="{BEBA8EAE-BF5A-486C-A8C5-ECC9F3942E4B}">
                <a14:imgProps xmlns:a14="http://schemas.microsoft.com/office/drawing/2010/main">
                  <a14:imgLayer r:embed="rId15">
                    <a14:imgEffect>
                      <a14:backgroundRemoval t="10000" b="90000" l="10000" r="90000">
                        <a14:foregroundMark x1="50694" y1="72569" x2="50694" y2="72569"/>
                        <a14:foregroundMark x1="62847" y1="73264" x2="62847" y2="73264"/>
                        <a14:foregroundMark x1="69444" y1="72917" x2="69444" y2="72917"/>
                        <a14:foregroundMark x1="65625" y1="50000" x2="65625" y2="50000"/>
                        <a14:foregroundMark x1="37500" y1="29167" x2="37500" y2="29167"/>
                        <a14:foregroundMark x1="69097" y1="72917" x2="69097" y2="72917"/>
                        <a14:foregroundMark x1="73958" y1="76042" x2="73958" y2="76042"/>
                        <a14:foregroundMark x1="75347" y1="72222" x2="75347" y2="72222"/>
                        <a14:foregroundMark x1="74653" y1="70139" x2="74653" y2="70139"/>
                        <a14:foregroundMark x1="72569" y1="67014" x2="72569" y2="67014"/>
                      </a14:backgroundRemoval>
                    </a14:imgEffect>
                  </a14:imgLayer>
                </a14:imgProps>
              </a:ext>
              <a:ext uri="{28A0092B-C50C-407E-A947-70E740481C1C}">
                <a14:useLocalDpi xmlns:a14="http://schemas.microsoft.com/office/drawing/2010/main" val="0"/>
              </a:ext>
            </a:extLst>
          </a:blip>
          <a:stretch>
            <a:fillRect/>
          </a:stretch>
        </p:blipFill>
        <p:spPr>
          <a:xfrm>
            <a:off x="5172900" y="2853857"/>
            <a:ext cx="798007" cy="798007"/>
          </a:xfrm>
          <a:prstGeom prst="rect">
            <a:avLst/>
          </a:prstGeom>
        </p:spPr>
      </p:pic>
      <p:sp>
        <p:nvSpPr>
          <p:cNvPr id="31" name="TextBox 30">
            <a:extLst>
              <a:ext uri="{FF2B5EF4-FFF2-40B4-BE49-F238E27FC236}">
                <a16:creationId xmlns:a16="http://schemas.microsoft.com/office/drawing/2014/main" id="{AA5D715A-511D-A437-D74B-8A87317A2C98}"/>
              </a:ext>
            </a:extLst>
          </p:cNvPr>
          <p:cNvSpPr txBox="1"/>
          <p:nvPr/>
        </p:nvSpPr>
        <p:spPr>
          <a:xfrm>
            <a:off x="5050200" y="3494105"/>
            <a:ext cx="1561879" cy="1015663"/>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a:ln>
                  <a:noFill/>
                </a:ln>
                <a:solidFill>
                  <a:srgbClr val="000000"/>
                </a:solidFill>
                <a:effectLst/>
                <a:uLnTx/>
                <a:uFillTx/>
              </a:rPr>
              <a:t>Compile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a:ln>
                  <a:noFill/>
                </a:ln>
                <a:solidFill>
                  <a:srgbClr val="000000"/>
                </a:solidFill>
                <a:effectLst/>
                <a:uLnTx/>
                <a:uFillTx/>
              </a:rPr>
              <a:t>Unit Test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a:ln>
                  <a:noFill/>
                </a:ln>
                <a:solidFill>
                  <a:srgbClr val="000000"/>
                </a:solidFill>
                <a:effectLst/>
                <a:uLnTx/>
                <a:uFillTx/>
              </a:rPr>
              <a:t>Integration Test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a:ln>
                  <a:noFill/>
                </a:ln>
                <a:solidFill>
                  <a:srgbClr val="000000"/>
                </a:solidFill>
                <a:effectLst/>
                <a:uLnTx/>
                <a:uFillTx/>
              </a:rPr>
              <a:t>Static Analysis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a:ln>
                  <a:noFill/>
                </a:ln>
                <a:solidFill>
                  <a:srgbClr val="000000"/>
                </a:solidFill>
                <a:effectLst/>
                <a:uLnTx/>
                <a:uFillTx/>
              </a:rPr>
              <a:t>Sign</a:t>
            </a:r>
          </a:p>
        </p:txBody>
      </p:sp>
      <p:sp>
        <p:nvSpPr>
          <p:cNvPr id="32" name="Arrow: Curved Left 31">
            <a:extLst>
              <a:ext uri="{FF2B5EF4-FFF2-40B4-BE49-F238E27FC236}">
                <a16:creationId xmlns:a16="http://schemas.microsoft.com/office/drawing/2014/main" id="{7A543750-64F9-829E-C47F-8B19748D3500}"/>
              </a:ext>
            </a:extLst>
          </p:cNvPr>
          <p:cNvSpPr/>
          <p:nvPr/>
        </p:nvSpPr>
        <p:spPr>
          <a:xfrm flipV="1">
            <a:off x="4845419" y="2939955"/>
            <a:ext cx="403782" cy="528314"/>
          </a:xfrm>
          <a:prstGeom prst="curvedLeftArrow">
            <a:avLst/>
          </a:prstGeom>
          <a:solidFill>
            <a:srgbClr val="02A8EF">
              <a:lumMod val="40000"/>
              <a:lumOff val="6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latin typeface="Arial"/>
              <a:ea typeface="+mn-ea"/>
              <a:cs typeface="+mn-cs"/>
            </a:endParaRPr>
          </a:p>
        </p:txBody>
      </p:sp>
      <p:sp>
        <p:nvSpPr>
          <p:cNvPr id="33" name="Arrow: Curved Left 32">
            <a:extLst>
              <a:ext uri="{FF2B5EF4-FFF2-40B4-BE49-F238E27FC236}">
                <a16:creationId xmlns:a16="http://schemas.microsoft.com/office/drawing/2014/main" id="{9FCEADC2-2B68-51EA-AB34-7C3957B907F3}"/>
              </a:ext>
            </a:extLst>
          </p:cNvPr>
          <p:cNvSpPr/>
          <p:nvPr/>
        </p:nvSpPr>
        <p:spPr>
          <a:xfrm flipV="1">
            <a:off x="6459848" y="2956777"/>
            <a:ext cx="403782" cy="528314"/>
          </a:xfrm>
          <a:prstGeom prst="curvedLeftArrow">
            <a:avLst/>
          </a:prstGeom>
          <a:solidFill>
            <a:srgbClr val="02A8EF">
              <a:lumMod val="40000"/>
              <a:lumOff val="6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latin typeface="Arial"/>
              <a:ea typeface="+mn-ea"/>
              <a:cs typeface="+mn-cs"/>
            </a:endParaRPr>
          </a:p>
        </p:txBody>
      </p:sp>
      <p:sp>
        <p:nvSpPr>
          <p:cNvPr id="34" name="TextBox 33">
            <a:extLst>
              <a:ext uri="{FF2B5EF4-FFF2-40B4-BE49-F238E27FC236}">
                <a16:creationId xmlns:a16="http://schemas.microsoft.com/office/drawing/2014/main" id="{185A57BF-B356-9DBE-6FC7-0D24F4979CA5}"/>
              </a:ext>
            </a:extLst>
          </p:cNvPr>
          <p:cNvSpPr txBox="1"/>
          <p:nvPr/>
        </p:nvSpPr>
        <p:spPr>
          <a:xfrm>
            <a:off x="6680348" y="3497957"/>
            <a:ext cx="1502484" cy="83099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a:ln>
                  <a:noFill/>
                </a:ln>
                <a:solidFill>
                  <a:srgbClr val="000000"/>
                </a:solidFill>
                <a:effectLst/>
                <a:uLnTx/>
                <a:uFillTx/>
              </a:rPr>
              <a:t>Acceptance Test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a:ln>
                  <a:noFill/>
                </a:ln>
                <a:solidFill>
                  <a:srgbClr val="000000"/>
                </a:solidFill>
                <a:effectLst/>
                <a:uLnTx/>
                <a:uFillTx/>
              </a:rPr>
              <a:t>DAST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a:ln>
                  <a:noFill/>
                </a:ln>
                <a:solidFill>
                  <a:srgbClr val="000000"/>
                </a:solidFill>
                <a:effectLst/>
                <a:uLnTx/>
                <a:uFillTx/>
              </a:rPr>
              <a:t>Manual Test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a:ln>
                  <a:noFill/>
                </a:ln>
                <a:solidFill>
                  <a:srgbClr val="000000"/>
                </a:solidFill>
                <a:effectLst/>
                <a:uLnTx/>
                <a:uFillTx/>
              </a:rPr>
              <a:t>Policy</a:t>
            </a:r>
          </a:p>
        </p:txBody>
      </p:sp>
      <p:sp>
        <p:nvSpPr>
          <p:cNvPr id="35" name="Rectangle: Rounded Corners 34">
            <a:extLst>
              <a:ext uri="{FF2B5EF4-FFF2-40B4-BE49-F238E27FC236}">
                <a16:creationId xmlns:a16="http://schemas.microsoft.com/office/drawing/2014/main" id="{066FB92A-EE8E-588F-47E4-AE5A55886C1F}"/>
              </a:ext>
            </a:extLst>
          </p:cNvPr>
          <p:cNvSpPr/>
          <p:nvPr/>
        </p:nvSpPr>
        <p:spPr>
          <a:xfrm>
            <a:off x="8405505" y="2655390"/>
            <a:ext cx="1497021" cy="1823577"/>
          </a:xfrm>
          <a:prstGeom prst="roundRect">
            <a:avLst>
              <a:gd name="adj" fmla="val 3132"/>
            </a:avLst>
          </a:prstGeom>
          <a:solidFill>
            <a:srgbClr val="FFEC6E">
              <a:lumMod val="20000"/>
              <a:lumOff val="8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latin typeface="Arial"/>
              <a:ea typeface="+mn-ea"/>
              <a:cs typeface="+mn-cs"/>
            </a:endParaRPr>
          </a:p>
        </p:txBody>
      </p:sp>
      <p:sp>
        <p:nvSpPr>
          <p:cNvPr id="36" name="TextBox 35">
            <a:extLst>
              <a:ext uri="{FF2B5EF4-FFF2-40B4-BE49-F238E27FC236}">
                <a16:creationId xmlns:a16="http://schemas.microsoft.com/office/drawing/2014/main" id="{F10E2FC2-65EC-2272-85C1-9B90DB296C66}"/>
              </a:ext>
            </a:extLst>
          </p:cNvPr>
          <p:cNvSpPr txBox="1"/>
          <p:nvPr/>
        </p:nvSpPr>
        <p:spPr>
          <a:xfrm>
            <a:off x="8419211" y="2610038"/>
            <a:ext cx="1489751" cy="3693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a:ln>
                  <a:noFill/>
                </a:ln>
                <a:solidFill>
                  <a:srgbClr val="000000"/>
                </a:solidFill>
                <a:effectLst/>
                <a:uLnTx/>
                <a:uFillTx/>
              </a:rPr>
              <a:t>pre-prod</a:t>
            </a:r>
          </a:p>
        </p:txBody>
      </p:sp>
      <p:sp>
        <p:nvSpPr>
          <p:cNvPr id="37" name="Arrow: Right 36">
            <a:extLst>
              <a:ext uri="{FF2B5EF4-FFF2-40B4-BE49-F238E27FC236}">
                <a16:creationId xmlns:a16="http://schemas.microsoft.com/office/drawing/2014/main" id="{EEF47383-BB25-6A4B-9686-3EE3194E31AA}"/>
              </a:ext>
            </a:extLst>
          </p:cNvPr>
          <p:cNvSpPr/>
          <p:nvPr/>
        </p:nvSpPr>
        <p:spPr>
          <a:xfrm>
            <a:off x="8054167" y="3123427"/>
            <a:ext cx="524790" cy="219277"/>
          </a:xfrm>
          <a:prstGeom prst="rightArrow">
            <a:avLst/>
          </a:prstGeom>
          <a:solidFill>
            <a:srgbClr val="02A8EF">
              <a:lumMod val="40000"/>
              <a:lumOff val="6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latin typeface="Arial"/>
              <a:ea typeface="+mn-ea"/>
              <a:cs typeface="+mn-cs"/>
            </a:endParaRPr>
          </a:p>
        </p:txBody>
      </p:sp>
      <p:sp>
        <p:nvSpPr>
          <p:cNvPr id="38" name="Rectangle: Rounded Corners 37">
            <a:extLst>
              <a:ext uri="{FF2B5EF4-FFF2-40B4-BE49-F238E27FC236}">
                <a16:creationId xmlns:a16="http://schemas.microsoft.com/office/drawing/2014/main" id="{2C65731E-DA25-6DDE-CF5E-88FE5C03DDF2}"/>
              </a:ext>
            </a:extLst>
          </p:cNvPr>
          <p:cNvSpPr/>
          <p:nvPr/>
        </p:nvSpPr>
        <p:spPr>
          <a:xfrm>
            <a:off x="10157752" y="2653646"/>
            <a:ext cx="1497021" cy="1823577"/>
          </a:xfrm>
          <a:prstGeom prst="roundRect">
            <a:avLst>
              <a:gd name="adj" fmla="val 3132"/>
            </a:avLst>
          </a:prstGeom>
          <a:solidFill>
            <a:srgbClr val="00CA8E">
              <a:lumMod val="20000"/>
              <a:lumOff val="8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latin typeface="Arial"/>
              <a:ea typeface="+mn-ea"/>
              <a:cs typeface="+mn-cs"/>
            </a:endParaRPr>
          </a:p>
        </p:txBody>
      </p:sp>
      <p:sp>
        <p:nvSpPr>
          <p:cNvPr id="39" name="TextBox 38">
            <a:extLst>
              <a:ext uri="{FF2B5EF4-FFF2-40B4-BE49-F238E27FC236}">
                <a16:creationId xmlns:a16="http://schemas.microsoft.com/office/drawing/2014/main" id="{F1E8054E-6C63-1F6A-B7C1-583F6BB94696}"/>
              </a:ext>
            </a:extLst>
          </p:cNvPr>
          <p:cNvSpPr txBox="1"/>
          <p:nvPr/>
        </p:nvSpPr>
        <p:spPr>
          <a:xfrm>
            <a:off x="10138906" y="2617573"/>
            <a:ext cx="1490585" cy="3693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a:ln>
                  <a:noFill/>
                </a:ln>
                <a:solidFill>
                  <a:srgbClr val="000000"/>
                </a:solidFill>
                <a:effectLst/>
                <a:uLnTx/>
                <a:uFillTx/>
              </a:rPr>
              <a:t>prod</a:t>
            </a:r>
          </a:p>
        </p:txBody>
      </p:sp>
      <p:sp>
        <p:nvSpPr>
          <p:cNvPr id="40" name="Arrow: Right 39">
            <a:extLst>
              <a:ext uri="{FF2B5EF4-FFF2-40B4-BE49-F238E27FC236}">
                <a16:creationId xmlns:a16="http://schemas.microsoft.com/office/drawing/2014/main" id="{0B2D68CB-A990-7DD6-27D2-566C9126BD40}"/>
              </a:ext>
            </a:extLst>
          </p:cNvPr>
          <p:cNvSpPr/>
          <p:nvPr/>
        </p:nvSpPr>
        <p:spPr>
          <a:xfrm>
            <a:off x="9808631" y="3117701"/>
            <a:ext cx="524790" cy="219277"/>
          </a:xfrm>
          <a:prstGeom prst="rightArrow">
            <a:avLst/>
          </a:prstGeom>
          <a:solidFill>
            <a:srgbClr val="02A8EF">
              <a:lumMod val="40000"/>
              <a:lumOff val="6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00000"/>
              </a:solidFill>
              <a:effectLst/>
              <a:uLnTx/>
              <a:uFillTx/>
              <a:latin typeface="Arial"/>
              <a:ea typeface="+mn-ea"/>
              <a:cs typeface="+mn-cs"/>
            </a:endParaRPr>
          </a:p>
        </p:txBody>
      </p:sp>
      <p:sp>
        <p:nvSpPr>
          <p:cNvPr id="41" name="TextBox 40">
            <a:extLst>
              <a:ext uri="{FF2B5EF4-FFF2-40B4-BE49-F238E27FC236}">
                <a16:creationId xmlns:a16="http://schemas.microsoft.com/office/drawing/2014/main" id="{90F5C096-0FB4-854B-2BF5-13919AB4F04B}"/>
              </a:ext>
            </a:extLst>
          </p:cNvPr>
          <p:cNvSpPr txBox="1"/>
          <p:nvPr/>
        </p:nvSpPr>
        <p:spPr>
          <a:xfrm>
            <a:off x="8405505" y="3497957"/>
            <a:ext cx="1502484" cy="46166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a:ln>
                  <a:noFill/>
                </a:ln>
                <a:solidFill>
                  <a:srgbClr val="000000"/>
                </a:solidFill>
                <a:effectLst/>
                <a:uLnTx/>
                <a:uFillTx/>
              </a:rPr>
              <a:t>Performance Test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a:ln>
                  <a:noFill/>
                </a:ln>
                <a:solidFill>
                  <a:srgbClr val="000000"/>
                </a:solidFill>
                <a:effectLst/>
                <a:uLnTx/>
                <a:uFillTx/>
              </a:rPr>
              <a:t>Load Test</a:t>
            </a:r>
          </a:p>
        </p:txBody>
      </p:sp>
      <p:sp>
        <p:nvSpPr>
          <p:cNvPr id="42" name="TextBox 41">
            <a:extLst>
              <a:ext uri="{FF2B5EF4-FFF2-40B4-BE49-F238E27FC236}">
                <a16:creationId xmlns:a16="http://schemas.microsoft.com/office/drawing/2014/main" id="{04801EA3-44D1-024A-C073-2A7E1F165B15}"/>
              </a:ext>
            </a:extLst>
          </p:cNvPr>
          <p:cNvSpPr txBox="1"/>
          <p:nvPr/>
        </p:nvSpPr>
        <p:spPr>
          <a:xfrm>
            <a:off x="10152289" y="3497957"/>
            <a:ext cx="1502484" cy="646331"/>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a:ln>
                  <a:noFill/>
                </a:ln>
                <a:solidFill>
                  <a:srgbClr val="000000"/>
                </a:solidFill>
                <a:effectLst/>
                <a:uLnTx/>
                <a:uFillTx/>
              </a:rPr>
              <a:t>Smoke Test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a:ln>
                  <a:noFill/>
                </a:ln>
                <a:solidFill>
                  <a:srgbClr val="000000"/>
                </a:solidFill>
                <a:effectLst/>
                <a:uLnTx/>
                <a:uFillTx/>
              </a:rPr>
              <a:t>Monitor and Alert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a:ln>
                  <a:noFill/>
                </a:ln>
                <a:solidFill>
                  <a:srgbClr val="000000"/>
                </a:solidFill>
                <a:effectLst/>
                <a:uLnTx/>
                <a:uFillTx/>
              </a:rPr>
              <a:t>WAF</a:t>
            </a:r>
          </a:p>
        </p:txBody>
      </p:sp>
      <p:pic>
        <p:nvPicPr>
          <p:cNvPr id="43" name="Graphic 42" descr="A shield icon with an arrow pointing left">
            <a:extLst>
              <a:ext uri="{FF2B5EF4-FFF2-40B4-BE49-F238E27FC236}">
                <a16:creationId xmlns:a16="http://schemas.microsoft.com/office/drawing/2014/main" id="{3DA175C7-6190-7498-61D4-1A9738055F8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300771" y="4689890"/>
            <a:ext cx="440728" cy="621539"/>
          </a:xfrm>
          <a:prstGeom prst="rect">
            <a:avLst/>
          </a:prstGeom>
        </p:spPr>
      </p:pic>
      <p:pic>
        <p:nvPicPr>
          <p:cNvPr id="44" name="Graphic 43" descr="An icon showing developing an app">
            <a:extLst>
              <a:ext uri="{FF2B5EF4-FFF2-40B4-BE49-F238E27FC236}">
                <a16:creationId xmlns:a16="http://schemas.microsoft.com/office/drawing/2014/main" id="{40357CAE-853F-B754-57BC-CD2904EE82B2}"/>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861269" y="2938805"/>
            <a:ext cx="593593" cy="472014"/>
          </a:xfrm>
          <a:prstGeom prst="rect">
            <a:avLst/>
          </a:prstGeom>
        </p:spPr>
      </p:pic>
      <p:pic>
        <p:nvPicPr>
          <p:cNvPr id="45" name="Graphic 44">
            <a:extLst>
              <a:ext uri="{FF2B5EF4-FFF2-40B4-BE49-F238E27FC236}">
                <a16:creationId xmlns:a16="http://schemas.microsoft.com/office/drawing/2014/main" id="{8DE2C3D7-2232-27CD-02D8-7FF1A93810DA}"/>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8919127" y="2979447"/>
            <a:ext cx="505644" cy="505644"/>
          </a:xfrm>
          <a:prstGeom prst="rect">
            <a:avLst/>
          </a:prstGeom>
        </p:spPr>
      </p:pic>
      <p:pic>
        <p:nvPicPr>
          <p:cNvPr id="46" name="Graphic 45">
            <a:extLst>
              <a:ext uri="{FF2B5EF4-FFF2-40B4-BE49-F238E27FC236}">
                <a16:creationId xmlns:a16="http://schemas.microsoft.com/office/drawing/2014/main" id="{C5AA9097-5B57-6246-C2FF-BCD89C955FA9}"/>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10684797" y="2981497"/>
            <a:ext cx="448460" cy="448460"/>
          </a:xfrm>
          <a:prstGeom prst="rect">
            <a:avLst/>
          </a:prstGeom>
        </p:spPr>
      </p:pic>
    </p:spTree>
    <p:extLst>
      <p:ext uri="{BB962C8B-B14F-4D97-AF65-F5344CB8AC3E}">
        <p14:creationId xmlns:p14="http://schemas.microsoft.com/office/powerpoint/2010/main" val="416872065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D53D1-BFAA-D332-0DFE-9295078DAD74}"/>
              </a:ext>
            </a:extLst>
          </p:cNvPr>
          <p:cNvSpPr>
            <a:spLocks noGrp="1"/>
          </p:cNvSpPr>
          <p:nvPr>
            <p:ph type="title"/>
          </p:nvPr>
        </p:nvSpPr>
        <p:spPr/>
        <p:txBody>
          <a:bodyPr/>
          <a:lstStyle/>
          <a:p>
            <a:r>
              <a:rPr lang="en-GB" dirty="0"/>
              <a:t>What can Shift Left?</a:t>
            </a:r>
          </a:p>
        </p:txBody>
      </p:sp>
      <p:sp>
        <p:nvSpPr>
          <p:cNvPr id="3" name="Text Placeholder 2">
            <a:extLst>
              <a:ext uri="{FF2B5EF4-FFF2-40B4-BE49-F238E27FC236}">
                <a16:creationId xmlns:a16="http://schemas.microsoft.com/office/drawing/2014/main" id="{1D42B11F-3A35-776A-1E51-21DC23F0E00B}"/>
              </a:ext>
            </a:extLst>
          </p:cNvPr>
          <p:cNvSpPr>
            <a:spLocks noGrp="1"/>
          </p:cNvSpPr>
          <p:nvPr>
            <p:ph type="body" sz="quarter" idx="16"/>
          </p:nvPr>
        </p:nvSpPr>
        <p:spPr/>
        <p:txBody>
          <a:bodyPr/>
          <a:lstStyle/>
          <a:p>
            <a:r>
              <a:rPr lang="en-GB" dirty="0"/>
              <a:t>Module testing</a:t>
            </a:r>
          </a:p>
        </p:txBody>
      </p:sp>
      <p:sp>
        <p:nvSpPr>
          <p:cNvPr id="4" name="Text Placeholder 3">
            <a:extLst>
              <a:ext uri="{FF2B5EF4-FFF2-40B4-BE49-F238E27FC236}">
                <a16:creationId xmlns:a16="http://schemas.microsoft.com/office/drawing/2014/main" id="{04CA2AFE-9E9B-25D1-23E5-DEA0199B249A}"/>
              </a:ext>
            </a:extLst>
          </p:cNvPr>
          <p:cNvSpPr>
            <a:spLocks noGrp="1"/>
          </p:cNvSpPr>
          <p:nvPr>
            <p:ph type="body" sz="quarter" idx="14"/>
          </p:nvPr>
        </p:nvSpPr>
        <p:spPr/>
        <p:txBody>
          <a:bodyPr/>
          <a:lstStyle/>
          <a:p>
            <a:r>
              <a:rPr lang="en-GB" dirty="0"/>
              <a:t>Modules can be integration tested</a:t>
            </a:r>
          </a:p>
          <a:p>
            <a:r>
              <a:rPr lang="en-GB" dirty="0"/>
              <a:t>No unexpected surprises when moving to a new version</a:t>
            </a:r>
          </a:p>
        </p:txBody>
      </p:sp>
      <p:sp>
        <p:nvSpPr>
          <p:cNvPr id="5" name="Text Placeholder 4">
            <a:extLst>
              <a:ext uri="{FF2B5EF4-FFF2-40B4-BE49-F238E27FC236}">
                <a16:creationId xmlns:a16="http://schemas.microsoft.com/office/drawing/2014/main" id="{620D4C3F-C161-0EBE-1BA5-3DBAB84379D7}"/>
              </a:ext>
            </a:extLst>
          </p:cNvPr>
          <p:cNvSpPr>
            <a:spLocks noGrp="1"/>
          </p:cNvSpPr>
          <p:nvPr>
            <p:ph type="body" sz="quarter" idx="17"/>
          </p:nvPr>
        </p:nvSpPr>
        <p:spPr/>
        <p:txBody>
          <a:bodyPr/>
          <a:lstStyle/>
          <a:p>
            <a:r>
              <a:rPr lang="en-GB" dirty="0"/>
              <a:t>Static analysis</a:t>
            </a:r>
          </a:p>
        </p:txBody>
      </p:sp>
      <p:sp>
        <p:nvSpPr>
          <p:cNvPr id="6" name="Text Placeholder 5">
            <a:extLst>
              <a:ext uri="{FF2B5EF4-FFF2-40B4-BE49-F238E27FC236}">
                <a16:creationId xmlns:a16="http://schemas.microsoft.com/office/drawing/2014/main" id="{C9A9065B-25F4-BB3B-A461-E3B3B9FC6B76}"/>
              </a:ext>
            </a:extLst>
          </p:cNvPr>
          <p:cNvSpPr>
            <a:spLocks noGrp="1"/>
          </p:cNvSpPr>
          <p:nvPr>
            <p:ph type="body" sz="quarter" idx="15"/>
          </p:nvPr>
        </p:nvSpPr>
        <p:spPr/>
        <p:txBody>
          <a:bodyPr/>
          <a:lstStyle/>
          <a:p>
            <a:r>
              <a:rPr lang="en-GB" dirty="0"/>
              <a:t>Scan for vulnerabilities (SAST)</a:t>
            </a:r>
          </a:p>
          <a:p>
            <a:r>
              <a:rPr lang="en-GB" dirty="0"/>
              <a:t>Format checks</a:t>
            </a:r>
          </a:p>
          <a:p>
            <a:r>
              <a:rPr lang="en-GB" dirty="0"/>
              <a:t>Custom checks on code</a:t>
            </a:r>
          </a:p>
          <a:p>
            <a:pPr lvl="1"/>
            <a:r>
              <a:rPr lang="en-GB" dirty="0"/>
              <a:t>E.g. Check for version constraints</a:t>
            </a:r>
          </a:p>
          <a:p>
            <a:r>
              <a:rPr lang="en-GB" dirty="0"/>
              <a:t>Custom checks on plan</a:t>
            </a:r>
          </a:p>
        </p:txBody>
      </p:sp>
      <p:sp>
        <p:nvSpPr>
          <p:cNvPr id="7" name="Text Placeholder 6">
            <a:extLst>
              <a:ext uri="{FF2B5EF4-FFF2-40B4-BE49-F238E27FC236}">
                <a16:creationId xmlns:a16="http://schemas.microsoft.com/office/drawing/2014/main" id="{95B852DA-0571-12A6-E258-60A72391972D}"/>
              </a:ext>
            </a:extLst>
          </p:cNvPr>
          <p:cNvSpPr>
            <a:spLocks noGrp="1"/>
          </p:cNvSpPr>
          <p:nvPr>
            <p:ph type="body" sz="quarter" idx="18"/>
          </p:nvPr>
        </p:nvSpPr>
        <p:spPr/>
        <p:txBody>
          <a:bodyPr/>
          <a:lstStyle/>
          <a:p>
            <a:r>
              <a:rPr lang="en-GB" dirty="0"/>
              <a:t>Policy as code</a:t>
            </a:r>
          </a:p>
        </p:txBody>
      </p:sp>
      <p:sp>
        <p:nvSpPr>
          <p:cNvPr id="8" name="Text Placeholder 7">
            <a:extLst>
              <a:ext uri="{FF2B5EF4-FFF2-40B4-BE49-F238E27FC236}">
                <a16:creationId xmlns:a16="http://schemas.microsoft.com/office/drawing/2014/main" id="{3796BB6A-ADC5-E338-9ECF-90A5C8B1E4B7}"/>
              </a:ext>
            </a:extLst>
          </p:cNvPr>
          <p:cNvSpPr>
            <a:spLocks noGrp="1"/>
          </p:cNvSpPr>
          <p:nvPr>
            <p:ph type="body" sz="quarter" idx="19"/>
          </p:nvPr>
        </p:nvSpPr>
        <p:spPr/>
        <p:txBody>
          <a:bodyPr/>
          <a:lstStyle/>
          <a:p>
            <a:r>
              <a:rPr lang="en-GB" dirty="0"/>
              <a:t>OPA or Sentinel</a:t>
            </a:r>
          </a:p>
          <a:p>
            <a:r>
              <a:rPr lang="en-GB" dirty="0"/>
              <a:t>Check for standards before apply</a:t>
            </a:r>
          </a:p>
          <a:p>
            <a:r>
              <a:rPr lang="en-GB" dirty="0"/>
              <a:t>Fail fast and avoid partial deployments</a:t>
            </a:r>
          </a:p>
          <a:p>
            <a:r>
              <a:rPr lang="en-GB" dirty="0"/>
              <a:t>Examples:</a:t>
            </a:r>
          </a:p>
          <a:p>
            <a:pPr lvl="1"/>
            <a:r>
              <a:rPr lang="en-GB" dirty="0"/>
              <a:t>Only allow certain regions</a:t>
            </a:r>
          </a:p>
          <a:p>
            <a:pPr lvl="1"/>
            <a:r>
              <a:rPr lang="en-GB" dirty="0"/>
              <a:t>Only allow certain SKUs</a:t>
            </a:r>
          </a:p>
          <a:p>
            <a:pPr lvl="1"/>
            <a:r>
              <a:rPr lang="en-GB" dirty="0"/>
              <a:t>Only allow stack modules and disallow direct resource references</a:t>
            </a:r>
          </a:p>
        </p:txBody>
      </p:sp>
      <p:sp>
        <p:nvSpPr>
          <p:cNvPr id="9" name="Text Placeholder 8">
            <a:extLst>
              <a:ext uri="{FF2B5EF4-FFF2-40B4-BE49-F238E27FC236}">
                <a16:creationId xmlns:a16="http://schemas.microsoft.com/office/drawing/2014/main" id="{C7A2BE6B-189C-A2FD-AA94-976365563C39}"/>
              </a:ext>
            </a:extLst>
          </p:cNvPr>
          <p:cNvSpPr>
            <a:spLocks noGrp="1"/>
          </p:cNvSpPr>
          <p:nvPr>
            <p:ph type="body" sz="quarter" idx="20"/>
          </p:nvPr>
        </p:nvSpPr>
        <p:spPr>
          <a:xfrm>
            <a:off x="9073133" y="1844675"/>
            <a:ext cx="2533650" cy="307777"/>
          </a:xfrm>
        </p:spPr>
        <p:txBody>
          <a:bodyPr/>
          <a:lstStyle/>
          <a:p>
            <a:r>
              <a:rPr lang="en-GB" dirty="0"/>
              <a:t>Cost Estimation</a:t>
            </a:r>
          </a:p>
        </p:txBody>
      </p:sp>
      <p:sp>
        <p:nvSpPr>
          <p:cNvPr id="10" name="Text Placeholder 9">
            <a:extLst>
              <a:ext uri="{FF2B5EF4-FFF2-40B4-BE49-F238E27FC236}">
                <a16:creationId xmlns:a16="http://schemas.microsoft.com/office/drawing/2014/main" id="{0EBEE779-C0C4-1AFE-A70E-BBAC2D948A7C}"/>
              </a:ext>
            </a:extLst>
          </p:cNvPr>
          <p:cNvSpPr>
            <a:spLocks noGrp="1"/>
          </p:cNvSpPr>
          <p:nvPr>
            <p:ph type="body" sz="quarter" idx="21"/>
          </p:nvPr>
        </p:nvSpPr>
        <p:spPr>
          <a:xfrm>
            <a:off x="9073133" y="2682875"/>
            <a:ext cx="2532063" cy="1994392"/>
          </a:xfrm>
        </p:spPr>
        <p:txBody>
          <a:bodyPr/>
          <a:lstStyle/>
          <a:p>
            <a:r>
              <a:rPr lang="en-GB" dirty="0"/>
              <a:t>Ability see increase or decrease in cost prior to deploying or updating</a:t>
            </a:r>
          </a:p>
          <a:p>
            <a:r>
              <a:rPr lang="en-GB" dirty="0"/>
              <a:t>This can feed into policies to stop / approve large uplifts</a:t>
            </a:r>
          </a:p>
        </p:txBody>
      </p:sp>
    </p:spTree>
    <p:extLst>
      <p:ext uri="{BB962C8B-B14F-4D97-AF65-F5344CB8AC3E}">
        <p14:creationId xmlns:p14="http://schemas.microsoft.com/office/powerpoint/2010/main" val="306736348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7306F-04FA-B137-7F7E-61F75A4F4002}"/>
              </a:ext>
            </a:extLst>
          </p:cNvPr>
          <p:cNvSpPr>
            <a:spLocks noGrp="1"/>
          </p:cNvSpPr>
          <p:nvPr>
            <p:ph type="title"/>
          </p:nvPr>
        </p:nvSpPr>
        <p:spPr/>
        <p:txBody>
          <a:bodyPr/>
          <a:lstStyle/>
          <a:p>
            <a:r>
              <a:rPr lang="en-GB" dirty="0"/>
              <a:t>Shift Left with </a:t>
            </a:r>
            <a:r>
              <a:rPr lang="en-GB" dirty="0" err="1"/>
              <a:t>DevSecOps</a:t>
            </a:r>
            <a:r>
              <a:rPr lang="en-GB" dirty="0"/>
              <a:t> and Terraform</a:t>
            </a:r>
          </a:p>
        </p:txBody>
      </p:sp>
      <p:pic>
        <p:nvPicPr>
          <p:cNvPr id="25" name="Graphic 24">
            <a:extLst>
              <a:ext uri="{FF2B5EF4-FFF2-40B4-BE49-F238E27FC236}">
                <a16:creationId xmlns:a16="http://schemas.microsoft.com/office/drawing/2014/main" id="{52CF459D-00AF-D4D8-26D9-81809FFDDA1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05467" y="3771501"/>
            <a:ext cx="716889" cy="716889"/>
          </a:xfrm>
          <a:prstGeom prst="rect">
            <a:avLst/>
          </a:prstGeom>
        </p:spPr>
      </p:pic>
      <p:pic>
        <p:nvPicPr>
          <p:cNvPr id="26" name="Picture 25">
            <a:extLst>
              <a:ext uri="{FF2B5EF4-FFF2-40B4-BE49-F238E27FC236}">
                <a16:creationId xmlns:a16="http://schemas.microsoft.com/office/drawing/2014/main" id="{C2B25AA0-B234-FBBD-AA56-7CC0758343EF}"/>
              </a:ext>
            </a:extLst>
          </p:cNvPr>
          <p:cNvPicPr>
            <a:picLocks noChangeAspect="1"/>
          </p:cNvPicPr>
          <p:nvPr/>
        </p:nvPicPr>
        <p:blipFill rotWithShape="1">
          <a:blip r:embed="rId4"/>
          <a:srcRect l="27369" b="7267"/>
          <a:stretch/>
        </p:blipFill>
        <p:spPr>
          <a:xfrm>
            <a:off x="2894309" y="4807313"/>
            <a:ext cx="1871676" cy="536276"/>
          </a:xfrm>
          <a:prstGeom prst="rect">
            <a:avLst/>
          </a:prstGeom>
          <a:noFill/>
        </p:spPr>
      </p:pic>
      <p:pic>
        <p:nvPicPr>
          <p:cNvPr id="27" name="Picture 26">
            <a:extLst>
              <a:ext uri="{FF2B5EF4-FFF2-40B4-BE49-F238E27FC236}">
                <a16:creationId xmlns:a16="http://schemas.microsoft.com/office/drawing/2014/main" id="{51B4FE5A-F136-0F55-80C7-CDE3EAFFFE52}"/>
              </a:ext>
            </a:extLst>
          </p:cNvPr>
          <p:cNvPicPr>
            <a:picLocks noChangeAspect="1"/>
          </p:cNvPicPr>
          <p:nvPr/>
        </p:nvPicPr>
        <p:blipFill rotWithShape="1">
          <a:blip r:embed="rId5"/>
          <a:srcRect r="76525"/>
          <a:stretch/>
        </p:blipFill>
        <p:spPr>
          <a:xfrm>
            <a:off x="2417491" y="4858017"/>
            <a:ext cx="476818" cy="455817"/>
          </a:xfrm>
          <a:prstGeom prst="rect">
            <a:avLst/>
          </a:prstGeom>
          <a:noFill/>
        </p:spPr>
      </p:pic>
      <p:pic>
        <p:nvPicPr>
          <p:cNvPr id="28" name="Picture 27" descr="A picture containing text&#10;&#10;Description automatically generated">
            <a:extLst>
              <a:ext uri="{FF2B5EF4-FFF2-40B4-BE49-F238E27FC236}">
                <a16:creationId xmlns:a16="http://schemas.microsoft.com/office/drawing/2014/main" id="{B0D6370D-C0F2-8F72-C855-7E984669769D}"/>
              </a:ext>
            </a:extLst>
          </p:cNvPr>
          <p:cNvPicPr>
            <a:picLocks noChangeAspect="1"/>
          </p:cNvPicPr>
          <p:nvPr/>
        </p:nvPicPr>
        <p:blipFill>
          <a:blip r:embed="rId6"/>
          <a:stretch>
            <a:fillRect/>
          </a:stretch>
        </p:blipFill>
        <p:spPr>
          <a:xfrm>
            <a:off x="1300803" y="4920512"/>
            <a:ext cx="869610" cy="356541"/>
          </a:xfrm>
          <a:prstGeom prst="rect">
            <a:avLst/>
          </a:prstGeom>
        </p:spPr>
      </p:pic>
      <p:pic>
        <p:nvPicPr>
          <p:cNvPr id="29" name="Picture 28" descr="Icon&#10;&#10;Description automatically generated">
            <a:extLst>
              <a:ext uri="{FF2B5EF4-FFF2-40B4-BE49-F238E27FC236}">
                <a16:creationId xmlns:a16="http://schemas.microsoft.com/office/drawing/2014/main" id="{7B2C738C-BF03-2DE0-D238-BF8EF2EEADC9}"/>
              </a:ext>
            </a:extLst>
          </p:cNvPr>
          <p:cNvPicPr>
            <a:picLocks noChangeAspect="1"/>
          </p:cNvPicPr>
          <p:nvPr/>
        </p:nvPicPr>
        <p:blipFill>
          <a:blip r:embed="rId7"/>
          <a:stretch>
            <a:fillRect/>
          </a:stretch>
        </p:blipFill>
        <p:spPr>
          <a:xfrm>
            <a:off x="960071" y="4929934"/>
            <a:ext cx="312452" cy="312452"/>
          </a:xfrm>
          <a:prstGeom prst="rect">
            <a:avLst/>
          </a:prstGeom>
        </p:spPr>
      </p:pic>
      <p:sp>
        <p:nvSpPr>
          <p:cNvPr id="30" name="Arrow: Right 29">
            <a:extLst>
              <a:ext uri="{FF2B5EF4-FFF2-40B4-BE49-F238E27FC236}">
                <a16:creationId xmlns:a16="http://schemas.microsoft.com/office/drawing/2014/main" id="{8630E8F5-DEFF-CFC8-05DB-FC2EBF9C6263}"/>
              </a:ext>
            </a:extLst>
          </p:cNvPr>
          <p:cNvSpPr/>
          <p:nvPr/>
        </p:nvSpPr>
        <p:spPr>
          <a:xfrm>
            <a:off x="881948" y="4571999"/>
            <a:ext cx="10583834" cy="264904"/>
          </a:xfrm>
          <a:prstGeom prst="rightArrow">
            <a:avLst/>
          </a:prstGeom>
          <a:gradFill flip="none" rotWithShape="1">
            <a:gsLst>
              <a:gs pos="0">
                <a:srgbClr val="7B41BC">
                  <a:shade val="30000"/>
                  <a:satMod val="115000"/>
                </a:srgbClr>
              </a:gs>
              <a:gs pos="50000">
                <a:srgbClr val="7B41BC">
                  <a:shade val="67500"/>
                  <a:satMod val="115000"/>
                </a:srgbClr>
              </a:gs>
              <a:gs pos="100000">
                <a:srgbClr val="7B41BC">
                  <a:shade val="100000"/>
                  <a:satMod val="115000"/>
                </a:srgbClr>
              </a:gs>
            </a:gsLst>
            <a:lin ang="10800000" scaled="1"/>
            <a:tileRect/>
          </a:gradFill>
          <a:ln w="25400" cap="flat" cmpd="sng" algn="ctr">
            <a:noFill/>
            <a:prstDash val="solid"/>
          </a:ln>
          <a:effectLst/>
        </p:spPr>
        <p:txBody>
          <a:bodyPr rtlCol="0" anchor="ctr"/>
          <a:lstStyle/>
          <a:p>
            <a:pPr algn="ctr" defTabSz="914400"/>
            <a:endParaRPr lang="en-GB" sz="1800" kern="0">
              <a:solidFill>
                <a:srgbClr val="000000"/>
              </a:solidFill>
              <a:latin typeface="Arial"/>
            </a:endParaRPr>
          </a:p>
        </p:txBody>
      </p:sp>
      <p:sp>
        <p:nvSpPr>
          <p:cNvPr id="31" name="TextBox 30">
            <a:extLst>
              <a:ext uri="{FF2B5EF4-FFF2-40B4-BE49-F238E27FC236}">
                <a16:creationId xmlns:a16="http://schemas.microsoft.com/office/drawing/2014/main" id="{F2430E2E-EBE5-DAF7-C77D-04CB1A24C5DE}"/>
              </a:ext>
            </a:extLst>
          </p:cNvPr>
          <p:cNvSpPr txBox="1"/>
          <p:nvPr/>
        </p:nvSpPr>
        <p:spPr>
          <a:xfrm>
            <a:off x="3623494" y="3295688"/>
            <a:ext cx="4178449" cy="369332"/>
          </a:xfrm>
          <a:prstGeom prst="rect">
            <a:avLst/>
          </a:prstGeom>
          <a:noFill/>
        </p:spPr>
        <p:txBody>
          <a:bodyPr wrap="square" rtlCol="0">
            <a:spAutoFit/>
          </a:bodyPr>
          <a:lstStyle/>
          <a:p>
            <a:pPr algn="ctr" defTabSz="914400"/>
            <a:r>
              <a:rPr lang="en-GB" sz="1800">
                <a:solidFill>
                  <a:srgbClr val="0D44CC"/>
                </a:solidFill>
                <a:latin typeface="Arial"/>
              </a:rPr>
              <a:t>Microsoft Defender for DevOps</a:t>
            </a:r>
          </a:p>
        </p:txBody>
      </p:sp>
      <p:sp>
        <p:nvSpPr>
          <p:cNvPr id="32" name="TextBox 31">
            <a:extLst>
              <a:ext uri="{FF2B5EF4-FFF2-40B4-BE49-F238E27FC236}">
                <a16:creationId xmlns:a16="http://schemas.microsoft.com/office/drawing/2014/main" id="{F327B86D-A749-6C88-44AD-F4744D1AD012}"/>
              </a:ext>
            </a:extLst>
          </p:cNvPr>
          <p:cNvSpPr txBox="1"/>
          <p:nvPr/>
        </p:nvSpPr>
        <p:spPr>
          <a:xfrm>
            <a:off x="1023283" y="3790067"/>
            <a:ext cx="3426386" cy="738664"/>
          </a:xfrm>
          <a:prstGeom prst="rect">
            <a:avLst/>
          </a:prstGeom>
          <a:noFill/>
        </p:spPr>
        <p:txBody>
          <a:bodyPr wrap="square" rtlCol="0">
            <a:spAutoFit/>
          </a:bodyPr>
          <a:lstStyle/>
          <a:p>
            <a:pPr defTabSz="914400"/>
            <a:r>
              <a:rPr lang="en-GB" sz="1400">
                <a:solidFill>
                  <a:srgbClr val="0D44CC"/>
                </a:solidFill>
                <a:latin typeface="Cascadia Code" panose="020B0609020000020004" pitchFamily="49" charset="0"/>
                <a:ea typeface="Cascadia Code" panose="020B0609020000020004" pitchFamily="49" charset="0"/>
                <a:cs typeface="Cascadia Code" panose="020B0609020000020004" pitchFamily="49" charset="0"/>
              </a:rPr>
              <a:t>&gt; terraform </a:t>
            </a:r>
            <a:r>
              <a:rPr lang="en-GB" sz="1400" err="1">
                <a:solidFill>
                  <a:srgbClr val="0D44CC"/>
                </a:solidFill>
                <a:latin typeface="Cascadia Code" panose="020B0609020000020004" pitchFamily="49" charset="0"/>
                <a:ea typeface="Cascadia Code" panose="020B0609020000020004" pitchFamily="49" charset="0"/>
                <a:cs typeface="Cascadia Code" panose="020B0609020000020004" pitchFamily="49" charset="0"/>
              </a:rPr>
              <a:t>fmt</a:t>
            </a:r>
            <a:endParaRPr lang="en-GB" sz="1400">
              <a:solidFill>
                <a:srgbClr val="0D44CC"/>
              </a:solidFill>
              <a:latin typeface="Cascadia Code" panose="020B0609020000020004" pitchFamily="49" charset="0"/>
              <a:ea typeface="Cascadia Code" panose="020B0609020000020004" pitchFamily="49" charset="0"/>
              <a:cs typeface="Cascadia Code" panose="020B0609020000020004" pitchFamily="49" charset="0"/>
            </a:endParaRPr>
          </a:p>
          <a:p>
            <a:pPr defTabSz="914400"/>
            <a:r>
              <a:rPr lang="en-GB" sz="1400">
                <a:solidFill>
                  <a:srgbClr val="0D44CC"/>
                </a:solidFill>
                <a:latin typeface="Cascadia Code" panose="020B0609020000020004" pitchFamily="49" charset="0"/>
                <a:ea typeface="Cascadia Code" panose="020B0609020000020004" pitchFamily="49" charset="0"/>
                <a:cs typeface="Cascadia Code" panose="020B0609020000020004" pitchFamily="49" charset="0"/>
              </a:rPr>
              <a:t>&gt; terraform validate</a:t>
            </a:r>
          </a:p>
          <a:p>
            <a:pPr defTabSz="914400"/>
            <a:r>
              <a:rPr lang="en-GB" sz="1400">
                <a:solidFill>
                  <a:srgbClr val="0D44CC"/>
                </a:solidFill>
                <a:latin typeface="Cascadia Code" panose="020B0609020000020004" pitchFamily="49" charset="0"/>
                <a:ea typeface="Cascadia Code" panose="020B0609020000020004" pitchFamily="49" charset="0"/>
                <a:cs typeface="Cascadia Code" panose="020B0609020000020004" pitchFamily="49" charset="0"/>
              </a:rPr>
              <a:t>&gt; terraform plan</a:t>
            </a:r>
          </a:p>
        </p:txBody>
      </p:sp>
      <p:pic>
        <p:nvPicPr>
          <p:cNvPr id="33" name="Graphic 32">
            <a:extLst>
              <a:ext uri="{FF2B5EF4-FFF2-40B4-BE49-F238E27FC236}">
                <a16:creationId xmlns:a16="http://schemas.microsoft.com/office/drawing/2014/main" id="{8AF7D6A0-94DD-72D2-D6E6-299FD3366E5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389552" y="2628243"/>
            <a:ext cx="646331" cy="646331"/>
          </a:xfrm>
          <a:prstGeom prst="rect">
            <a:avLst/>
          </a:prstGeom>
        </p:spPr>
      </p:pic>
      <p:pic>
        <p:nvPicPr>
          <p:cNvPr id="34" name="Picture 33" descr="Shape&#10;&#10;Description automatically generated with medium confidence">
            <a:extLst>
              <a:ext uri="{FF2B5EF4-FFF2-40B4-BE49-F238E27FC236}">
                <a16:creationId xmlns:a16="http://schemas.microsoft.com/office/drawing/2014/main" id="{2CBA1693-1E60-38DD-E355-4F7B70069BE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906669" y="4820652"/>
            <a:ext cx="1876571" cy="502617"/>
          </a:xfrm>
          <a:prstGeom prst="rect">
            <a:avLst/>
          </a:prstGeom>
        </p:spPr>
      </p:pic>
      <p:sp>
        <p:nvSpPr>
          <p:cNvPr id="35" name="TextBox 34">
            <a:extLst>
              <a:ext uri="{FF2B5EF4-FFF2-40B4-BE49-F238E27FC236}">
                <a16:creationId xmlns:a16="http://schemas.microsoft.com/office/drawing/2014/main" id="{F491D182-9D98-B389-ACFD-1F4C6A4DD01D}"/>
              </a:ext>
            </a:extLst>
          </p:cNvPr>
          <p:cNvSpPr txBox="1"/>
          <p:nvPr/>
        </p:nvSpPr>
        <p:spPr>
          <a:xfrm>
            <a:off x="7594789" y="3295688"/>
            <a:ext cx="4178448" cy="369332"/>
          </a:xfrm>
          <a:prstGeom prst="rect">
            <a:avLst/>
          </a:prstGeom>
          <a:noFill/>
        </p:spPr>
        <p:txBody>
          <a:bodyPr wrap="square" rtlCol="0">
            <a:spAutoFit/>
          </a:bodyPr>
          <a:lstStyle/>
          <a:p>
            <a:pPr algn="ctr" defTabSz="914400"/>
            <a:r>
              <a:rPr lang="en-GB" sz="1800" dirty="0">
                <a:solidFill>
                  <a:srgbClr val="0D44CC"/>
                </a:solidFill>
                <a:latin typeface="Arial"/>
              </a:rPr>
              <a:t>Third Party Integrations / Run Tasks</a:t>
            </a:r>
          </a:p>
        </p:txBody>
      </p:sp>
      <p:pic>
        <p:nvPicPr>
          <p:cNvPr id="36" name="Picture 4" descr="PaloAltoNetworks">
            <a:extLst>
              <a:ext uri="{FF2B5EF4-FFF2-40B4-BE49-F238E27FC236}">
                <a16:creationId xmlns:a16="http://schemas.microsoft.com/office/drawing/2014/main" id="{1A8AD289-D616-20D8-4561-F63F4B760E6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308503" y="4145996"/>
            <a:ext cx="382735" cy="382735"/>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8" descr="snyk">
            <a:extLst>
              <a:ext uri="{FF2B5EF4-FFF2-40B4-BE49-F238E27FC236}">
                <a16:creationId xmlns:a16="http://schemas.microsoft.com/office/drawing/2014/main" id="{89A14E90-CB53-FAAB-0034-0E908ED7FBE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048976" y="4186628"/>
            <a:ext cx="334262" cy="334262"/>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10" descr="bridgecrewio">
            <a:extLst>
              <a:ext uri="{FF2B5EF4-FFF2-40B4-BE49-F238E27FC236}">
                <a16:creationId xmlns:a16="http://schemas.microsoft.com/office/drawing/2014/main" id="{FDE50923-2E9C-9BCA-FD87-4A3FA494DCF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849672" y="4159847"/>
            <a:ext cx="369332" cy="369332"/>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12" descr="hashicorp">
            <a:extLst>
              <a:ext uri="{FF2B5EF4-FFF2-40B4-BE49-F238E27FC236}">
                <a16:creationId xmlns:a16="http://schemas.microsoft.com/office/drawing/2014/main" id="{DE9C01C5-E5C8-BB11-9473-24D3D936F480}"/>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563432" y="4159847"/>
            <a:ext cx="382735" cy="382735"/>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39" descr="Shape&#10;&#10;Description automatically generated with medium confidence">
            <a:extLst>
              <a:ext uri="{FF2B5EF4-FFF2-40B4-BE49-F238E27FC236}">
                <a16:creationId xmlns:a16="http://schemas.microsoft.com/office/drawing/2014/main" id="{CFA5FC69-98A8-B997-D985-648940662D1C}"/>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335818" y="2927727"/>
            <a:ext cx="1327060" cy="466323"/>
          </a:xfrm>
          <a:prstGeom prst="rect">
            <a:avLst/>
          </a:prstGeom>
        </p:spPr>
      </p:pic>
      <p:sp>
        <p:nvSpPr>
          <p:cNvPr id="41" name="TextBox 40">
            <a:extLst>
              <a:ext uri="{FF2B5EF4-FFF2-40B4-BE49-F238E27FC236}">
                <a16:creationId xmlns:a16="http://schemas.microsoft.com/office/drawing/2014/main" id="{9FDC7CF2-9D20-7014-5FAD-27E5A1A451B0}"/>
              </a:ext>
            </a:extLst>
          </p:cNvPr>
          <p:cNvSpPr txBox="1"/>
          <p:nvPr/>
        </p:nvSpPr>
        <p:spPr>
          <a:xfrm>
            <a:off x="892506" y="3290812"/>
            <a:ext cx="2136816" cy="369332"/>
          </a:xfrm>
          <a:prstGeom prst="rect">
            <a:avLst/>
          </a:prstGeom>
          <a:noFill/>
        </p:spPr>
        <p:txBody>
          <a:bodyPr wrap="square" rtlCol="0">
            <a:spAutoFit/>
          </a:bodyPr>
          <a:lstStyle/>
          <a:p>
            <a:pPr algn="ctr" defTabSz="914400"/>
            <a:r>
              <a:rPr lang="en-GB" sz="1800">
                <a:solidFill>
                  <a:srgbClr val="0D44CC"/>
                </a:solidFill>
                <a:latin typeface="Arial"/>
              </a:rPr>
              <a:t>CLI</a:t>
            </a:r>
          </a:p>
        </p:txBody>
      </p:sp>
      <p:sp>
        <p:nvSpPr>
          <p:cNvPr id="42" name="TextBox 41">
            <a:extLst>
              <a:ext uri="{FF2B5EF4-FFF2-40B4-BE49-F238E27FC236}">
                <a16:creationId xmlns:a16="http://schemas.microsoft.com/office/drawing/2014/main" id="{FA012FFD-C13B-9D68-BED0-2EE7A169E25B}"/>
              </a:ext>
            </a:extLst>
          </p:cNvPr>
          <p:cNvSpPr txBox="1"/>
          <p:nvPr/>
        </p:nvSpPr>
        <p:spPr>
          <a:xfrm>
            <a:off x="8218140" y="3820664"/>
            <a:ext cx="563460" cy="338554"/>
          </a:xfrm>
          <a:prstGeom prst="rect">
            <a:avLst/>
          </a:prstGeom>
          <a:noFill/>
        </p:spPr>
        <p:txBody>
          <a:bodyPr wrap="square" rtlCol="0">
            <a:spAutoFit/>
          </a:bodyPr>
          <a:lstStyle/>
          <a:p>
            <a:pPr algn="ctr" defTabSz="914400"/>
            <a:r>
              <a:rPr lang="en-GB" sz="800">
                <a:solidFill>
                  <a:srgbClr val="0D44CC"/>
                </a:solidFill>
                <a:latin typeface="Arial"/>
              </a:rPr>
              <a:t>Prisma Cloud</a:t>
            </a:r>
          </a:p>
        </p:txBody>
      </p:sp>
      <p:sp>
        <p:nvSpPr>
          <p:cNvPr id="43" name="TextBox 42">
            <a:extLst>
              <a:ext uri="{FF2B5EF4-FFF2-40B4-BE49-F238E27FC236}">
                <a16:creationId xmlns:a16="http://schemas.microsoft.com/office/drawing/2014/main" id="{9522702D-90C4-847F-717F-D3330BFDF385}"/>
              </a:ext>
            </a:extLst>
          </p:cNvPr>
          <p:cNvSpPr txBox="1"/>
          <p:nvPr/>
        </p:nvSpPr>
        <p:spPr>
          <a:xfrm>
            <a:off x="8913739" y="3813994"/>
            <a:ext cx="563460" cy="215444"/>
          </a:xfrm>
          <a:prstGeom prst="rect">
            <a:avLst/>
          </a:prstGeom>
          <a:noFill/>
        </p:spPr>
        <p:txBody>
          <a:bodyPr wrap="square" rtlCol="0">
            <a:spAutoFit/>
          </a:bodyPr>
          <a:lstStyle/>
          <a:p>
            <a:pPr algn="ctr" defTabSz="914400"/>
            <a:r>
              <a:rPr lang="en-GB" sz="800" err="1">
                <a:solidFill>
                  <a:srgbClr val="0D44CC"/>
                </a:solidFill>
                <a:latin typeface="Arial"/>
              </a:rPr>
              <a:t>Snyk</a:t>
            </a:r>
            <a:endParaRPr lang="en-GB" sz="800">
              <a:solidFill>
                <a:srgbClr val="0D44CC"/>
              </a:solidFill>
              <a:latin typeface="Arial"/>
            </a:endParaRPr>
          </a:p>
        </p:txBody>
      </p:sp>
      <p:sp>
        <p:nvSpPr>
          <p:cNvPr id="44" name="TextBox 43">
            <a:extLst>
              <a:ext uri="{FF2B5EF4-FFF2-40B4-BE49-F238E27FC236}">
                <a16:creationId xmlns:a16="http://schemas.microsoft.com/office/drawing/2014/main" id="{FEBCECB3-D341-AFFD-B9D5-283AE6C9CBD6}"/>
              </a:ext>
            </a:extLst>
          </p:cNvPr>
          <p:cNvSpPr txBox="1"/>
          <p:nvPr/>
        </p:nvSpPr>
        <p:spPr>
          <a:xfrm>
            <a:off x="9684013" y="3813397"/>
            <a:ext cx="563460" cy="338554"/>
          </a:xfrm>
          <a:prstGeom prst="rect">
            <a:avLst/>
          </a:prstGeom>
          <a:noFill/>
        </p:spPr>
        <p:txBody>
          <a:bodyPr wrap="square" rtlCol="0">
            <a:spAutoFit/>
          </a:bodyPr>
          <a:lstStyle/>
          <a:p>
            <a:pPr algn="ctr" defTabSz="914400"/>
            <a:r>
              <a:rPr lang="en-GB" sz="800">
                <a:solidFill>
                  <a:srgbClr val="0D44CC"/>
                </a:solidFill>
                <a:latin typeface="Arial"/>
              </a:rPr>
              <a:t>Bridge Crew</a:t>
            </a:r>
          </a:p>
        </p:txBody>
      </p:sp>
      <p:sp>
        <p:nvSpPr>
          <p:cNvPr id="45" name="TextBox 44">
            <a:extLst>
              <a:ext uri="{FF2B5EF4-FFF2-40B4-BE49-F238E27FC236}">
                <a16:creationId xmlns:a16="http://schemas.microsoft.com/office/drawing/2014/main" id="{EB25410D-1D68-AE39-811C-42D36C5B9409}"/>
              </a:ext>
            </a:extLst>
          </p:cNvPr>
          <p:cNvSpPr txBox="1"/>
          <p:nvPr/>
        </p:nvSpPr>
        <p:spPr>
          <a:xfrm>
            <a:off x="10454287" y="3820664"/>
            <a:ext cx="563460" cy="338554"/>
          </a:xfrm>
          <a:prstGeom prst="rect">
            <a:avLst/>
          </a:prstGeom>
          <a:noFill/>
        </p:spPr>
        <p:txBody>
          <a:bodyPr wrap="square" rtlCol="0">
            <a:spAutoFit/>
          </a:bodyPr>
          <a:lstStyle/>
          <a:p>
            <a:pPr algn="ctr" defTabSz="914400"/>
            <a:r>
              <a:rPr lang="en-GB" sz="800">
                <a:solidFill>
                  <a:srgbClr val="0D44CC"/>
                </a:solidFill>
                <a:latin typeface="Arial"/>
              </a:rPr>
              <a:t>HCP Packer</a:t>
            </a:r>
          </a:p>
        </p:txBody>
      </p:sp>
    </p:spTree>
    <p:extLst>
      <p:ext uri="{BB962C8B-B14F-4D97-AF65-F5344CB8AC3E}">
        <p14:creationId xmlns:p14="http://schemas.microsoft.com/office/powerpoint/2010/main" val="11600023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852BF-F9F7-249E-77D4-4FEB94D08FB8}"/>
              </a:ext>
            </a:extLst>
          </p:cNvPr>
          <p:cNvSpPr>
            <a:spLocks noGrp="1"/>
          </p:cNvSpPr>
          <p:nvPr>
            <p:ph type="title"/>
          </p:nvPr>
        </p:nvSpPr>
        <p:spPr/>
        <p:txBody>
          <a:bodyPr/>
          <a:lstStyle/>
          <a:p>
            <a:r>
              <a:rPr lang="en-GB" dirty="0"/>
              <a:t>Shift Left with </a:t>
            </a:r>
            <a:r>
              <a:rPr lang="en-GB" dirty="0" err="1"/>
              <a:t>DevSecOps</a:t>
            </a:r>
            <a:r>
              <a:rPr lang="en-GB" dirty="0"/>
              <a:t> and Terraform</a:t>
            </a:r>
          </a:p>
        </p:txBody>
      </p:sp>
      <p:pic>
        <p:nvPicPr>
          <p:cNvPr id="22" name="Picture 21">
            <a:extLst>
              <a:ext uri="{FF2B5EF4-FFF2-40B4-BE49-F238E27FC236}">
                <a16:creationId xmlns:a16="http://schemas.microsoft.com/office/drawing/2014/main" id="{1E6B4948-D44B-3B3C-4E66-B3C1ACA8F098}"/>
              </a:ext>
            </a:extLst>
          </p:cNvPr>
          <p:cNvPicPr>
            <a:picLocks noChangeAspect="1"/>
          </p:cNvPicPr>
          <p:nvPr/>
        </p:nvPicPr>
        <p:blipFill rotWithShape="1">
          <a:blip r:embed="rId2"/>
          <a:srcRect l="27369" b="7267"/>
          <a:stretch/>
        </p:blipFill>
        <p:spPr>
          <a:xfrm>
            <a:off x="2894309" y="4807313"/>
            <a:ext cx="1871676" cy="536276"/>
          </a:xfrm>
          <a:prstGeom prst="rect">
            <a:avLst/>
          </a:prstGeom>
          <a:noFill/>
        </p:spPr>
      </p:pic>
      <p:pic>
        <p:nvPicPr>
          <p:cNvPr id="23" name="Picture 22">
            <a:extLst>
              <a:ext uri="{FF2B5EF4-FFF2-40B4-BE49-F238E27FC236}">
                <a16:creationId xmlns:a16="http://schemas.microsoft.com/office/drawing/2014/main" id="{DF91D82E-558E-00C9-CC66-5D6DEE31810B}"/>
              </a:ext>
            </a:extLst>
          </p:cNvPr>
          <p:cNvPicPr>
            <a:picLocks noChangeAspect="1"/>
          </p:cNvPicPr>
          <p:nvPr/>
        </p:nvPicPr>
        <p:blipFill rotWithShape="1">
          <a:blip r:embed="rId3"/>
          <a:srcRect r="76525"/>
          <a:stretch/>
        </p:blipFill>
        <p:spPr>
          <a:xfrm>
            <a:off x="2417491" y="4858017"/>
            <a:ext cx="476818" cy="455817"/>
          </a:xfrm>
          <a:prstGeom prst="rect">
            <a:avLst/>
          </a:prstGeom>
          <a:noFill/>
        </p:spPr>
      </p:pic>
      <p:pic>
        <p:nvPicPr>
          <p:cNvPr id="24" name="Picture 23" descr="A picture containing text&#10;&#10;Description automatically generated">
            <a:extLst>
              <a:ext uri="{FF2B5EF4-FFF2-40B4-BE49-F238E27FC236}">
                <a16:creationId xmlns:a16="http://schemas.microsoft.com/office/drawing/2014/main" id="{8AF499F7-DA3D-06BF-FAF5-6496389FF0A0}"/>
              </a:ext>
            </a:extLst>
          </p:cNvPr>
          <p:cNvPicPr>
            <a:picLocks noChangeAspect="1"/>
          </p:cNvPicPr>
          <p:nvPr/>
        </p:nvPicPr>
        <p:blipFill>
          <a:blip r:embed="rId4"/>
          <a:stretch>
            <a:fillRect/>
          </a:stretch>
        </p:blipFill>
        <p:spPr>
          <a:xfrm>
            <a:off x="1300803" y="4920512"/>
            <a:ext cx="869610" cy="356541"/>
          </a:xfrm>
          <a:prstGeom prst="rect">
            <a:avLst/>
          </a:prstGeom>
        </p:spPr>
      </p:pic>
      <p:pic>
        <p:nvPicPr>
          <p:cNvPr id="25" name="Picture 24" descr="Icon&#10;&#10;Description automatically generated">
            <a:extLst>
              <a:ext uri="{FF2B5EF4-FFF2-40B4-BE49-F238E27FC236}">
                <a16:creationId xmlns:a16="http://schemas.microsoft.com/office/drawing/2014/main" id="{2A2729A6-ECC8-179B-EACA-1F2A5BAE7652}"/>
              </a:ext>
            </a:extLst>
          </p:cNvPr>
          <p:cNvPicPr>
            <a:picLocks noChangeAspect="1"/>
          </p:cNvPicPr>
          <p:nvPr/>
        </p:nvPicPr>
        <p:blipFill>
          <a:blip r:embed="rId5"/>
          <a:stretch>
            <a:fillRect/>
          </a:stretch>
        </p:blipFill>
        <p:spPr>
          <a:xfrm>
            <a:off x="960071" y="4929934"/>
            <a:ext cx="312452" cy="312452"/>
          </a:xfrm>
          <a:prstGeom prst="rect">
            <a:avLst/>
          </a:prstGeom>
        </p:spPr>
      </p:pic>
      <p:sp>
        <p:nvSpPr>
          <p:cNvPr id="26" name="Arrow: Right 25">
            <a:extLst>
              <a:ext uri="{FF2B5EF4-FFF2-40B4-BE49-F238E27FC236}">
                <a16:creationId xmlns:a16="http://schemas.microsoft.com/office/drawing/2014/main" id="{C82CFC92-6453-8087-D699-A70F2B2D2DF5}"/>
              </a:ext>
            </a:extLst>
          </p:cNvPr>
          <p:cNvSpPr/>
          <p:nvPr/>
        </p:nvSpPr>
        <p:spPr>
          <a:xfrm>
            <a:off x="881948" y="4571999"/>
            <a:ext cx="10583834" cy="264904"/>
          </a:xfrm>
          <a:prstGeom prst="rightArrow">
            <a:avLst/>
          </a:prstGeom>
          <a:gradFill flip="none" rotWithShape="1">
            <a:gsLst>
              <a:gs pos="0">
                <a:srgbClr val="7B41BC">
                  <a:shade val="30000"/>
                  <a:satMod val="115000"/>
                </a:srgbClr>
              </a:gs>
              <a:gs pos="50000">
                <a:srgbClr val="7B41BC">
                  <a:shade val="67500"/>
                  <a:satMod val="115000"/>
                </a:srgbClr>
              </a:gs>
              <a:gs pos="100000">
                <a:srgbClr val="7B41BC">
                  <a:shade val="100000"/>
                  <a:satMod val="115000"/>
                </a:srgbClr>
              </a:gs>
            </a:gsLst>
            <a:lin ang="10800000" scaled="1"/>
            <a:tileRect/>
          </a:gradFill>
          <a:ln w="25400" cap="flat" cmpd="sng" algn="ctr">
            <a:noFill/>
            <a:prstDash val="solid"/>
          </a:ln>
          <a:effectLst/>
        </p:spPr>
        <p:txBody>
          <a:bodyPr rtlCol="0" anchor="ctr"/>
          <a:lstStyle/>
          <a:p>
            <a:pPr algn="ctr" defTabSz="914400"/>
            <a:endParaRPr lang="en-GB" sz="1800" kern="0">
              <a:solidFill>
                <a:srgbClr val="000000"/>
              </a:solidFill>
              <a:latin typeface="Arial"/>
            </a:endParaRPr>
          </a:p>
        </p:txBody>
      </p:sp>
      <p:pic>
        <p:nvPicPr>
          <p:cNvPr id="27" name="Picture 26" descr="Shape&#10;&#10;Description automatically generated with medium confidence">
            <a:extLst>
              <a:ext uri="{FF2B5EF4-FFF2-40B4-BE49-F238E27FC236}">
                <a16:creationId xmlns:a16="http://schemas.microsoft.com/office/drawing/2014/main" id="{9A463F77-51D3-14F8-018F-8854681249A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75933" y="4836903"/>
            <a:ext cx="1895674" cy="496486"/>
          </a:xfrm>
          <a:prstGeom prst="rect">
            <a:avLst/>
          </a:prstGeom>
        </p:spPr>
      </p:pic>
      <p:sp>
        <p:nvSpPr>
          <p:cNvPr id="28" name="TextBox 27">
            <a:extLst>
              <a:ext uri="{FF2B5EF4-FFF2-40B4-BE49-F238E27FC236}">
                <a16:creationId xmlns:a16="http://schemas.microsoft.com/office/drawing/2014/main" id="{ED4078EA-645C-A55B-997B-6D1E4C862C5F}"/>
              </a:ext>
            </a:extLst>
          </p:cNvPr>
          <p:cNvSpPr txBox="1"/>
          <p:nvPr/>
        </p:nvSpPr>
        <p:spPr>
          <a:xfrm>
            <a:off x="4486091" y="2850082"/>
            <a:ext cx="2198794" cy="369332"/>
          </a:xfrm>
          <a:prstGeom prst="rect">
            <a:avLst/>
          </a:prstGeom>
          <a:noFill/>
        </p:spPr>
        <p:txBody>
          <a:bodyPr wrap="square" rtlCol="0">
            <a:spAutoFit/>
          </a:bodyPr>
          <a:lstStyle/>
          <a:p>
            <a:pPr algn="ctr" defTabSz="914400"/>
            <a:r>
              <a:rPr lang="en-GB" sz="1800">
                <a:solidFill>
                  <a:srgbClr val="0D44CC"/>
                </a:solidFill>
                <a:latin typeface="Arial"/>
              </a:rPr>
              <a:t>Policy</a:t>
            </a:r>
          </a:p>
        </p:txBody>
      </p:sp>
      <p:pic>
        <p:nvPicPr>
          <p:cNvPr id="29" name="Picture 12" descr="hashicorp">
            <a:extLst>
              <a:ext uri="{FF2B5EF4-FFF2-40B4-BE49-F238E27FC236}">
                <a16:creationId xmlns:a16="http://schemas.microsoft.com/office/drawing/2014/main" id="{DDA84D22-9E96-7935-D053-8CE220442B3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53969" y="3366722"/>
            <a:ext cx="698719" cy="698719"/>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0C573854-2747-7A71-DC54-1596FF5E06CA}"/>
              </a:ext>
            </a:extLst>
          </p:cNvPr>
          <p:cNvSpPr txBox="1"/>
          <p:nvPr/>
        </p:nvSpPr>
        <p:spPr>
          <a:xfrm>
            <a:off x="4214392" y="4054534"/>
            <a:ext cx="1177871" cy="246221"/>
          </a:xfrm>
          <a:prstGeom prst="rect">
            <a:avLst/>
          </a:prstGeom>
          <a:noFill/>
        </p:spPr>
        <p:txBody>
          <a:bodyPr wrap="square" rtlCol="0">
            <a:spAutoFit/>
          </a:bodyPr>
          <a:lstStyle/>
          <a:p>
            <a:pPr algn="ctr" defTabSz="914400"/>
            <a:r>
              <a:rPr lang="en-GB" sz="1000" b="1" dirty="0">
                <a:latin typeface="Arial"/>
              </a:rPr>
              <a:t>Sentinel</a:t>
            </a:r>
          </a:p>
        </p:txBody>
      </p:sp>
      <p:pic>
        <p:nvPicPr>
          <p:cNvPr id="31" name="Graphic 30">
            <a:extLst>
              <a:ext uri="{FF2B5EF4-FFF2-40B4-BE49-F238E27FC236}">
                <a16:creationId xmlns:a16="http://schemas.microsoft.com/office/drawing/2014/main" id="{EB5ABA93-7346-4CE7-418B-51BE32F6771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943600" y="3362650"/>
            <a:ext cx="1009678" cy="905741"/>
          </a:xfrm>
          <a:prstGeom prst="rect">
            <a:avLst/>
          </a:prstGeom>
        </p:spPr>
      </p:pic>
      <p:sp>
        <p:nvSpPr>
          <p:cNvPr id="32" name="TextBox 31">
            <a:extLst>
              <a:ext uri="{FF2B5EF4-FFF2-40B4-BE49-F238E27FC236}">
                <a16:creationId xmlns:a16="http://schemas.microsoft.com/office/drawing/2014/main" id="{3FD75384-7FE1-6300-A4E5-569E35F6A10C}"/>
              </a:ext>
            </a:extLst>
          </p:cNvPr>
          <p:cNvSpPr txBox="1"/>
          <p:nvPr/>
        </p:nvSpPr>
        <p:spPr>
          <a:xfrm>
            <a:off x="1958408" y="3239893"/>
            <a:ext cx="1177871" cy="1169551"/>
          </a:xfrm>
          <a:prstGeom prst="rect">
            <a:avLst/>
          </a:prstGeom>
          <a:noFill/>
        </p:spPr>
        <p:txBody>
          <a:bodyPr wrap="square" rtlCol="0">
            <a:spAutoFit/>
          </a:bodyPr>
          <a:lstStyle/>
          <a:p>
            <a:pPr algn="r" defTabSz="914400"/>
            <a:r>
              <a:rPr lang="en-GB" sz="1400" b="1">
                <a:solidFill>
                  <a:srgbClr val="0D44CC"/>
                </a:solidFill>
                <a:latin typeface="Arial"/>
              </a:rPr>
              <a:t>Plan</a:t>
            </a:r>
          </a:p>
          <a:p>
            <a:pPr algn="r" defTabSz="914400"/>
            <a:endParaRPr lang="en-GB" sz="1400" b="1">
              <a:solidFill>
                <a:srgbClr val="0D44CC"/>
              </a:solidFill>
              <a:latin typeface="Arial"/>
            </a:endParaRPr>
          </a:p>
          <a:p>
            <a:pPr algn="r" defTabSz="914400"/>
            <a:r>
              <a:rPr lang="en-GB" sz="1400" b="1">
                <a:solidFill>
                  <a:srgbClr val="0D44CC"/>
                </a:solidFill>
                <a:latin typeface="Arial"/>
              </a:rPr>
              <a:t>Config</a:t>
            </a:r>
          </a:p>
          <a:p>
            <a:pPr algn="r" defTabSz="914400"/>
            <a:endParaRPr lang="en-GB" sz="1400" b="1">
              <a:solidFill>
                <a:srgbClr val="0D44CC"/>
              </a:solidFill>
              <a:latin typeface="Arial"/>
            </a:endParaRPr>
          </a:p>
          <a:p>
            <a:pPr algn="r" defTabSz="914400"/>
            <a:r>
              <a:rPr lang="en-GB" sz="1400" b="1">
                <a:solidFill>
                  <a:srgbClr val="0D44CC"/>
                </a:solidFill>
                <a:latin typeface="Arial"/>
              </a:rPr>
              <a:t>State</a:t>
            </a:r>
          </a:p>
        </p:txBody>
      </p:sp>
      <p:sp>
        <p:nvSpPr>
          <p:cNvPr id="33" name="TextBox 32">
            <a:extLst>
              <a:ext uri="{FF2B5EF4-FFF2-40B4-BE49-F238E27FC236}">
                <a16:creationId xmlns:a16="http://schemas.microsoft.com/office/drawing/2014/main" id="{BF686D9F-900F-9EB7-7A4C-5E1A1D8915DE}"/>
              </a:ext>
            </a:extLst>
          </p:cNvPr>
          <p:cNvSpPr txBox="1"/>
          <p:nvPr/>
        </p:nvSpPr>
        <p:spPr>
          <a:xfrm>
            <a:off x="7967821" y="3239892"/>
            <a:ext cx="1652614" cy="1169551"/>
          </a:xfrm>
          <a:prstGeom prst="rect">
            <a:avLst/>
          </a:prstGeom>
          <a:noFill/>
        </p:spPr>
        <p:txBody>
          <a:bodyPr wrap="square" rtlCol="0">
            <a:spAutoFit/>
          </a:bodyPr>
          <a:lstStyle/>
          <a:p>
            <a:pPr defTabSz="914400"/>
            <a:r>
              <a:rPr lang="en-GB" sz="1400" b="1">
                <a:solidFill>
                  <a:srgbClr val="0D44CC"/>
                </a:solidFill>
                <a:latin typeface="Arial"/>
              </a:rPr>
              <a:t>Advisory</a:t>
            </a:r>
          </a:p>
          <a:p>
            <a:pPr defTabSz="914400"/>
            <a:endParaRPr lang="en-GB" sz="1400" b="1">
              <a:solidFill>
                <a:srgbClr val="0D44CC"/>
              </a:solidFill>
              <a:latin typeface="Arial"/>
            </a:endParaRPr>
          </a:p>
          <a:p>
            <a:pPr defTabSz="914400"/>
            <a:r>
              <a:rPr lang="en-GB" sz="1400" b="1">
                <a:solidFill>
                  <a:srgbClr val="0D44CC"/>
                </a:solidFill>
                <a:latin typeface="Arial"/>
              </a:rPr>
              <a:t>Soft-Mandatory</a:t>
            </a:r>
          </a:p>
          <a:p>
            <a:pPr defTabSz="914400"/>
            <a:endParaRPr lang="en-GB" sz="1400" b="1">
              <a:solidFill>
                <a:srgbClr val="0D44CC"/>
              </a:solidFill>
              <a:latin typeface="Arial"/>
            </a:endParaRPr>
          </a:p>
          <a:p>
            <a:pPr defTabSz="914400"/>
            <a:r>
              <a:rPr lang="en-GB" sz="1400" b="1">
                <a:solidFill>
                  <a:srgbClr val="0D44CC"/>
                </a:solidFill>
                <a:latin typeface="Arial"/>
              </a:rPr>
              <a:t>Hard-Mandatory</a:t>
            </a:r>
          </a:p>
        </p:txBody>
      </p:sp>
      <p:sp>
        <p:nvSpPr>
          <p:cNvPr id="34" name="Arrow: Right 33">
            <a:extLst>
              <a:ext uri="{FF2B5EF4-FFF2-40B4-BE49-F238E27FC236}">
                <a16:creationId xmlns:a16="http://schemas.microsoft.com/office/drawing/2014/main" id="{930E0377-7BC1-0615-41A9-59194C561886}"/>
              </a:ext>
            </a:extLst>
          </p:cNvPr>
          <p:cNvSpPr/>
          <p:nvPr/>
        </p:nvSpPr>
        <p:spPr>
          <a:xfrm>
            <a:off x="3288609" y="3248671"/>
            <a:ext cx="541538" cy="264904"/>
          </a:xfrm>
          <a:prstGeom prst="rightArrow">
            <a:avLst/>
          </a:prstGeom>
          <a:solidFill>
            <a:srgbClr val="7F7F86">
              <a:lumMod val="40000"/>
              <a:lumOff val="6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D44CC"/>
              </a:solidFill>
              <a:effectLst/>
              <a:uLnTx/>
              <a:uFillTx/>
              <a:latin typeface="Arial"/>
              <a:ea typeface="+mn-ea"/>
              <a:cs typeface="+mn-cs"/>
            </a:endParaRPr>
          </a:p>
        </p:txBody>
      </p:sp>
      <p:sp>
        <p:nvSpPr>
          <p:cNvPr id="35" name="Arrow: Right 34">
            <a:extLst>
              <a:ext uri="{FF2B5EF4-FFF2-40B4-BE49-F238E27FC236}">
                <a16:creationId xmlns:a16="http://schemas.microsoft.com/office/drawing/2014/main" id="{790A608D-E772-34A3-2493-F897411443B8}"/>
              </a:ext>
            </a:extLst>
          </p:cNvPr>
          <p:cNvSpPr/>
          <p:nvPr/>
        </p:nvSpPr>
        <p:spPr>
          <a:xfrm>
            <a:off x="3285308" y="3711510"/>
            <a:ext cx="541538" cy="264904"/>
          </a:xfrm>
          <a:prstGeom prst="rightArrow">
            <a:avLst/>
          </a:prstGeom>
          <a:solidFill>
            <a:srgbClr val="7F7F86">
              <a:lumMod val="40000"/>
              <a:lumOff val="6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D44CC"/>
              </a:solidFill>
              <a:effectLst/>
              <a:uLnTx/>
              <a:uFillTx/>
              <a:latin typeface="Arial"/>
              <a:ea typeface="+mn-ea"/>
              <a:cs typeface="+mn-cs"/>
            </a:endParaRPr>
          </a:p>
        </p:txBody>
      </p:sp>
      <p:sp>
        <p:nvSpPr>
          <p:cNvPr id="36" name="Arrow: Right 35">
            <a:extLst>
              <a:ext uri="{FF2B5EF4-FFF2-40B4-BE49-F238E27FC236}">
                <a16:creationId xmlns:a16="http://schemas.microsoft.com/office/drawing/2014/main" id="{DA7B0E79-7C02-F2BF-BB7A-DE881E02502B}"/>
              </a:ext>
            </a:extLst>
          </p:cNvPr>
          <p:cNvSpPr/>
          <p:nvPr/>
        </p:nvSpPr>
        <p:spPr>
          <a:xfrm>
            <a:off x="3290737" y="4146155"/>
            <a:ext cx="541538" cy="264904"/>
          </a:xfrm>
          <a:prstGeom prst="rightArrow">
            <a:avLst/>
          </a:prstGeom>
          <a:solidFill>
            <a:srgbClr val="7F7F86">
              <a:lumMod val="40000"/>
              <a:lumOff val="6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D44CC"/>
              </a:solidFill>
              <a:effectLst/>
              <a:uLnTx/>
              <a:uFillTx/>
              <a:latin typeface="Arial"/>
              <a:ea typeface="+mn-ea"/>
              <a:cs typeface="+mn-cs"/>
            </a:endParaRPr>
          </a:p>
        </p:txBody>
      </p:sp>
      <p:sp>
        <p:nvSpPr>
          <p:cNvPr id="37" name="Arrow: Right 36">
            <a:extLst>
              <a:ext uri="{FF2B5EF4-FFF2-40B4-BE49-F238E27FC236}">
                <a16:creationId xmlns:a16="http://schemas.microsoft.com/office/drawing/2014/main" id="{6EDDF196-A467-099B-295D-64631CACEE8F}"/>
              </a:ext>
            </a:extLst>
          </p:cNvPr>
          <p:cNvSpPr/>
          <p:nvPr/>
        </p:nvSpPr>
        <p:spPr>
          <a:xfrm>
            <a:off x="7265849" y="3269554"/>
            <a:ext cx="541538" cy="264904"/>
          </a:xfrm>
          <a:prstGeom prst="rightArrow">
            <a:avLst/>
          </a:prstGeom>
          <a:solidFill>
            <a:srgbClr val="7F7F86">
              <a:lumMod val="40000"/>
              <a:lumOff val="6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D44CC"/>
              </a:solidFill>
              <a:effectLst/>
              <a:uLnTx/>
              <a:uFillTx/>
              <a:latin typeface="Arial"/>
              <a:ea typeface="+mn-ea"/>
              <a:cs typeface="+mn-cs"/>
            </a:endParaRPr>
          </a:p>
        </p:txBody>
      </p:sp>
      <p:sp>
        <p:nvSpPr>
          <p:cNvPr id="38" name="Arrow: Right 37">
            <a:extLst>
              <a:ext uri="{FF2B5EF4-FFF2-40B4-BE49-F238E27FC236}">
                <a16:creationId xmlns:a16="http://schemas.microsoft.com/office/drawing/2014/main" id="{BD07A10D-55A8-0962-8CBD-B4C91D246AA4}"/>
              </a:ext>
            </a:extLst>
          </p:cNvPr>
          <p:cNvSpPr/>
          <p:nvPr/>
        </p:nvSpPr>
        <p:spPr>
          <a:xfrm>
            <a:off x="7262548" y="3732393"/>
            <a:ext cx="541538" cy="264904"/>
          </a:xfrm>
          <a:prstGeom prst="rightArrow">
            <a:avLst/>
          </a:prstGeom>
          <a:solidFill>
            <a:srgbClr val="7F7F86">
              <a:lumMod val="40000"/>
              <a:lumOff val="6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D44CC"/>
              </a:solidFill>
              <a:effectLst/>
              <a:uLnTx/>
              <a:uFillTx/>
              <a:latin typeface="Arial"/>
              <a:ea typeface="+mn-ea"/>
              <a:cs typeface="+mn-cs"/>
            </a:endParaRPr>
          </a:p>
        </p:txBody>
      </p:sp>
      <p:sp>
        <p:nvSpPr>
          <p:cNvPr id="39" name="Arrow: Right 38">
            <a:extLst>
              <a:ext uri="{FF2B5EF4-FFF2-40B4-BE49-F238E27FC236}">
                <a16:creationId xmlns:a16="http://schemas.microsoft.com/office/drawing/2014/main" id="{B6FA85D1-4596-4DE2-1F40-470AB886A5F3}"/>
              </a:ext>
            </a:extLst>
          </p:cNvPr>
          <p:cNvSpPr/>
          <p:nvPr/>
        </p:nvSpPr>
        <p:spPr>
          <a:xfrm>
            <a:off x="7267977" y="4167038"/>
            <a:ext cx="541538" cy="264904"/>
          </a:xfrm>
          <a:prstGeom prst="rightArrow">
            <a:avLst/>
          </a:prstGeom>
          <a:solidFill>
            <a:srgbClr val="7F7F86">
              <a:lumMod val="40000"/>
              <a:lumOff val="6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0D44CC"/>
              </a:solidFill>
              <a:effectLst/>
              <a:uLnTx/>
              <a:uFillTx/>
              <a:latin typeface="Arial"/>
              <a:ea typeface="+mn-ea"/>
              <a:cs typeface="+mn-cs"/>
            </a:endParaRPr>
          </a:p>
        </p:txBody>
      </p:sp>
    </p:spTree>
    <p:extLst>
      <p:ext uri="{BB962C8B-B14F-4D97-AF65-F5344CB8AC3E}">
        <p14:creationId xmlns:p14="http://schemas.microsoft.com/office/powerpoint/2010/main" val="136257473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7E540-D664-2248-A353-E17150691F3D}"/>
              </a:ext>
            </a:extLst>
          </p:cNvPr>
          <p:cNvSpPr>
            <a:spLocks noGrp="1"/>
          </p:cNvSpPr>
          <p:nvPr>
            <p:ph type="title"/>
          </p:nvPr>
        </p:nvSpPr>
        <p:spPr/>
        <p:txBody>
          <a:bodyPr/>
          <a:lstStyle/>
          <a:p>
            <a:r>
              <a:rPr lang="en-US" dirty="0"/>
              <a:t>Automating Terraform</a:t>
            </a:r>
          </a:p>
        </p:txBody>
      </p:sp>
      <p:sp>
        <p:nvSpPr>
          <p:cNvPr id="4" name="Text Placeholder 3">
            <a:extLst>
              <a:ext uri="{FF2B5EF4-FFF2-40B4-BE49-F238E27FC236}">
                <a16:creationId xmlns:a16="http://schemas.microsoft.com/office/drawing/2014/main" id="{C3D9F1C3-1A6A-0043-B6F0-28422B39AD04}"/>
              </a:ext>
            </a:extLst>
          </p:cNvPr>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2193592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24B82-D68B-EBE5-38B5-88D40AB7DF48}"/>
              </a:ext>
            </a:extLst>
          </p:cNvPr>
          <p:cNvSpPr>
            <a:spLocks noGrp="1"/>
          </p:cNvSpPr>
          <p:nvPr>
            <p:ph type="title"/>
          </p:nvPr>
        </p:nvSpPr>
        <p:spPr/>
        <p:txBody>
          <a:bodyPr/>
          <a:lstStyle/>
          <a:p>
            <a:r>
              <a:rPr lang="en-GB" dirty="0"/>
              <a:t>Terraform CLI Automation Overview</a:t>
            </a:r>
          </a:p>
        </p:txBody>
      </p:sp>
      <p:sp>
        <p:nvSpPr>
          <p:cNvPr id="3" name="Content Placeholder 2">
            <a:extLst>
              <a:ext uri="{FF2B5EF4-FFF2-40B4-BE49-F238E27FC236}">
                <a16:creationId xmlns:a16="http://schemas.microsoft.com/office/drawing/2014/main" id="{AFB83F7C-977E-4F16-E44E-61B6509B7EFA}"/>
              </a:ext>
            </a:extLst>
          </p:cNvPr>
          <p:cNvSpPr>
            <a:spLocks noGrp="1"/>
          </p:cNvSpPr>
          <p:nvPr>
            <p:ph sz="quarter" idx="10"/>
          </p:nvPr>
        </p:nvSpPr>
        <p:spPr>
          <a:xfrm>
            <a:off x="584200" y="1435100"/>
            <a:ext cx="11018838" cy="5219891"/>
          </a:xfrm>
        </p:spPr>
        <p:txBody>
          <a:bodyPr/>
          <a:lstStyle/>
          <a:p>
            <a:r>
              <a:rPr lang="en-GB" dirty="0"/>
              <a:t>Your agent needs the Terraform CLI.</a:t>
            </a:r>
          </a:p>
          <a:p>
            <a:r>
              <a:rPr lang="en-GB" dirty="0"/>
              <a:t>Must use Remote State!</a:t>
            </a:r>
          </a:p>
          <a:p>
            <a:r>
              <a:rPr lang="en-GB" dirty="0"/>
              <a:t>Use Environment Variables for credentials.</a:t>
            </a:r>
          </a:p>
          <a:p>
            <a:r>
              <a:rPr lang="en-GB" dirty="0"/>
              <a:t>Use Parameters for Remote State settings.</a:t>
            </a:r>
          </a:p>
          <a:p>
            <a:r>
              <a:rPr lang="en-GB" dirty="0"/>
              <a:t>Use the same commands as you do locally to </a:t>
            </a:r>
            <a:r>
              <a:rPr lang="en-GB" dirty="0" err="1">
                <a:latin typeface="Cascadia Code" panose="020B0609020000020004" pitchFamily="49" charset="0"/>
                <a:cs typeface="Cascadia Code" panose="020B0609020000020004" pitchFamily="49" charset="0"/>
              </a:rPr>
              <a:t>init</a:t>
            </a:r>
            <a:r>
              <a:rPr lang="en-GB" dirty="0"/>
              <a:t>, </a:t>
            </a:r>
            <a:r>
              <a:rPr lang="en-GB" dirty="0">
                <a:latin typeface="Cascadia Code" panose="020B0609020000020004" pitchFamily="49" charset="0"/>
                <a:cs typeface="Cascadia Code" panose="020B0609020000020004" pitchFamily="49" charset="0"/>
              </a:rPr>
              <a:t>plan</a:t>
            </a:r>
            <a:r>
              <a:rPr lang="en-GB" dirty="0"/>
              <a:t> and </a:t>
            </a:r>
            <a:r>
              <a:rPr lang="en-GB" dirty="0">
                <a:latin typeface="Cascadia Code" panose="020B0609020000020004" pitchFamily="49" charset="0"/>
                <a:cs typeface="Cascadia Code" panose="020B0609020000020004" pitchFamily="49" charset="0"/>
              </a:rPr>
              <a:t>apply</a:t>
            </a:r>
            <a:r>
              <a:rPr lang="en-GB" dirty="0"/>
              <a:t>.</a:t>
            </a:r>
          </a:p>
          <a:p>
            <a:endParaRPr lang="en-GB" dirty="0"/>
          </a:p>
          <a:p>
            <a:r>
              <a:rPr lang="en-GB" dirty="0"/>
              <a:t>Questions to consider:</a:t>
            </a:r>
          </a:p>
          <a:p>
            <a:pPr lvl="1"/>
            <a:r>
              <a:rPr lang="en-GB" dirty="0"/>
              <a:t>How will I access my modules?</a:t>
            </a:r>
          </a:p>
          <a:p>
            <a:pPr lvl="1"/>
            <a:r>
              <a:rPr lang="en-GB" dirty="0"/>
              <a:t>Do I want to have an approval between plan and apply?</a:t>
            </a:r>
          </a:p>
          <a:p>
            <a:pPr lvl="1"/>
            <a:r>
              <a:rPr lang="en-GB" dirty="0"/>
              <a:t>Do I want to run any static analysis?</a:t>
            </a:r>
          </a:p>
        </p:txBody>
      </p:sp>
    </p:spTree>
    <p:extLst>
      <p:ext uri="{BB962C8B-B14F-4D97-AF65-F5344CB8AC3E}">
        <p14:creationId xmlns:p14="http://schemas.microsoft.com/office/powerpoint/2010/main" val="3800740007"/>
      </p:ext>
    </p:extLst>
  </p:cSld>
  <p:clrMapOvr>
    <a:masterClrMapping/>
  </p:clrMapOvr>
  <p:transition>
    <p:fade/>
  </p:transition>
</p:sld>
</file>

<file path=ppt/theme/theme1.xml><?xml version="1.0" encoding="utf-8"?>
<a:theme xmlns:a="http://schemas.openxmlformats.org/drawingml/2006/main" name="White Template">
  <a:themeElements>
    <a:clrScheme name="Custom 8">
      <a:dk1>
        <a:srgbClr val="000000"/>
      </a:dk1>
      <a:lt1>
        <a:srgbClr val="FFFFFF"/>
      </a:lt1>
      <a:dk2>
        <a:srgbClr val="274B47"/>
      </a:dk2>
      <a:lt2>
        <a:srgbClr val="E6E6E6"/>
      </a:lt2>
      <a:accent1>
        <a:srgbClr val="008575"/>
      </a:accent1>
      <a:accent2>
        <a:srgbClr val="243A5E"/>
      </a:accent2>
      <a:accent3>
        <a:srgbClr val="30E5D0"/>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Microsoft_brand_template_teal_accessible.pptx" id="{5017197E-8946-408F-8863-53B5929343B4}" vid="{9FCD5370-0FB4-4CC1-B4AC-1B00F5DFAB1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F24400607199A40B33B787452AC6853" ma:contentTypeVersion="6" ma:contentTypeDescription="Create a new document." ma:contentTypeScope="" ma:versionID="a196007bb08aa323bb23aeee550315c7">
  <xsd:schema xmlns:xsd="http://www.w3.org/2001/XMLSchema" xmlns:xs="http://www.w3.org/2001/XMLSchema" xmlns:p="http://schemas.microsoft.com/office/2006/metadata/properties" xmlns:ns2="f784ab01-3b00-4499-a3fe-88ca86405c7b" xmlns:ns3="17012f8d-dfee-46cb-a314-eed379f2338a" targetNamespace="http://schemas.microsoft.com/office/2006/metadata/properties" ma:root="true" ma:fieldsID="3d242837d6c3808c5f6bc9c4629a650d" ns2:_="" ns3:_="">
    <xsd:import namespace="f784ab01-3b00-4499-a3fe-88ca86405c7b"/>
    <xsd:import namespace="17012f8d-dfee-46cb-a314-eed379f2338a"/>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784ab01-3b00-4499-a3fe-88ca86405c7b"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7012f8d-dfee-46cb-a314-eed379f2338a"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17012f8d-dfee-46cb-a314-eed379f2338a" xsi:nil="true"/>
  </documentManagement>
</p:properties>
</file>

<file path=customXml/itemProps1.xml><?xml version="1.0" encoding="utf-8"?>
<ds:datastoreItem xmlns:ds="http://schemas.openxmlformats.org/officeDocument/2006/customXml" ds:itemID="{B6D3D4C6-3DB4-4878-93C7-00E1411B3F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784ab01-3b00-4499-a3fe-88ca86405c7b"/>
    <ds:schemaRef ds:uri="17012f8d-dfee-46cb-a314-eed379f2338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EE71FFC-58A0-4FEA-B302-B30277D808BB}">
  <ds:schemaRefs>
    <ds:schemaRef ds:uri="http://schemas.microsoft.com/sharepoint/v3/contenttype/forms"/>
  </ds:schemaRefs>
</ds:datastoreItem>
</file>

<file path=customXml/itemProps3.xml><?xml version="1.0" encoding="utf-8"?>
<ds:datastoreItem xmlns:ds="http://schemas.openxmlformats.org/officeDocument/2006/customXml" ds:itemID="{67158114-255C-4F00-B165-DB8A2AC86A1F}">
  <ds:schemaRefs>
    <ds:schemaRef ds:uri="http://schemas.microsoft.com/sharepoint/v3"/>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492b655a-ec86-4731-b25e-ce4ddeb8f50a"/>
    <ds:schemaRef ds:uri="http://purl.org/dc/elements/1.1/"/>
    <ds:schemaRef ds:uri="http://schemas.microsoft.com/office/2006/metadata/properties"/>
    <ds:schemaRef ds:uri="3a08ec24-c134-4431-b5bd-1238984bf104"/>
    <ds:schemaRef ds:uri="http://www.w3.org/XML/1998/namespace"/>
    <ds:schemaRef ds:uri="17012f8d-dfee-46cb-a314-eed379f2338a"/>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Microsoft_brand_template_teal</Template>
  <TotalTime>0</TotalTime>
  <Words>2039</Words>
  <Application>Microsoft Office PowerPoint</Application>
  <PresentationFormat>Widescreen</PresentationFormat>
  <Paragraphs>359</Paragraphs>
  <Slides>28</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Calibri Light</vt:lpstr>
      <vt:lpstr>Cascadia Code</vt:lpstr>
      <vt:lpstr>Consolas</vt:lpstr>
      <vt:lpstr>Segoe UI</vt:lpstr>
      <vt:lpstr>Segoe UI Semibold</vt:lpstr>
      <vt:lpstr>Wingdings</vt:lpstr>
      <vt:lpstr>White Template</vt:lpstr>
      <vt:lpstr>Continuous Delivery</vt:lpstr>
      <vt:lpstr>PowerPoint Presentation</vt:lpstr>
      <vt:lpstr>Shift Left</vt:lpstr>
      <vt:lpstr>Shift Left with DevSecOps</vt:lpstr>
      <vt:lpstr>What can Shift Left?</vt:lpstr>
      <vt:lpstr>Shift Left with DevSecOps and Terraform</vt:lpstr>
      <vt:lpstr>Shift Left with DevSecOps and Terraform</vt:lpstr>
      <vt:lpstr>Automating Terraform</vt:lpstr>
      <vt:lpstr>Terraform CLI Automation Overview</vt:lpstr>
      <vt:lpstr>Getting the Terraform CLI</vt:lpstr>
      <vt:lpstr>Static Analysis</vt:lpstr>
      <vt:lpstr>Terraform Format and Validate</vt:lpstr>
      <vt:lpstr>Security Static Analysis</vt:lpstr>
      <vt:lpstr>Approvals</vt:lpstr>
      <vt:lpstr>Approval between plan and apply</vt:lpstr>
      <vt:lpstr>Authentication</vt:lpstr>
      <vt:lpstr>Secret Fundamentals</vt:lpstr>
      <vt:lpstr>Deploy-time and Run-time Secrets</vt:lpstr>
      <vt:lpstr>Deploy-time Secrets for Azure (AD and ARM)</vt:lpstr>
      <vt:lpstr>Run-time Secrets for Azure</vt:lpstr>
      <vt:lpstr>azurerm Service Principal with Secret</vt:lpstr>
      <vt:lpstr>azurerm Service Principal with Secret</vt:lpstr>
      <vt:lpstr>azurerm Managed Identity</vt:lpstr>
      <vt:lpstr>azurerm Managed Identity</vt:lpstr>
      <vt:lpstr>azurerm Service Principal and OpenID Connect</vt:lpstr>
      <vt:lpstr>azurerm Service Principal and OpenID Connect</vt:lpstr>
      <vt:lpstr>Lab: Continuous Delivery with GitHub Actions OIDC</vt:lpstr>
      <vt:lpstr>Thank you</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Microsoft presentation toolkit</dc:title>
  <dc:subject/>
  <dc:creator>Jared Holgate</dc:creator>
  <cp:keywords/>
  <dc:description/>
  <cp:lastModifiedBy>Jared Holgate</cp:lastModifiedBy>
  <cp:revision>14</cp:revision>
  <dcterms:created xsi:type="dcterms:W3CDTF">2022-12-07T14:56:25Z</dcterms:created>
  <dcterms:modified xsi:type="dcterms:W3CDTF">2023-06-29T11:45:06Z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0x0101004F24400607199A40B33B787452AC6853</vt:lpwstr>
  </property>
</Properties>
</file>