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sldIdLst>
    <p:sldId id="256" r:id="rId2"/>
    <p:sldId id="259" r:id="rId3"/>
    <p:sldId id="258" r:id="rId4"/>
    <p:sldId id="257"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E8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p:restoredTop sz="94650"/>
  </p:normalViewPr>
  <p:slideViewPr>
    <p:cSldViewPr snapToGrid="0" snapToObjects="1">
      <p:cViewPr varScale="1">
        <p:scale>
          <a:sx n="172" d="100"/>
          <a:sy n="172" d="100"/>
        </p:scale>
        <p:origin x="7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B61BEF0D-F0BB-DE4B-95CE-6DB70DBA9567}" type="datetimeFigureOut">
              <a:rPr lang="en-US" smtClean="0"/>
              <a:pPr/>
              <a:t>1/4/16</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2227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2595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765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4548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1346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6470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5066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2271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7840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044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08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7332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1/4/16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3012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1/4/16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6835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1/4/16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9544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3948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18051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1/4/16</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49342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James Paul Mason </a:t>
            </a:r>
            <a:r>
              <a:rPr lang="en-US" dirty="0" err="1" smtClean="0"/>
              <a:t>Phd</a:t>
            </a:r>
            <a:r>
              <a:rPr lang="en-US" dirty="0" smtClean="0"/>
              <a:t> Defense Readiness</a:t>
            </a:r>
            <a:endParaRPr lang="en-US" dirty="0"/>
          </a:p>
        </p:txBody>
      </p:sp>
      <p:sp>
        <p:nvSpPr>
          <p:cNvPr id="3" name="Subtitle 2"/>
          <p:cNvSpPr>
            <a:spLocks noGrp="1"/>
          </p:cNvSpPr>
          <p:nvPr>
            <p:ph type="subTitle" idx="1"/>
          </p:nvPr>
        </p:nvSpPr>
        <p:spPr/>
        <p:txBody>
          <a:bodyPr/>
          <a:lstStyle/>
          <a:p>
            <a:r>
              <a:rPr lang="en-US" dirty="0" smtClean="0"/>
              <a:t>University of Colorado at Boulder</a:t>
            </a:r>
          </a:p>
          <a:p>
            <a:r>
              <a:rPr lang="en-US" dirty="0" smtClean="0"/>
              <a:t>Aerospace Engineering Sciences</a:t>
            </a:r>
          </a:p>
          <a:p>
            <a:r>
              <a:rPr lang="en-US" dirty="0" smtClean="0"/>
              <a:t>2016/01/04</a:t>
            </a:r>
            <a:endParaRPr lang="en-US" dirty="0"/>
          </a:p>
        </p:txBody>
      </p:sp>
    </p:spTree>
    <p:extLst>
      <p:ext uri="{BB962C8B-B14F-4D97-AF65-F5344CB8AC3E}">
        <p14:creationId xmlns:p14="http://schemas.microsoft.com/office/powerpoint/2010/main" val="1191012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Up to Comprehensive Exam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2010/08/23</a:t>
            </a:r>
            <a:r>
              <a:rPr lang="en-US" dirty="0"/>
              <a:t>: Began graduate </a:t>
            </a:r>
            <a:r>
              <a:rPr lang="en-US" dirty="0" smtClean="0"/>
              <a:t>school</a:t>
            </a:r>
          </a:p>
          <a:p>
            <a:pPr marL="0" indent="0">
              <a:buNone/>
            </a:pPr>
            <a:r>
              <a:rPr lang="en-US" b="1" dirty="0" smtClean="0"/>
              <a:t>2010/11/01</a:t>
            </a:r>
            <a:r>
              <a:rPr lang="en-US" dirty="0" smtClean="0"/>
              <a:t>: Published Mason &amp; Hoeksema 2010, </a:t>
            </a:r>
            <a:r>
              <a:rPr lang="en-US" dirty="0" err="1" smtClean="0"/>
              <a:t>ApJ</a:t>
            </a:r>
            <a:r>
              <a:rPr lang="en-US" dirty="0" smtClean="0"/>
              <a:t>, 723, 635</a:t>
            </a:r>
            <a:endParaRPr lang="en-US" b="1" dirty="0"/>
          </a:p>
          <a:p>
            <a:pPr marL="0" indent="0">
              <a:buNone/>
            </a:pPr>
            <a:r>
              <a:rPr lang="en-US" b="1" dirty="0" smtClean="0"/>
              <a:t>2011/08/22</a:t>
            </a:r>
            <a:r>
              <a:rPr lang="en-US" dirty="0"/>
              <a:t>: </a:t>
            </a:r>
            <a:r>
              <a:rPr lang="en-US" dirty="0" smtClean="0"/>
              <a:t>Initiated MinXSS </a:t>
            </a:r>
            <a:r>
              <a:rPr lang="en-US" dirty="0"/>
              <a:t>CubeSat </a:t>
            </a:r>
            <a:r>
              <a:rPr lang="en-US" dirty="0" smtClean="0"/>
              <a:t>project</a:t>
            </a:r>
            <a:endParaRPr lang="en-US" dirty="0"/>
          </a:p>
          <a:p>
            <a:pPr marL="0" indent="0">
              <a:buNone/>
            </a:pPr>
            <a:r>
              <a:rPr lang="en-US" b="1" dirty="0" smtClean="0"/>
              <a:t>2011/09/15</a:t>
            </a:r>
            <a:r>
              <a:rPr lang="en-US" dirty="0"/>
              <a:t>: </a:t>
            </a:r>
            <a:r>
              <a:rPr lang="en-US" dirty="0" smtClean="0"/>
              <a:t>Passed departmental </a:t>
            </a:r>
            <a:r>
              <a:rPr lang="en-US" dirty="0"/>
              <a:t>preliminary </a:t>
            </a:r>
            <a:r>
              <a:rPr lang="en-US" dirty="0" smtClean="0"/>
              <a:t>exam</a:t>
            </a:r>
          </a:p>
          <a:p>
            <a:pPr marL="0" indent="0">
              <a:buNone/>
            </a:pPr>
            <a:r>
              <a:rPr lang="en-US" b="1" dirty="0" smtClean="0"/>
              <a:t>2012/01/01</a:t>
            </a:r>
            <a:r>
              <a:rPr lang="en-US" dirty="0" smtClean="0"/>
              <a:t>: Switched research advisors and projects (Fontenla → Woods)</a:t>
            </a:r>
            <a:endParaRPr lang="en-US" b="1" dirty="0"/>
          </a:p>
          <a:p>
            <a:pPr marL="0" indent="0">
              <a:buNone/>
            </a:pPr>
            <a:r>
              <a:rPr lang="en-US" b="1" dirty="0" smtClean="0"/>
              <a:t>2012/08/13</a:t>
            </a:r>
            <a:r>
              <a:rPr lang="en-US" dirty="0"/>
              <a:t>: </a:t>
            </a:r>
            <a:r>
              <a:rPr lang="en-US" dirty="0" smtClean="0"/>
              <a:t>Began coronal </a:t>
            </a:r>
            <a:r>
              <a:rPr lang="en-US" dirty="0"/>
              <a:t>dimming initial </a:t>
            </a:r>
            <a:r>
              <a:rPr lang="en-US" dirty="0" smtClean="0"/>
              <a:t>study</a:t>
            </a:r>
            <a:endParaRPr lang="en-US" dirty="0"/>
          </a:p>
          <a:p>
            <a:pPr marL="0" indent="0">
              <a:buNone/>
            </a:pPr>
            <a:r>
              <a:rPr lang="en-US" b="1" dirty="0" smtClean="0"/>
              <a:t>2012/12/14</a:t>
            </a:r>
            <a:r>
              <a:rPr lang="en-US" dirty="0"/>
              <a:t>: MinXSS Preliminary Design Review (PDR)</a:t>
            </a:r>
          </a:p>
          <a:p>
            <a:pPr marL="0" indent="0">
              <a:buNone/>
            </a:pPr>
            <a:r>
              <a:rPr lang="en-US" b="1" dirty="0"/>
              <a:t>2012/12/21</a:t>
            </a:r>
            <a:r>
              <a:rPr lang="en-US" dirty="0"/>
              <a:t>: </a:t>
            </a:r>
            <a:r>
              <a:rPr lang="en-US" dirty="0" smtClean="0"/>
              <a:t>Completed masters degree</a:t>
            </a:r>
            <a:endParaRPr lang="en-US" dirty="0"/>
          </a:p>
          <a:p>
            <a:pPr marL="0" indent="0">
              <a:buNone/>
            </a:pPr>
            <a:r>
              <a:rPr lang="en-US" b="1" dirty="0" smtClean="0"/>
              <a:t>2013/05/03</a:t>
            </a:r>
            <a:r>
              <a:rPr lang="en-US" dirty="0"/>
              <a:t>: MinXSS Critical Design Review (CDR)</a:t>
            </a:r>
          </a:p>
          <a:p>
            <a:pPr marL="0" indent="0">
              <a:buNone/>
            </a:pPr>
            <a:r>
              <a:rPr lang="en-US" b="1" dirty="0" smtClean="0"/>
              <a:t>2013/05/09</a:t>
            </a:r>
            <a:r>
              <a:rPr lang="en-US" dirty="0"/>
              <a:t>: </a:t>
            </a:r>
            <a:r>
              <a:rPr lang="en-US" dirty="0" smtClean="0"/>
              <a:t>Passed departmental </a:t>
            </a:r>
            <a:r>
              <a:rPr lang="en-US" dirty="0"/>
              <a:t>PhD comprehensive </a:t>
            </a:r>
            <a:r>
              <a:rPr lang="en-US" dirty="0" smtClean="0"/>
              <a:t>exam</a:t>
            </a:r>
            <a:endParaRPr lang="en-US" dirty="0"/>
          </a:p>
        </p:txBody>
      </p:sp>
    </p:spTree>
    <p:extLst>
      <p:ext uri="{BB962C8B-B14F-4D97-AF65-F5344CB8AC3E}">
        <p14:creationId xmlns:p14="http://schemas.microsoft.com/office/powerpoint/2010/main" val="2043493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Comprehensive Exam Planned Schedule</a:t>
            </a:r>
            <a:br>
              <a:rPr lang="en-US" dirty="0" smtClean="0"/>
            </a:br>
            <a:r>
              <a:rPr lang="en-US" dirty="0" smtClean="0"/>
              <a:t>vs</a:t>
            </a:r>
            <a:br>
              <a:rPr lang="en-US" dirty="0" smtClean="0"/>
            </a:br>
            <a:r>
              <a:rPr lang="en-US" dirty="0" smtClean="0"/>
              <a:t>Actual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0901256"/>
              </p:ext>
            </p:extLst>
          </p:nvPr>
        </p:nvGraphicFramePr>
        <p:xfrm>
          <a:off x="457198" y="2141538"/>
          <a:ext cx="8196148" cy="4302760"/>
        </p:xfrm>
        <a:graphic>
          <a:graphicData uri="http://schemas.openxmlformats.org/drawingml/2006/table">
            <a:tbl>
              <a:tblPr firstRow="1" bandRow="1">
                <a:tableStyleId>{5C22544A-7EE6-4342-B048-85BDC9FD1C3A}</a:tableStyleId>
              </a:tblPr>
              <a:tblGrid>
                <a:gridCol w="1483114"/>
                <a:gridCol w="3356517"/>
                <a:gridCol w="3356517"/>
              </a:tblGrid>
              <a:tr h="370840">
                <a:tc>
                  <a:txBody>
                    <a:bodyPr/>
                    <a:lstStyle/>
                    <a:p>
                      <a:pPr algn="ctr"/>
                      <a:r>
                        <a:rPr lang="en-US" sz="1200" dirty="0" smtClean="0"/>
                        <a:t>Time</a:t>
                      </a:r>
                      <a:endParaRPr lang="en-US" sz="1200" dirty="0"/>
                    </a:p>
                  </a:txBody>
                  <a:tcPr/>
                </a:tc>
                <a:tc>
                  <a:txBody>
                    <a:bodyPr/>
                    <a:lstStyle/>
                    <a:p>
                      <a:r>
                        <a:rPr lang="en-US" sz="1200" dirty="0" smtClean="0"/>
                        <a:t>Verbatim Planned Task</a:t>
                      </a:r>
                      <a:endParaRPr lang="en-US" sz="1200" dirty="0"/>
                    </a:p>
                  </a:txBody>
                  <a:tcPr/>
                </a:tc>
                <a:tc>
                  <a:txBody>
                    <a:bodyPr/>
                    <a:lstStyle/>
                    <a:p>
                      <a:r>
                        <a:rPr lang="en-US" sz="1200" dirty="0" smtClean="0"/>
                        <a:t>Actual</a:t>
                      </a:r>
                      <a:endParaRPr lang="en-US" sz="1200" dirty="0"/>
                    </a:p>
                  </a:txBody>
                  <a:tcPr/>
                </a:tc>
              </a:tr>
              <a:tr h="370840">
                <a:tc rowSpan="2">
                  <a:txBody>
                    <a:bodyPr/>
                    <a:lstStyle/>
                    <a:p>
                      <a:pPr algn="ctr"/>
                      <a:r>
                        <a:rPr lang="en-US" sz="1200" dirty="0" smtClean="0"/>
                        <a:t>Year</a:t>
                      </a:r>
                      <a:r>
                        <a:rPr lang="en-US" sz="1200" baseline="0" dirty="0" smtClean="0"/>
                        <a:t> 1 (2013/2014)</a:t>
                      </a:r>
                      <a:endParaRPr lang="en-US" sz="1200" dirty="0"/>
                    </a:p>
                  </a:txBody>
                  <a:tcPr anchor="ctr"/>
                </a:tc>
                <a:tc>
                  <a:txBody>
                    <a:bodyPr/>
                    <a:lstStyle/>
                    <a:p>
                      <a:pPr lvl="0"/>
                      <a:r>
                        <a:rPr lang="en-US" sz="1200" kern="1200" dirty="0" smtClean="0">
                          <a:solidFill>
                            <a:schemeClr val="dk1"/>
                          </a:solidFill>
                          <a:effectLst/>
                          <a:latin typeface="+mn-lt"/>
                          <a:ea typeface="+mn-ea"/>
                          <a:cs typeface="+mn-cs"/>
                        </a:rPr>
                        <a:t>Coronal dimming case studies completed, algorithms developed, and case studies paper submitted</a:t>
                      </a:r>
                      <a:endParaRPr lang="en-US" sz="1200" kern="1200" dirty="0">
                        <a:solidFill>
                          <a:schemeClr val="dk1"/>
                        </a:solidFill>
                        <a:effectLst/>
                        <a:latin typeface="+mn-lt"/>
                        <a:ea typeface="+mn-ea"/>
                        <a:cs typeface="+mn-cs"/>
                      </a:endParaRPr>
                    </a:p>
                  </a:txBody>
                  <a:tcPr/>
                </a:tc>
                <a:tc>
                  <a:txBody>
                    <a:bodyPr/>
                    <a:lstStyle/>
                    <a:p>
                      <a:r>
                        <a:rPr lang="en-US" sz="1200" dirty="0" smtClean="0"/>
                        <a:t>As planned,</a:t>
                      </a:r>
                      <a:r>
                        <a:rPr lang="en-US" sz="1200" baseline="0" dirty="0" smtClean="0"/>
                        <a:t> published on 2014/07/01</a:t>
                      </a:r>
                      <a:endParaRPr lang="en-US" sz="1200" dirty="0"/>
                    </a:p>
                  </a:txBody>
                  <a:tcPr/>
                </a:tc>
              </a:tr>
              <a:tr h="370840">
                <a:tc vMerge="1">
                  <a:txBody>
                    <a:bodyPr/>
                    <a:lstStyle/>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MinXSS flight manufacturing begun</a:t>
                      </a:r>
                    </a:p>
                  </a:txBody>
                  <a:tcPr/>
                </a:tc>
                <a:tc>
                  <a:txBody>
                    <a:bodyPr/>
                    <a:lstStyle/>
                    <a:p>
                      <a:r>
                        <a:rPr lang="en-US" sz="1200" dirty="0" smtClean="0"/>
                        <a:t>As planned, manufacturing/integration completed by</a:t>
                      </a:r>
                      <a:r>
                        <a:rPr lang="en-US" sz="1200" baseline="0" dirty="0" smtClean="0"/>
                        <a:t> 2014/10/18</a:t>
                      </a:r>
                      <a:endParaRPr lang="en-US" sz="1200" dirty="0"/>
                    </a:p>
                  </a:txBody>
                  <a:tcPr/>
                </a:tc>
              </a:tr>
              <a:tr h="370840">
                <a:tc rowSpan="2">
                  <a:txBody>
                    <a:bodyPr/>
                    <a:lstStyle/>
                    <a:p>
                      <a:pPr algn="ctr"/>
                      <a:r>
                        <a:rPr lang="en-US" sz="1200" dirty="0" smtClean="0"/>
                        <a:t>Year 2 (2014/2015)</a:t>
                      </a:r>
                      <a:endParaRPr lang="en-US" sz="1200" dirty="0"/>
                    </a:p>
                  </a:txBody>
                  <a:tcPr anchor="ctr">
                    <a:solidFill>
                      <a:srgbClr val="F1E8F5"/>
                    </a:solidFill>
                  </a:tcPr>
                </a:tc>
                <a:tc>
                  <a:txBody>
                    <a:bodyPr/>
                    <a:lstStyle/>
                    <a:p>
                      <a:r>
                        <a:rPr lang="en-US" sz="1200" dirty="0" smtClean="0"/>
                        <a:t>Coronal dimming statistical sample identified, algorithms applied, coronal dimming catalog started, statistical results paper submitted</a:t>
                      </a:r>
                      <a:endParaRPr lang="en-US" sz="1200" dirty="0"/>
                    </a:p>
                  </a:txBody>
                  <a:tcPr/>
                </a:tc>
                <a:tc>
                  <a:txBody>
                    <a:bodyPr/>
                    <a:lstStyle/>
                    <a:p>
                      <a:r>
                        <a:rPr lang="en-US" sz="1200" dirty="0" smtClean="0"/>
                        <a:t>Nearly as planned, paper submitted first week of 2016 January</a:t>
                      </a:r>
                      <a:endParaRPr lang="en-US" sz="1200" dirty="0"/>
                    </a:p>
                  </a:txBody>
                  <a:tcPr/>
                </a:tc>
              </a:tr>
              <a:tr h="370840">
                <a:tc vMerge="1">
                  <a:txBody>
                    <a:bodyPr/>
                    <a:lstStyle/>
                    <a:p>
                      <a:endParaRPr lang="en-US" sz="1200" dirty="0"/>
                    </a:p>
                  </a:txBody>
                  <a:tcPr/>
                </a:tc>
                <a:tc>
                  <a:txBody>
                    <a:bodyPr/>
                    <a:lstStyle/>
                    <a:p>
                      <a:r>
                        <a:rPr lang="en-US" sz="1200" dirty="0" smtClean="0"/>
                        <a:t>MinXSS integration and functional testing of flight systems</a:t>
                      </a:r>
                      <a:endParaRPr lang="en-US" sz="1200" dirty="0"/>
                    </a:p>
                  </a:txBody>
                  <a:tcPr/>
                </a:tc>
                <a:tc>
                  <a:txBody>
                    <a:bodyPr/>
                    <a:lstStyle/>
                    <a:p>
                      <a:r>
                        <a:rPr lang="en-US" sz="1200" dirty="0" smtClean="0"/>
                        <a:t>As planned,</a:t>
                      </a:r>
                      <a:r>
                        <a:rPr lang="en-US" sz="1200" baseline="0" dirty="0" smtClean="0"/>
                        <a:t> completed by 2015/05/18</a:t>
                      </a:r>
                      <a:endParaRPr lang="en-US" sz="1200" dirty="0"/>
                    </a:p>
                  </a:txBody>
                  <a:tcPr/>
                </a:tc>
              </a:tr>
              <a:tr h="370840">
                <a:tc rowSpan="3">
                  <a:txBody>
                    <a:bodyPr/>
                    <a:lstStyle/>
                    <a:p>
                      <a:pPr algn="ctr"/>
                      <a:r>
                        <a:rPr lang="en-US" sz="1200" dirty="0" smtClean="0"/>
                        <a:t>Year 3 (2015/2016)</a:t>
                      </a:r>
                      <a:endParaRPr lang="en-US" sz="1200" dirty="0"/>
                    </a:p>
                  </a:txBody>
                  <a:tcPr anchor="ctr"/>
                </a:tc>
                <a:tc>
                  <a:txBody>
                    <a:bodyPr/>
                    <a:lstStyle/>
                    <a:p>
                      <a:r>
                        <a:rPr lang="en-US" sz="1200" dirty="0" smtClean="0"/>
                        <a:t>Coronal dimming algorithms developed as real-time space weather product for SDO/EVE website</a:t>
                      </a:r>
                      <a:endParaRPr lang="en-US" sz="1200" dirty="0"/>
                    </a:p>
                  </a:txBody>
                  <a:tcPr/>
                </a:tc>
                <a:tc>
                  <a:txBody>
                    <a:bodyPr/>
                    <a:lstStyle/>
                    <a:p>
                      <a:r>
                        <a:rPr lang="en-US" sz="1200" dirty="0" smtClean="0"/>
                        <a:t>Not possible due to SDO/EVE/MEGS-A</a:t>
                      </a:r>
                      <a:r>
                        <a:rPr lang="en-US" sz="1200" baseline="0" dirty="0" smtClean="0"/>
                        <a:t> failure on 2014/05/26, data that my dimming algorithms require</a:t>
                      </a:r>
                      <a:endParaRPr lang="en-US" sz="1200" dirty="0"/>
                    </a:p>
                  </a:txBody>
                  <a:tcPr/>
                </a:tc>
              </a:tr>
              <a:tr h="370840">
                <a:tc vMerge="1">
                  <a:txBody>
                    <a:bodyPr/>
                    <a:lstStyle/>
                    <a:p>
                      <a:pPr algn="ctr"/>
                      <a:endParaRPr lang="en-US" sz="1200" dirty="0"/>
                    </a:p>
                  </a:txBody>
                  <a:tcPr anchor="ctr"/>
                </a:tc>
                <a:tc>
                  <a:txBody>
                    <a:bodyPr/>
                    <a:lstStyle/>
                    <a:p>
                      <a:r>
                        <a:rPr lang="en-US" sz="1200" dirty="0" smtClean="0"/>
                        <a:t>MinXSS system-level environmental testing, launch, operations, and data analysis</a:t>
                      </a:r>
                      <a:endParaRPr lang="en-US" sz="1200" dirty="0"/>
                    </a:p>
                  </a:txBody>
                  <a:tcPr/>
                </a:tc>
                <a:tc>
                  <a:txBody>
                    <a:bodyPr/>
                    <a:lstStyle/>
                    <a:p>
                      <a:r>
                        <a:rPr lang="en-US" sz="1200" dirty="0" smtClean="0"/>
                        <a:t>As planned,</a:t>
                      </a:r>
                      <a:r>
                        <a:rPr lang="en-US" sz="1200" baseline="0" dirty="0" smtClean="0"/>
                        <a:t> delivery on 2015/09/10, launch on 2015/12/04, ISS deployment to come in 2015/02</a:t>
                      </a:r>
                      <a:endParaRPr lang="en-US" sz="1200" dirty="0"/>
                    </a:p>
                  </a:txBody>
                  <a:tcPr/>
                </a:tc>
              </a:tr>
              <a:tr h="370840">
                <a:tc vMerge="1">
                  <a:txBody>
                    <a:bodyPr/>
                    <a:lstStyle/>
                    <a:p>
                      <a:pPr algn="ctr"/>
                      <a:endParaRPr lang="en-US" sz="1200" dirty="0"/>
                    </a:p>
                  </a:txBody>
                  <a:tcPr anchor="ctr"/>
                </a:tc>
                <a:tc>
                  <a:txBody>
                    <a:bodyPr/>
                    <a:lstStyle/>
                    <a:p>
                      <a:r>
                        <a:rPr lang="en-US" sz="1200" dirty="0" smtClean="0"/>
                        <a:t>-- </a:t>
                      </a:r>
                      <a:endParaRPr lang="en-US" sz="1200" dirty="0"/>
                    </a:p>
                  </a:txBody>
                  <a:tcPr/>
                </a:tc>
                <a:tc>
                  <a:txBody>
                    <a:bodyPr/>
                    <a:lstStyle/>
                    <a:p>
                      <a:r>
                        <a:rPr lang="en-US" sz="1200" dirty="0" smtClean="0"/>
                        <a:t>Detailed MinXSS</a:t>
                      </a:r>
                      <a:r>
                        <a:rPr lang="en-US" sz="1200" baseline="0" dirty="0" smtClean="0"/>
                        <a:t> thermal balance analysis for publication in </a:t>
                      </a:r>
                      <a:r>
                        <a:rPr lang="en-US" sz="1200" baseline="0" dirty="0" err="1" smtClean="0"/>
                        <a:t>JoSS</a:t>
                      </a:r>
                      <a:r>
                        <a:rPr lang="en-US" sz="1200" baseline="0" dirty="0" smtClean="0"/>
                        <a:t> (likely first such analysis for a CubeSat) </a:t>
                      </a:r>
                      <a:endParaRPr lang="en-US" sz="1200" dirty="0"/>
                    </a:p>
                  </a:txBody>
                  <a:tcPr/>
                </a:tc>
              </a:tr>
            </a:tbl>
          </a:graphicData>
        </a:graphic>
      </p:graphicFrame>
    </p:spTree>
    <p:extLst>
      <p:ext uri="{BB962C8B-B14F-4D97-AF65-F5344CB8AC3E}">
        <p14:creationId xmlns:p14="http://schemas.microsoft.com/office/powerpoint/2010/main" val="1059426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Papers</a:t>
            </a:r>
            <a:endParaRPr lang="en-US" dirty="0"/>
          </a:p>
        </p:txBody>
      </p:sp>
      <p:sp>
        <p:nvSpPr>
          <p:cNvPr id="3" name="Content Placeholder 2"/>
          <p:cNvSpPr>
            <a:spLocks noGrp="1"/>
          </p:cNvSpPr>
          <p:nvPr>
            <p:ph idx="1"/>
          </p:nvPr>
        </p:nvSpPr>
        <p:spPr>
          <a:xfrm>
            <a:off x="457200" y="1858538"/>
            <a:ext cx="7772400" cy="4772722"/>
          </a:xfrm>
        </p:spPr>
        <p:txBody>
          <a:bodyPr>
            <a:normAutofit fontScale="92500" lnSpcReduction="20000"/>
          </a:bodyPr>
          <a:lstStyle/>
          <a:p>
            <a:pPr marL="342900" lvl="0" indent="-342900">
              <a:buFont typeface="+mj-lt"/>
              <a:buAutoNum type="arabicPeriod"/>
            </a:pPr>
            <a:r>
              <a:rPr lang="en-US" dirty="0" smtClean="0"/>
              <a:t>Mason, J. P., &amp; Hoeksema, J. T. </a:t>
            </a:r>
            <a:r>
              <a:rPr lang="en-US" dirty="0"/>
              <a:t>2010, </a:t>
            </a:r>
            <a:r>
              <a:rPr lang="en-US" dirty="0" smtClean="0"/>
              <a:t>The Astrophysical Journal, 723, 634</a:t>
            </a:r>
          </a:p>
          <a:p>
            <a:pPr lvl="1"/>
            <a:r>
              <a:rPr lang="en-US" dirty="0" smtClean="0"/>
              <a:t>“Testing Automated Solar Flare Forecasting with 13 Years of Michelson Doppler Imager Magnetograms”</a:t>
            </a:r>
          </a:p>
          <a:p>
            <a:pPr lvl="1"/>
            <a:r>
              <a:rPr lang="en-US" dirty="0" smtClean="0"/>
              <a:t>Written post-Bachelors, prior to entrance to CU graduate school but on a related and relevant topic</a:t>
            </a:r>
          </a:p>
          <a:p>
            <a:pPr marL="342900" lvl="0" indent="-342900">
              <a:buFont typeface="+mj-lt"/>
              <a:buAutoNum type="arabicPeriod"/>
            </a:pPr>
            <a:r>
              <a:rPr lang="en-US" dirty="0" smtClean="0"/>
              <a:t>Mason </a:t>
            </a:r>
            <a:r>
              <a:rPr lang="en-US" dirty="0"/>
              <a:t>et al. 2014, </a:t>
            </a:r>
            <a:r>
              <a:rPr lang="en-US" dirty="0" smtClean="0"/>
              <a:t>The Astrophysical Journal, 789, 61</a:t>
            </a:r>
          </a:p>
          <a:p>
            <a:pPr lvl="1"/>
            <a:r>
              <a:rPr lang="en-US" dirty="0" smtClean="0"/>
              <a:t>“Mechanisms and Observations of Coronal Dimming for the 2010 August 7 Event”</a:t>
            </a:r>
          </a:p>
          <a:p>
            <a:pPr marL="342900" lvl="0" indent="-342900">
              <a:buFont typeface="+mj-lt"/>
              <a:buAutoNum type="arabicPeriod"/>
            </a:pPr>
            <a:r>
              <a:rPr lang="en-US" dirty="0" smtClean="0"/>
              <a:t>Mason </a:t>
            </a:r>
            <a:r>
              <a:rPr lang="en-US" dirty="0"/>
              <a:t>et al. </a:t>
            </a:r>
            <a:r>
              <a:rPr lang="en-US" dirty="0" smtClean="0"/>
              <a:t>2016a, </a:t>
            </a:r>
            <a:r>
              <a:rPr lang="en-US" dirty="0"/>
              <a:t>(</a:t>
            </a:r>
            <a:r>
              <a:rPr lang="en-US" i="1" dirty="0"/>
              <a:t>accepted</a:t>
            </a:r>
            <a:r>
              <a:rPr lang="en-US" dirty="0"/>
              <a:t>) Journal of Spacecraft and </a:t>
            </a:r>
            <a:r>
              <a:rPr lang="en-US" dirty="0" smtClean="0"/>
              <a:t>Rockets</a:t>
            </a:r>
            <a:endParaRPr lang="en-US" dirty="0"/>
          </a:p>
          <a:p>
            <a:pPr lvl="1"/>
            <a:r>
              <a:rPr lang="en-US" dirty="0" smtClean="0"/>
              <a:t>“Miniature X-ray Solar Spectrometer (MinXSS) – A Science-Oriented, University 3U CubeSat”</a:t>
            </a:r>
          </a:p>
          <a:p>
            <a:pPr marL="342900" lvl="0" indent="-342900">
              <a:buFont typeface="+mj-lt"/>
              <a:buAutoNum type="arabicPeriod"/>
            </a:pPr>
            <a:r>
              <a:rPr lang="en-US" dirty="0" smtClean="0"/>
              <a:t>Mason </a:t>
            </a:r>
            <a:r>
              <a:rPr lang="en-US" dirty="0"/>
              <a:t>et al. 2016b, </a:t>
            </a:r>
            <a:r>
              <a:rPr lang="en-US" dirty="0" smtClean="0"/>
              <a:t>The Astrophysical Journal, (</a:t>
            </a:r>
            <a:r>
              <a:rPr lang="en-US" i="1" dirty="0" smtClean="0"/>
              <a:t>submitted by 2016/01/08)</a:t>
            </a:r>
            <a:endParaRPr lang="en-US" dirty="0" smtClean="0"/>
          </a:p>
          <a:p>
            <a:pPr lvl="1"/>
            <a:r>
              <a:rPr lang="en-US" dirty="0" smtClean="0"/>
              <a:t>“Relationship of Coronal Dimming Slope and Depth to Coronal Mass Ejection Velocity and Mass”</a:t>
            </a:r>
          </a:p>
          <a:p>
            <a:pPr marL="342900" lvl="0" indent="-342900">
              <a:buFont typeface="+mj-lt"/>
              <a:buAutoNum type="arabicPeriod"/>
            </a:pPr>
            <a:r>
              <a:rPr lang="en-US" dirty="0" smtClean="0"/>
              <a:t>Mason</a:t>
            </a:r>
            <a:r>
              <a:rPr lang="en-US" dirty="0"/>
              <a:t>, </a:t>
            </a:r>
            <a:r>
              <a:rPr lang="en-US" dirty="0" smtClean="0"/>
              <a:t>J. P., Lamprecht</a:t>
            </a:r>
            <a:r>
              <a:rPr lang="en-US" dirty="0"/>
              <a:t>, </a:t>
            </a:r>
            <a:r>
              <a:rPr lang="en-US" dirty="0" smtClean="0"/>
              <a:t>B. &amp; Woods, T. N. </a:t>
            </a:r>
            <a:r>
              <a:rPr lang="en-US" dirty="0"/>
              <a:t>2016c, </a:t>
            </a:r>
            <a:r>
              <a:rPr lang="en-US" i="1" dirty="0"/>
              <a:t>(in prep at time of defense)</a:t>
            </a:r>
            <a:r>
              <a:rPr lang="en-US" dirty="0"/>
              <a:t> Journal of Small </a:t>
            </a:r>
            <a:r>
              <a:rPr lang="en-US" dirty="0" smtClean="0"/>
              <a:t>Satellites</a:t>
            </a:r>
          </a:p>
          <a:p>
            <a:pPr lvl="1"/>
            <a:r>
              <a:rPr lang="en-US" dirty="0" smtClean="0"/>
              <a:t>“Thermal Balance Analysis and Model/Orbit Comparison for a CubeSat”</a:t>
            </a:r>
            <a:endParaRPr lang="en-US" dirty="0"/>
          </a:p>
        </p:txBody>
      </p:sp>
    </p:spTree>
    <p:extLst>
      <p:ext uri="{BB962C8B-B14F-4D97-AF65-F5344CB8AC3E}">
        <p14:creationId xmlns:p14="http://schemas.microsoft.com/office/powerpoint/2010/main" val="994996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Relevant Activities</a:t>
            </a:r>
            <a:endParaRPr lang="en-US" dirty="0"/>
          </a:p>
        </p:txBody>
      </p:sp>
      <p:sp>
        <p:nvSpPr>
          <p:cNvPr id="3" name="Content Placeholder 2"/>
          <p:cNvSpPr>
            <a:spLocks noGrp="1"/>
          </p:cNvSpPr>
          <p:nvPr>
            <p:ph idx="1"/>
          </p:nvPr>
        </p:nvSpPr>
        <p:spPr>
          <a:xfrm>
            <a:off x="457200" y="1680519"/>
            <a:ext cx="7772400" cy="5058033"/>
          </a:xfrm>
        </p:spPr>
        <p:txBody>
          <a:bodyPr>
            <a:normAutofit fontScale="55000" lnSpcReduction="20000"/>
          </a:bodyPr>
          <a:lstStyle/>
          <a:p>
            <a:r>
              <a:rPr lang="en-US" dirty="0" smtClean="0"/>
              <a:t>Heavily involved in hardware/software/launch for two SDO/EVE sounding rocket launches (and a third in 2016 May/June) </a:t>
            </a:r>
          </a:p>
          <a:p>
            <a:r>
              <a:rPr lang="en-US" dirty="0" smtClean="0"/>
              <a:t>Instrument calibrations in EUV and SXR at NIST/SURF</a:t>
            </a:r>
            <a:endParaRPr lang="en-US" dirty="0"/>
          </a:p>
          <a:p>
            <a:r>
              <a:rPr lang="en-US" dirty="0" smtClean="0"/>
              <a:t>Lead student for MinXSS for 4 years, logging 4403 hours to date</a:t>
            </a:r>
          </a:p>
          <a:p>
            <a:r>
              <a:rPr lang="en-US" dirty="0" smtClean="0"/>
              <a:t>$50k fellowship from Goddard for 2013/2014 via independent proposal</a:t>
            </a:r>
          </a:p>
          <a:p>
            <a:r>
              <a:rPr lang="en-US" dirty="0" smtClean="0"/>
              <a:t>First science grant funded (NASA Heliophysics Supporting Research) with my coronal dimming / CME  team from around the country, providing me with ¼ post-doc funding</a:t>
            </a:r>
          </a:p>
          <a:p>
            <a:r>
              <a:rPr lang="en-US" dirty="0" smtClean="0"/>
              <a:t>Involved in multiple other proposals</a:t>
            </a:r>
          </a:p>
          <a:p>
            <a:pPr lvl="1"/>
            <a:r>
              <a:rPr lang="en-US" dirty="0" err="1" smtClean="0"/>
              <a:t>CubIXSS</a:t>
            </a:r>
            <a:r>
              <a:rPr lang="en-US" dirty="0" smtClean="0"/>
              <a:t> CubeSat (x3, PI Amir </a:t>
            </a:r>
            <a:r>
              <a:rPr lang="en-US" dirty="0" err="1" smtClean="0"/>
              <a:t>Caspi</a:t>
            </a:r>
            <a:r>
              <a:rPr lang="en-US" dirty="0" smtClean="0"/>
              <a:t>)</a:t>
            </a:r>
          </a:p>
          <a:p>
            <a:pPr lvl="1"/>
            <a:r>
              <a:rPr lang="en-US" dirty="0" smtClean="0"/>
              <a:t>Europa Clipper CubeSat (PI Frank </a:t>
            </a:r>
            <a:r>
              <a:rPr lang="en-US" dirty="0" err="1" smtClean="0"/>
              <a:t>Crary</a:t>
            </a:r>
            <a:r>
              <a:rPr lang="en-US" dirty="0" smtClean="0"/>
              <a:t>)</a:t>
            </a:r>
          </a:p>
          <a:p>
            <a:pPr lvl="1"/>
            <a:r>
              <a:rPr lang="en-US" dirty="0" smtClean="0"/>
              <a:t>L5 CubeSat (PI Xinlin Li) </a:t>
            </a:r>
          </a:p>
          <a:p>
            <a:pPr lvl="1"/>
            <a:r>
              <a:rPr lang="en-US" dirty="0" smtClean="0"/>
              <a:t>X-ray imager and new instrument based on results of my dimming work (PI Tom Woods)</a:t>
            </a:r>
          </a:p>
          <a:p>
            <a:pPr lvl="1"/>
            <a:r>
              <a:rPr lang="en-US" dirty="0" smtClean="0"/>
              <a:t>My own proposal to CU Grand Challenge Our Space. Our Future., which was selected and I produced a popular MinXSS highlights video including my original orchestral music that now has 2,336 views on </a:t>
            </a:r>
            <a:r>
              <a:rPr lang="en-US" dirty="0" err="1" smtClean="0"/>
              <a:t>youtube</a:t>
            </a:r>
            <a:r>
              <a:rPr lang="en-US" dirty="0" smtClean="0"/>
              <a:t> and has been shown at every MinXSS presentation since</a:t>
            </a:r>
          </a:p>
          <a:p>
            <a:r>
              <a:rPr lang="en-US" dirty="0" smtClean="0"/>
              <a:t>2012 summer internship via NSF/National Solar Observatory at Indian Institute of Astrophysics in Bangalore, India where I produced an automated IDL solar observation image processing pipeline</a:t>
            </a:r>
          </a:p>
          <a:p>
            <a:r>
              <a:rPr lang="en-US" dirty="0" smtClean="0"/>
              <a:t>Numerous presentations and posters at conferences (some attended multiple times): AGU, SmallSat, LWS/SDO Workshops, Solar in Sonoma, CDIO, Boulder Solar Day, Eddy Symposium</a:t>
            </a:r>
          </a:p>
          <a:p>
            <a:r>
              <a:rPr lang="en-US" dirty="0" smtClean="0"/>
              <a:t>Invited talks at NASA Goddard, Naval Research Lab, LASP All Hands, LASP public lecture, APS guest lecture, Physics of the Industry guest lecture at UC Santa Cruz, Boulder solar REU introduction to flares, and 3 kindergarten classes</a:t>
            </a:r>
          </a:p>
          <a:p>
            <a:r>
              <a:rPr lang="en-US" dirty="0" smtClean="0"/>
              <a:t>Other outreach: LASP tours (trained by LASP EPO), 3 time judge at Denver Metro science fair (middle/high school), 3 time judge at Colorado State Science and Engineering Fair (high school), Earth Explorers Quest (middle school)</a:t>
            </a:r>
          </a:p>
          <a:p>
            <a:r>
              <a:rPr lang="en-US" dirty="0" smtClean="0"/>
              <a:t>Primary mentor for a high-school summer research intern that is now an engineering undergraduate at CU, co-mentor for two summer REU students, de facto mentor for numerous MinXSS graduate students (and QB50 to a lesser extent)</a:t>
            </a:r>
          </a:p>
        </p:txBody>
      </p:sp>
    </p:spTree>
    <p:extLst>
      <p:ext uri="{BB962C8B-B14F-4D97-AF65-F5344CB8AC3E}">
        <p14:creationId xmlns:p14="http://schemas.microsoft.com/office/powerpoint/2010/main" val="714644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Post-PhD Plans</a:t>
            </a:r>
            <a:endParaRPr lang="en-US" dirty="0"/>
          </a:p>
        </p:txBody>
      </p:sp>
      <p:sp>
        <p:nvSpPr>
          <p:cNvPr id="3" name="Content Placeholder 2"/>
          <p:cNvSpPr>
            <a:spLocks noGrp="1"/>
          </p:cNvSpPr>
          <p:nvPr>
            <p:ph idx="1"/>
          </p:nvPr>
        </p:nvSpPr>
        <p:spPr/>
        <p:txBody>
          <a:bodyPr>
            <a:normAutofit lnSpcReduction="10000"/>
          </a:bodyPr>
          <a:lstStyle/>
          <a:p>
            <a:r>
              <a:rPr lang="en-US" dirty="0" smtClean="0"/>
              <a:t>Post-doc at LASP with Tom Woods</a:t>
            </a:r>
          </a:p>
          <a:p>
            <a:r>
              <a:rPr lang="en-US" dirty="0" smtClean="0"/>
              <a:t>Publish Chapter 7 of dissertation on CubeSat thermal </a:t>
            </a:r>
            <a:r>
              <a:rPr lang="en-US" dirty="0"/>
              <a:t>b</a:t>
            </a:r>
            <a:r>
              <a:rPr lang="en-US" dirty="0" smtClean="0"/>
              <a:t>alance in Journal of Small Satellites</a:t>
            </a:r>
          </a:p>
          <a:p>
            <a:r>
              <a:rPr lang="en-US" dirty="0" smtClean="0"/>
              <a:t>Large statistical study of dimming/CMEs that uses all 4 years of SDO/EVE/MEGS-A data, triggering on 6000+ flares</a:t>
            </a:r>
          </a:p>
          <a:p>
            <a:r>
              <a:rPr lang="en-US" dirty="0" smtClean="0"/>
              <a:t>Publish MinXSS on-orbit performance analyses (at least as SmallSat conference paper)</a:t>
            </a:r>
          </a:p>
          <a:p>
            <a:r>
              <a:rPr lang="en-US" dirty="0" smtClean="0"/>
              <a:t>Coronal dimming joint study with dimming team (bringing in differential emission measures, detailed AIA spatial analyses)</a:t>
            </a:r>
          </a:p>
          <a:p>
            <a:r>
              <a:rPr lang="en-US" dirty="0" smtClean="0"/>
              <a:t>MinXSS science paper(s) – 1</a:t>
            </a:r>
            <a:r>
              <a:rPr lang="en-US" baseline="30000" dirty="0" smtClean="0"/>
              <a:t>st</a:t>
            </a:r>
            <a:r>
              <a:rPr lang="en-US" dirty="0" smtClean="0"/>
              <a:t> and co-author on solar flares, coronal physics, Earth-atmospheric impacts</a:t>
            </a:r>
            <a:endParaRPr lang="en-US" dirty="0"/>
          </a:p>
        </p:txBody>
      </p:sp>
    </p:spTree>
    <p:extLst>
      <p:ext uri="{BB962C8B-B14F-4D97-AF65-F5344CB8AC3E}">
        <p14:creationId xmlns:p14="http://schemas.microsoft.com/office/powerpoint/2010/main" val="15382658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99</TotalTime>
  <Words>904</Words>
  <Application>Microsoft Macintosh PowerPoint</Application>
  <PresentationFormat>On-screen Show (4:3)</PresentationFormat>
  <Paragraphs>72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Arial</vt:lpstr>
      <vt:lpstr>Celestial</vt:lpstr>
      <vt:lpstr>James Paul Mason Phd Defense Readiness</vt:lpstr>
      <vt:lpstr>Schedule Up to Comprehensive Exam</vt:lpstr>
      <vt:lpstr>Comprehensive Exam Planned Schedule vs Actual</vt:lpstr>
      <vt:lpstr>Papers</vt:lpstr>
      <vt:lpstr>Other Relevant Activities</vt:lpstr>
      <vt:lpstr>Post-PhD Plans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James Paul Mason Phd Defense Readiness</dc:title>
  <dc:creator>James Mason</dc:creator>
  <cp:lastModifiedBy>James Mason</cp:lastModifiedBy>
  <cp:revision>24</cp:revision>
  <dcterms:created xsi:type="dcterms:W3CDTF">2016-01-04T17:16:03Z</dcterms:created>
  <dcterms:modified xsi:type="dcterms:W3CDTF">2016-01-04T18:55:38Z</dcterms:modified>
</cp:coreProperties>
</file>