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5" d="100"/>
          <a:sy n="25" d="100"/>
        </p:scale>
        <p:origin x="538"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285233"/>
            <a:ext cx="27980640" cy="1337056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0171413"/>
            <a:ext cx="24688800" cy="927226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8ADDE3-F09E-4A06-B658-D44B33B834F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241211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ADDE3-F09E-4A06-B658-D44B33B834F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948909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044700"/>
            <a:ext cx="7098030"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044700"/>
            <a:ext cx="20882610" cy="325462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ADDE3-F09E-4A06-B658-D44B33B834F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425605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ADDE3-F09E-4A06-B658-D44B33B834F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197352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9574541"/>
            <a:ext cx="28392120" cy="1597532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5701001"/>
            <a:ext cx="28392120" cy="840104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8ADDE3-F09E-4A06-B658-D44B33B834F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072920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0223500"/>
            <a:ext cx="13990320" cy="243674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0223500"/>
            <a:ext cx="13990320" cy="243674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8ADDE3-F09E-4A06-B658-D44B33B834F7}"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05033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044708"/>
            <a:ext cx="2839212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9414513"/>
            <a:ext cx="13926024" cy="461390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4028420"/>
            <a:ext cx="13926024" cy="206336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9414513"/>
            <a:ext cx="13994608" cy="461390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4028420"/>
            <a:ext cx="13994608" cy="206336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8ADDE3-F09E-4A06-B658-D44B33B834F7}" type="datetimeFigureOut">
              <a:rPr lang="en-US" smtClean="0"/>
              <a:t>4/29/2018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53339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8ADDE3-F09E-4A06-B658-D44B33B834F7}" type="datetimeFigureOut">
              <a:rPr lang="en-US" smtClean="0"/>
              <a:t>4/29/2018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529780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ADDE3-F09E-4A06-B658-D44B33B834F7}" type="datetimeFigureOut">
              <a:rPr lang="en-US" smtClean="0"/>
              <a:t>4/29/2018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319025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560320"/>
            <a:ext cx="10617041" cy="896112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5529588"/>
            <a:ext cx="16664940" cy="272923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1521440"/>
            <a:ext cx="10617041" cy="2134489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D98ADDE3-F09E-4A06-B658-D44B33B834F7}"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59499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560320"/>
            <a:ext cx="10617041" cy="896112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5529588"/>
            <a:ext cx="16664940" cy="272923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1521440"/>
            <a:ext cx="10617041" cy="2134489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D98ADDE3-F09E-4A06-B658-D44B33B834F7}"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305532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044708"/>
            <a:ext cx="2839212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0223500"/>
            <a:ext cx="28392120" cy="2436749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5595568"/>
            <a:ext cx="7406640" cy="2044700"/>
          </a:xfrm>
          <a:prstGeom prst="rect">
            <a:avLst/>
          </a:prstGeom>
        </p:spPr>
        <p:txBody>
          <a:bodyPr vert="horz" lIns="91440" tIns="45720" rIns="91440" bIns="45720" rtlCol="0" anchor="ctr"/>
          <a:lstStyle>
            <a:lvl1pPr algn="l">
              <a:defRPr sz="4320">
                <a:solidFill>
                  <a:schemeClr val="tx1">
                    <a:tint val="75000"/>
                  </a:schemeClr>
                </a:solidFill>
              </a:defRPr>
            </a:lvl1pPr>
          </a:lstStyle>
          <a:p>
            <a:fld id="{D98ADDE3-F09E-4A06-B658-D44B33B834F7}" type="datetimeFigureOut">
              <a:rPr lang="en-US" smtClean="0"/>
              <a:t>4/29/2018</a:t>
            </a:fld>
            <a:endParaRPr lang="en-US"/>
          </a:p>
        </p:txBody>
      </p:sp>
      <p:sp>
        <p:nvSpPr>
          <p:cNvPr id="5" name="Footer Placeholder 4"/>
          <p:cNvSpPr>
            <a:spLocks noGrp="1"/>
          </p:cNvSpPr>
          <p:nvPr>
            <p:ph type="ftr" sz="quarter" idx="3"/>
          </p:nvPr>
        </p:nvSpPr>
        <p:spPr>
          <a:xfrm>
            <a:off x="10904220" y="35595568"/>
            <a:ext cx="11109960" cy="20447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5595568"/>
            <a:ext cx="7406640" cy="2044700"/>
          </a:xfrm>
          <a:prstGeom prst="rect">
            <a:avLst/>
          </a:prstGeom>
        </p:spPr>
        <p:txBody>
          <a:bodyPr vert="horz" lIns="91440" tIns="45720" rIns="91440" bIns="45720" rtlCol="0" anchor="ctr"/>
          <a:lstStyle>
            <a:lvl1pPr algn="r">
              <a:defRPr sz="4320">
                <a:solidFill>
                  <a:schemeClr val="tx1">
                    <a:tint val="75000"/>
                  </a:schemeClr>
                </a:solidFill>
              </a:defRPr>
            </a:lvl1pPr>
          </a:lstStyle>
          <a:p>
            <a:fld id="{584AE653-F1DC-4DC3-97D4-DCC84D7182B0}" type="slidenum">
              <a:rPr lang="en-US" smtClean="0"/>
              <a:t>‹#›</a:t>
            </a:fld>
            <a:endParaRPr lang="en-US"/>
          </a:p>
        </p:txBody>
      </p:sp>
    </p:spTree>
    <p:extLst>
      <p:ext uri="{BB962C8B-B14F-4D97-AF65-F5344CB8AC3E}">
        <p14:creationId xmlns:p14="http://schemas.microsoft.com/office/powerpoint/2010/main" val="2032989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3BE2A215-C30B-4148-BBB9-701973F62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8950" y="24253037"/>
            <a:ext cx="2955300" cy="2502930"/>
          </a:xfrm>
          <a:prstGeom prst="rect">
            <a:avLst/>
          </a:prstGeom>
        </p:spPr>
      </p:pic>
      <p:pic>
        <p:nvPicPr>
          <p:cNvPr id="32" name="Picture 31">
            <a:extLst>
              <a:ext uri="{FF2B5EF4-FFF2-40B4-BE49-F238E27FC236}">
                <a16:creationId xmlns:a16="http://schemas.microsoft.com/office/drawing/2014/main" id="{990CC891-C2ED-4D0E-BD0E-22E0238BA5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8763" y="19623766"/>
            <a:ext cx="3495675" cy="3705225"/>
          </a:xfrm>
          <a:prstGeom prst="rect">
            <a:avLst/>
          </a:prstGeom>
        </p:spPr>
      </p:pic>
      <p:sp>
        <p:nvSpPr>
          <p:cNvPr id="4" name="TextBox 3">
            <a:extLst>
              <a:ext uri="{FF2B5EF4-FFF2-40B4-BE49-F238E27FC236}">
                <a16:creationId xmlns:a16="http://schemas.microsoft.com/office/drawing/2014/main" id="{04E37C77-3DA9-42EC-A444-C31C4B7C9C79}"/>
              </a:ext>
            </a:extLst>
          </p:cNvPr>
          <p:cNvSpPr txBox="1"/>
          <p:nvPr/>
        </p:nvSpPr>
        <p:spPr>
          <a:xfrm>
            <a:off x="797170" y="914400"/>
            <a:ext cx="31347508" cy="5139869"/>
          </a:xfrm>
          <a:prstGeom prst="rect">
            <a:avLst/>
          </a:prstGeom>
          <a:noFill/>
        </p:spPr>
        <p:txBody>
          <a:bodyPr wrap="square" rtlCol="0">
            <a:spAutoFit/>
          </a:bodyPr>
          <a:lstStyle/>
          <a:p>
            <a:pPr algn="ctr"/>
            <a:r>
              <a:rPr lang="en-US" sz="8000" b="1" dirty="0" err="1">
                <a:latin typeface="Arial" panose="020B0604020202020204" pitchFamily="34" charset="0"/>
                <a:cs typeface="Arial" panose="020B0604020202020204" pitchFamily="34" charset="0"/>
              </a:rPr>
              <a:t>BlackoutAlert</a:t>
            </a:r>
            <a:endParaRPr lang="en-US" sz="8000" b="1"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Phone Application for Classifying Intoxication Level</a:t>
            </a:r>
          </a:p>
          <a:p>
            <a:pPr algn="ctr"/>
            <a:endParaRPr lang="en-US" sz="7200" dirty="0">
              <a:latin typeface="Arial" panose="020B0604020202020204" pitchFamily="34" charset="0"/>
              <a:cs typeface="Arial" panose="020B0604020202020204" pitchFamily="34" charset="0"/>
            </a:endParaRPr>
          </a:p>
          <a:p>
            <a:pPr algn="ctr"/>
            <a:r>
              <a:rPr lang="en-US" sz="6000" dirty="0">
                <a:latin typeface="Arial" panose="020B0604020202020204" pitchFamily="34" charset="0"/>
                <a:cs typeface="Arial" panose="020B0604020202020204" pitchFamily="34" charset="0"/>
              </a:rPr>
              <a:t>Faadhil Moheed (fm363), Julian </a:t>
            </a:r>
            <a:r>
              <a:rPr lang="en-US" sz="6000" dirty="0" err="1">
                <a:latin typeface="Arial" panose="020B0604020202020204" pitchFamily="34" charset="0"/>
                <a:cs typeface="Arial" panose="020B0604020202020204" pitchFamily="34" charset="0"/>
              </a:rPr>
              <a:t>Massarani</a:t>
            </a:r>
            <a:r>
              <a:rPr lang="en-US" sz="6000" dirty="0">
                <a:latin typeface="Arial" panose="020B0604020202020204" pitchFamily="34" charset="0"/>
                <a:cs typeface="Arial" panose="020B0604020202020204" pitchFamily="34" charset="0"/>
              </a:rPr>
              <a:t> (jm2249)</a:t>
            </a:r>
          </a:p>
          <a:p>
            <a:pPr algn="ctr"/>
            <a:r>
              <a:rPr lang="en-US" sz="4400" dirty="0">
                <a:latin typeface="Arial" panose="020B0604020202020204" pitchFamily="34" charset="0"/>
                <a:cs typeface="Arial" panose="020B0604020202020204" pitchFamily="34" charset="0"/>
              </a:rPr>
              <a:t>INFO 4120 - Ubiquitous Computing, Cornell University, Ithaca, NY, 14853</a:t>
            </a:r>
          </a:p>
        </p:txBody>
      </p:sp>
      <p:sp>
        <p:nvSpPr>
          <p:cNvPr id="9" name="TextBox 8">
            <a:extLst>
              <a:ext uri="{FF2B5EF4-FFF2-40B4-BE49-F238E27FC236}">
                <a16:creationId xmlns:a16="http://schemas.microsoft.com/office/drawing/2014/main" id="{F17BBC8C-0E86-41A6-BA5E-8879100D5F2C}"/>
              </a:ext>
            </a:extLst>
          </p:cNvPr>
          <p:cNvSpPr txBox="1"/>
          <p:nvPr/>
        </p:nvSpPr>
        <p:spPr>
          <a:xfrm>
            <a:off x="818148" y="6978315"/>
            <a:ext cx="9926051" cy="20036254"/>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MOTIVATION AND GOALS</a:t>
            </a:r>
          </a:p>
          <a:p>
            <a:endParaRPr lang="en-US" sz="4400" b="1" dirty="0"/>
          </a:p>
          <a:p>
            <a:r>
              <a:rPr lang="en-US" sz="3200" b="1" dirty="0"/>
              <a:t>Motivation:</a:t>
            </a:r>
          </a:p>
          <a:p>
            <a:r>
              <a:rPr lang="en-US" sz="3200" dirty="0"/>
              <a:t>Drinking especially on college campuses can have serious and life threatening repercussions. For example, college students in particular tend to walk home after parties, and an individual who has had too much to drink may not be in the right state of mind to arrive home safely. We have created an android application that combines various smart phone sensors (accelerometer, gyroscope, user prompts) with a machine learning model that classifies one’s level of intoxication through ubiquitous sensing capabilities. The data gathered through the phone sensors in particular can allow us to display to the screen information regarding the current state of the user and help them make more informed decisions about their current intoxication level. Having a phone application that runs in the background, especially during periods when students tend to party (Friday/Saturday nights), that specifically monitor for sudden changes in orientation or direction can ultimately help save people from serious or potentially fatal injuries. </a:t>
            </a:r>
          </a:p>
          <a:p>
            <a:endParaRPr lang="en-US" sz="3200" dirty="0"/>
          </a:p>
          <a:p>
            <a:r>
              <a:rPr lang="en-US" sz="3200" b="1" dirty="0"/>
              <a:t>Goals:</a:t>
            </a:r>
          </a:p>
          <a:p>
            <a:pPr marL="457200" indent="-457200">
              <a:buFont typeface="Arial" panose="020B0604020202020204" pitchFamily="34" charset="0"/>
              <a:buChar char="•"/>
            </a:pPr>
            <a:r>
              <a:rPr lang="en-US" sz="3200" i="1" u="sng" dirty="0"/>
              <a:t>Impact</a:t>
            </a:r>
            <a:r>
              <a:rPr lang="en-US" sz="3200" dirty="0"/>
              <a:t>: People often underestimate how intoxicated they are, and this application would allow them to assess their intoxication level and hopefully make more informed decisions on what to do next. </a:t>
            </a:r>
          </a:p>
          <a:p>
            <a:pPr marL="457200" indent="-457200" fontAlgn="base">
              <a:buFont typeface="Arial" panose="020B0604020202020204" pitchFamily="34" charset="0"/>
              <a:buChar char="•"/>
            </a:pPr>
            <a:r>
              <a:rPr lang="en-US" sz="3200" i="1" u="sng" dirty="0"/>
              <a:t>Contribution and Benefits</a:t>
            </a:r>
            <a:r>
              <a:rPr lang="en-US" sz="3200" dirty="0"/>
              <a:t>: School officials/organizations could use the application to gather data about college nightlife. They could use the data to provide better care for students in need of medical attention. </a:t>
            </a:r>
          </a:p>
          <a:p>
            <a:pPr marL="457200" indent="-457200" fontAlgn="base">
              <a:buFont typeface="Arial" panose="020B0604020202020204" pitchFamily="34" charset="0"/>
              <a:buChar char="•"/>
            </a:pPr>
            <a:endParaRPr lang="en-US" sz="3200" dirty="0"/>
          </a:p>
          <a:p>
            <a:pPr fontAlgn="base"/>
            <a:r>
              <a:rPr lang="en-US" sz="4400" b="1" dirty="0">
                <a:latin typeface="Arial" panose="020B0604020202020204" pitchFamily="34" charset="0"/>
                <a:cs typeface="Arial" panose="020B0604020202020204" pitchFamily="34" charset="0"/>
              </a:rPr>
              <a:t>METHODS</a:t>
            </a:r>
          </a:p>
          <a:p>
            <a:pPr fontAlgn="base"/>
            <a:endParaRPr lang="en-US" sz="4400" dirty="0">
              <a:latin typeface="Arial" panose="020B0604020202020204" pitchFamily="34" charset="0"/>
              <a:cs typeface="Arial" panose="020B0604020202020204" pitchFamily="34" charset="0"/>
            </a:endParaRPr>
          </a:p>
          <a:p>
            <a:pPr fontAlgn="base"/>
            <a:r>
              <a:rPr lang="en-US" sz="3200" b="1" dirty="0">
                <a:cs typeface="Arial" panose="020B0604020202020204" pitchFamily="34" charset="0"/>
              </a:rPr>
              <a:t>Data Collection:</a:t>
            </a:r>
            <a:endParaRPr lang="en-US" sz="3200" dirty="0">
              <a:cs typeface="Arial" panose="020B0604020202020204" pitchFamily="34" charset="0"/>
            </a:endParaRPr>
          </a:p>
          <a:p>
            <a:pPr fontAlgn="base"/>
            <a:r>
              <a:rPr lang="en-US" sz="3200" dirty="0">
                <a:cs typeface="Arial" panose="020B0604020202020204" pitchFamily="34" charset="0"/>
              </a:rPr>
              <a:t>Currently, the application in its early stages serves as our data collection platform. Below are some screenshots taken from the UI itself:</a:t>
            </a:r>
          </a:p>
        </p:txBody>
      </p:sp>
      <p:pic>
        <p:nvPicPr>
          <p:cNvPr id="11" name="Picture 10">
            <a:extLst>
              <a:ext uri="{FF2B5EF4-FFF2-40B4-BE49-F238E27FC236}">
                <a16:creationId xmlns:a16="http://schemas.microsoft.com/office/drawing/2014/main" id="{E3964F18-2BE0-4B1D-B639-B4A0A599A9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4575" y="27014569"/>
            <a:ext cx="3402899" cy="6049598"/>
          </a:xfrm>
          <a:prstGeom prst="rect">
            <a:avLst/>
          </a:prstGeom>
        </p:spPr>
      </p:pic>
      <p:pic>
        <p:nvPicPr>
          <p:cNvPr id="13" name="Picture 12">
            <a:extLst>
              <a:ext uri="{FF2B5EF4-FFF2-40B4-BE49-F238E27FC236}">
                <a16:creationId xmlns:a16="http://schemas.microsoft.com/office/drawing/2014/main" id="{7B613F11-6C93-4C87-A37A-3E0B9C3A7A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901" y="26978138"/>
            <a:ext cx="3402899" cy="6049598"/>
          </a:xfrm>
          <a:prstGeom prst="rect">
            <a:avLst/>
          </a:prstGeom>
        </p:spPr>
      </p:pic>
      <p:sp>
        <p:nvSpPr>
          <p:cNvPr id="24" name="TextBox 23">
            <a:extLst>
              <a:ext uri="{FF2B5EF4-FFF2-40B4-BE49-F238E27FC236}">
                <a16:creationId xmlns:a16="http://schemas.microsoft.com/office/drawing/2014/main" id="{CA653031-1D0D-4336-BABE-946A8431BFCF}"/>
              </a:ext>
            </a:extLst>
          </p:cNvPr>
          <p:cNvSpPr txBox="1"/>
          <p:nvPr/>
        </p:nvSpPr>
        <p:spPr>
          <a:xfrm>
            <a:off x="22218627" y="6978315"/>
            <a:ext cx="9926051" cy="3123932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RESULTS</a:t>
            </a:r>
          </a:p>
          <a:p>
            <a:endParaRPr lang="en-US" sz="4400" b="1" dirty="0">
              <a:latin typeface="Arial" panose="020B0604020202020204" pitchFamily="34" charset="0"/>
              <a:cs typeface="Arial" panose="020B0604020202020204" pitchFamily="34" charset="0"/>
            </a:endParaRPr>
          </a:p>
          <a:p>
            <a:r>
              <a:rPr lang="en-US" sz="3200" dirty="0">
                <a:cs typeface="Arial" panose="020B0604020202020204" pitchFamily="34" charset="0"/>
              </a:rPr>
              <a:t>Number of testers: 10 (1 round sober, 1 round “drunk”)</a:t>
            </a:r>
          </a:p>
          <a:p>
            <a:r>
              <a:rPr lang="en-US" sz="3200" dirty="0">
                <a:cs typeface="Arial" panose="020B0604020202020204" pitchFamily="34" charset="0"/>
              </a:rPr>
              <a:t>The plots for each activity are as follows:</a:t>
            </a:r>
          </a:p>
          <a:p>
            <a:r>
              <a:rPr lang="en-US" sz="3200" u="sng" dirty="0">
                <a:cs typeface="Arial" panose="020B0604020202020204" pitchFamily="34" charset="0"/>
              </a:rPr>
              <a:t>Stand Still</a:t>
            </a:r>
            <a:endParaRPr lang="en-US" sz="3200" dirty="0">
              <a:cs typeface="Arial" panose="020B0604020202020204" pitchFamily="34" charset="0"/>
            </a:endParaRPr>
          </a:p>
          <a:p>
            <a:endParaRPr lang="en-US" sz="3200" u="sng" dirty="0">
              <a:cs typeface="Arial" panose="020B0604020202020204" pitchFamily="34" charset="0"/>
            </a:endParaRPr>
          </a:p>
          <a:p>
            <a:endParaRPr lang="en-US" sz="4400" b="1" dirty="0">
              <a:latin typeface="Arial" panose="020B0604020202020204" pitchFamily="34" charset="0"/>
              <a:cs typeface="Arial" panose="020B0604020202020204" pitchFamily="34" charset="0"/>
            </a:endParaRPr>
          </a:p>
          <a:p>
            <a:endParaRPr lang="en-US" sz="4400" b="1" dirty="0">
              <a:latin typeface="Arial" panose="020B0604020202020204" pitchFamily="34" charset="0"/>
              <a:cs typeface="Arial" panose="020B0604020202020204" pitchFamily="34" charset="0"/>
            </a:endParaRPr>
          </a:p>
          <a:p>
            <a:endParaRPr lang="en-US" sz="4400" b="1" dirty="0">
              <a:latin typeface="Arial" panose="020B0604020202020204" pitchFamily="34" charset="0"/>
              <a:cs typeface="Arial" panose="020B0604020202020204" pitchFamily="34" charset="0"/>
            </a:endParaRPr>
          </a:p>
          <a:p>
            <a:endParaRPr lang="en-US" sz="3200" dirty="0"/>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r>
              <a:rPr lang="en-US" sz="3200" u="sng" dirty="0">
                <a:cs typeface="Arial" panose="020B0604020202020204" pitchFamily="34" charset="0"/>
              </a:rPr>
              <a:t>Straight Line</a:t>
            </a:r>
          </a:p>
          <a:p>
            <a:pPr fontAlgn="base"/>
            <a:endParaRPr lang="en-US" sz="3200" u="sng" dirty="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r>
              <a:rPr lang="en-US" sz="3200" u="sng" dirty="0">
                <a:cs typeface="Arial" panose="020B0604020202020204" pitchFamily="34" charset="0"/>
              </a:rPr>
              <a:t>Heel To Toe</a:t>
            </a:r>
          </a:p>
          <a:p>
            <a:pPr fontAlgn="base"/>
            <a:endParaRPr lang="en-US" sz="3200" u="sng" dirty="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r>
              <a:rPr lang="en-US" sz="3200" u="sng" dirty="0">
                <a:cs typeface="Arial" panose="020B0604020202020204" pitchFamily="34" charset="0"/>
              </a:rPr>
              <a:t>One Leg Balance</a:t>
            </a: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3200" b="1" dirty="0">
              <a:cs typeface="Arial" panose="020B0604020202020204" pitchFamily="34" charset="0"/>
            </a:endParaRPr>
          </a:p>
          <a:p>
            <a:pPr fontAlgn="base"/>
            <a:r>
              <a:rPr lang="en-US" sz="3200" b="1" dirty="0">
                <a:cs typeface="Arial" panose="020B0604020202020204" pitchFamily="34" charset="0"/>
              </a:rPr>
              <a:t>Evaluation</a:t>
            </a:r>
          </a:p>
          <a:p>
            <a:pPr fontAlgn="base"/>
            <a:endParaRPr lang="en-US" sz="4400" b="1" dirty="0">
              <a:latin typeface="Arial" panose="020B0604020202020204" pitchFamily="34" charset="0"/>
              <a:cs typeface="Arial" panose="020B0604020202020204" pitchFamily="34" charset="0"/>
            </a:endParaRPr>
          </a:p>
          <a:p>
            <a:pPr fontAlgn="base"/>
            <a:r>
              <a:rPr lang="en-US" sz="4400" dirty="0">
                <a:latin typeface="Arial" panose="020B0604020202020204" pitchFamily="34" charset="0"/>
                <a:cs typeface="Arial" panose="020B0604020202020204" pitchFamily="34" charset="0"/>
              </a:rPr>
              <a:t>JULIAN DISCUSS RESULTS HERE</a:t>
            </a:r>
          </a:p>
          <a:p>
            <a:pPr fontAlgn="base"/>
            <a:endParaRPr lang="en-US" sz="4400" dirty="0">
              <a:latin typeface="Arial" panose="020B0604020202020204" pitchFamily="34" charset="0"/>
              <a:cs typeface="Arial" panose="020B0604020202020204" pitchFamily="34" charset="0"/>
            </a:endParaRPr>
          </a:p>
          <a:p>
            <a:pPr fontAlgn="base"/>
            <a:r>
              <a:rPr lang="en-US" sz="3200" b="1" dirty="0">
                <a:cs typeface="Arial" panose="020B0604020202020204" pitchFamily="34" charset="0"/>
              </a:rPr>
              <a:t>Future Work:</a:t>
            </a:r>
          </a:p>
          <a:p>
            <a:pPr fontAlgn="base"/>
            <a:endParaRPr lang="en-US" sz="3200" b="1" dirty="0">
              <a:cs typeface="Arial" panose="020B0604020202020204" pitchFamily="34" charset="0"/>
            </a:endParaRPr>
          </a:p>
          <a:p>
            <a:pPr fontAlgn="base"/>
            <a:r>
              <a:rPr lang="en-US" sz="4400" dirty="0">
                <a:latin typeface="Arial" panose="020B0604020202020204" pitchFamily="34" charset="0"/>
                <a:cs typeface="Arial" panose="020B0604020202020204" pitchFamily="34" charset="0"/>
              </a:rPr>
              <a:t>JULIAN DISCUSS FUTURE WORK</a:t>
            </a:r>
            <a:endParaRPr lang="en-US" sz="3200" b="1" dirty="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367A210A-FA8B-4ABA-982B-43F2878E2E8D}"/>
              </a:ext>
            </a:extLst>
          </p:cNvPr>
          <p:cNvSpPr txBox="1"/>
          <p:nvPr/>
        </p:nvSpPr>
        <p:spPr>
          <a:xfrm>
            <a:off x="818148" y="33661350"/>
            <a:ext cx="9926051" cy="4031873"/>
          </a:xfrm>
          <a:prstGeom prst="rect">
            <a:avLst/>
          </a:prstGeom>
          <a:noFill/>
        </p:spPr>
        <p:txBody>
          <a:bodyPr wrap="square" rtlCol="0">
            <a:spAutoFit/>
          </a:bodyPr>
          <a:lstStyle/>
          <a:p>
            <a:r>
              <a:rPr lang="en-US" sz="3200" dirty="0"/>
              <a:t>In order to train our machine learning model, we needed to collect data from users conducting very specific tasks. The tasks we chose are the following:</a:t>
            </a:r>
          </a:p>
          <a:p>
            <a:pPr marL="914400" lvl="1" indent="-457200">
              <a:buFont typeface="Arial" panose="020B0604020202020204" pitchFamily="34" charset="0"/>
              <a:buChar char="•"/>
            </a:pPr>
            <a:r>
              <a:rPr lang="en-US" sz="3200" dirty="0"/>
              <a:t>Stand still (~1 minute)</a:t>
            </a:r>
          </a:p>
          <a:p>
            <a:pPr marL="914400" lvl="1" indent="-457200">
              <a:buFont typeface="Arial" panose="020B0604020202020204" pitchFamily="34" charset="0"/>
              <a:buChar char="•"/>
            </a:pPr>
            <a:r>
              <a:rPr lang="en-US" sz="3200" dirty="0"/>
              <a:t>Walk in a straight line and back (~30 seconds)</a:t>
            </a:r>
          </a:p>
          <a:p>
            <a:pPr marL="914400" lvl="1" indent="-457200">
              <a:buFont typeface="Arial" panose="020B0604020202020204" pitchFamily="34" charset="0"/>
              <a:buChar char="•"/>
            </a:pPr>
            <a:r>
              <a:rPr lang="en-US" sz="3200" dirty="0"/>
              <a:t>Walk heel to toe and turn around (~30 seconds)</a:t>
            </a:r>
          </a:p>
          <a:p>
            <a:pPr marL="914400" lvl="1" indent="-457200">
              <a:buFont typeface="Arial" panose="020B0604020202020204" pitchFamily="34" charset="0"/>
              <a:buChar char="•"/>
            </a:pPr>
            <a:r>
              <a:rPr lang="en-US" sz="3200" dirty="0"/>
              <a:t>Balance on one leg (~30 seconds)</a:t>
            </a:r>
          </a:p>
          <a:p>
            <a:pPr marL="914400" lvl="1" indent="-457200">
              <a:buFont typeface="Arial" panose="020B0604020202020204" pitchFamily="34" charset="0"/>
              <a:buChar char="•"/>
            </a:pPr>
            <a:r>
              <a:rPr lang="en-US" sz="3200" dirty="0"/>
              <a:t>Type a randomly generated prompt</a:t>
            </a:r>
          </a:p>
        </p:txBody>
      </p:sp>
      <p:sp>
        <p:nvSpPr>
          <p:cNvPr id="26" name="TextBox 25">
            <a:extLst>
              <a:ext uri="{FF2B5EF4-FFF2-40B4-BE49-F238E27FC236}">
                <a16:creationId xmlns:a16="http://schemas.microsoft.com/office/drawing/2014/main" id="{45A8335A-3FBC-427F-A042-345A950B0A33}"/>
              </a:ext>
            </a:extLst>
          </p:cNvPr>
          <p:cNvSpPr txBox="1"/>
          <p:nvPr/>
        </p:nvSpPr>
        <p:spPr>
          <a:xfrm>
            <a:off x="11518387" y="6978315"/>
            <a:ext cx="9926051" cy="29146440"/>
          </a:xfrm>
          <a:prstGeom prst="rect">
            <a:avLst/>
          </a:prstGeom>
          <a:noFill/>
        </p:spPr>
        <p:txBody>
          <a:bodyPr wrap="square" rtlCol="0">
            <a:spAutoFit/>
          </a:bodyPr>
          <a:lstStyle/>
          <a:p>
            <a:r>
              <a:rPr lang="en-US" sz="3200" b="1" dirty="0">
                <a:cs typeface="Arial" panose="020B0604020202020204" pitchFamily="34" charset="0"/>
              </a:rPr>
              <a:t>Data Collection Process:</a:t>
            </a:r>
            <a:endParaRPr lang="en-US" sz="3200" dirty="0">
              <a:cs typeface="Arial" panose="020B0604020202020204" pitchFamily="34" charset="0"/>
            </a:endParaRPr>
          </a:p>
          <a:p>
            <a:r>
              <a:rPr lang="en-US" sz="3200" dirty="0">
                <a:cs typeface="Arial" panose="020B0604020202020204" pitchFamily="34" charset="0"/>
              </a:rPr>
              <a:t>The general process we followed to obtain data is as follows:</a:t>
            </a:r>
          </a:p>
          <a:p>
            <a:pPr marL="971550" lvl="1" indent="-514350">
              <a:buFont typeface="+mj-lt"/>
              <a:buAutoNum type="arabicPeriod"/>
            </a:pPr>
            <a:r>
              <a:rPr lang="en-US" sz="3200" dirty="0">
                <a:cs typeface="Arial" panose="020B0604020202020204" pitchFamily="34" charset="0"/>
              </a:rPr>
              <a:t>We would open the app and hand the tester the phone</a:t>
            </a:r>
          </a:p>
          <a:p>
            <a:pPr marL="971550" lvl="1" indent="-514350">
              <a:buFont typeface="+mj-lt"/>
              <a:buAutoNum type="arabicPeriod"/>
            </a:pPr>
            <a:r>
              <a:rPr lang="en-US" sz="3200" dirty="0">
                <a:cs typeface="Arial" panose="020B0604020202020204" pitchFamily="34" charset="0"/>
              </a:rPr>
              <a:t>The tester would press the “Start” button and conduct the task </a:t>
            </a:r>
            <a:r>
              <a:rPr lang="en-US" sz="3200" dirty="0">
                <a:cs typeface="Arial" panose="020B0604020202020204" pitchFamily="34" charset="0"/>
                <a:sym typeface="Wingdings" panose="05000000000000000000" pitchFamily="2" charset="2"/>
              </a:rPr>
              <a:t> the “Start” triggers both the accelerometer and gyroscope to begin recording data</a:t>
            </a:r>
          </a:p>
          <a:p>
            <a:pPr marL="971550" lvl="1" indent="-514350">
              <a:buFont typeface="+mj-lt"/>
              <a:buAutoNum type="arabicPeriod"/>
            </a:pPr>
            <a:r>
              <a:rPr lang="en-US" sz="3200" dirty="0">
                <a:cs typeface="Arial" panose="020B0604020202020204" pitchFamily="34" charset="0"/>
                <a:sym typeface="Wingdings" panose="05000000000000000000" pitchFamily="2" charset="2"/>
              </a:rPr>
              <a:t>After the task is finished, the user would hit the “Stop” button, which would save the recorded data to a text file</a:t>
            </a:r>
          </a:p>
          <a:p>
            <a:pPr marL="971550" lvl="1" indent="-514350">
              <a:buFont typeface="+mj-lt"/>
              <a:buAutoNum type="arabicPeriod"/>
            </a:pPr>
            <a:r>
              <a:rPr lang="en-US" sz="3200" dirty="0">
                <a:cs typeface="Arial" panose="020B0604020202020204" pitchFamily="34" charset="0"/>
                <a:sym typeface="Wingdings" panose="05000000000000000000" pitchFamily="2" charset="2"/>
              </a:rPr>
              <a:t>The user would then push the “Prompt” button, which would randomly generate a three word phrase for the users to copy  the tester would not be able to use backspace or autocorrect</a:t>
            </a:r>
          </a:p>
          <a:p>
            <a:pPr lvl="1"/>
            <a:endParaRPr lang="en-US" sz="3200" dirty="0">
              <a:cs typeface="Arial" panose="020B0604020202020204" pitchFamily="34" charset="0"/>
              <a:sym typeface="Wingdings" panose="05000000000000000000" pitchFamily="2" charset="2"/>
            </a:endParaRPr>
          </a:p>
          <a:p>
            <a:pPr lvl="1"/>
            <a:r>
              <a:rPr lang="en-US" sz="3200" b="1" dirty="0">
                <a:cs typeface="Arial" panose="020B0604020202020204" pitchFamily="34" charset="0"/>
                <a:sym typeface="Wingdings" panose="05000000000000000000" pitchFamily="2" charset="2"/>
              </a:rPr>
              <a:t>Controls:</a:t>
            </a:r>
          </a:p>
          <a:p>
            <a:pPr lvl="1"/>
            <a:r>
              <a:rPr lang="en-US" sz="3200" dirty="0">
                <a:cs typeface="Arial" panose="020B0604020202020204" pitchFamily="34" charset="0"/>
                <a:sym typeface="Wingdings" panose="05000000000000000000" pitchFamily="2" charset="2"/>
              </a:rPr>
              <a:t>Each tester would run through the above set of tasks twice, the first round would be to emulate a “sober” state, and the second round would require users to wear the “drunk goggles” to emulate a “drunk” state.</a:t>
            </a:r>
          </a:p>
          <a:p>
            <a:pPr lvl="1"/>
            <a:endParaRPr lang="en-US" sz="3200" dirty="0">
              <a:cs typeface="Arial" panose="020B0604020202020204" pitchFamily="34" charset="0"/>
              <a:sym typeface="Wingdings" panose="05000000000000000000" pitchFamily="2" charset="2"/>
            </a:endParaRPr>
          </a:p>
          <a:p>
            <a:pPr lvl="1"/>
            <a:r>
              <a:rPr lang="en-US" sz="3200" b="1" dirty="0">
                <a:cs typeface="Arial" panose="020B0604020202020204" pitchFamily="34" charset="0"/>
                <a:sym typeface="Wingdings" panose="05000000000000000000" pitchFamily="2" charset="2"/>
              </a:rPr>
              <a:t>Features:</a:t>
            </a:r>
          </a:p>
          <a:p>
            <a:pPr lvl="1"/>
            <a:r>
              <a:rPr lang="en-US" sz="3200" dirty="0">
                <a:cs typeface="Arial" panose="020B0604020202020204" pitchFamily="34" charset="0"/>
                <a:sym typeface="Wingdings" panose="05000000000000000000" pitchFamily="2" charset="2"/>
              </a:rPr>
              <a:t>We are applying a supervised learning approach with three main features:</a:t>
            </a:r>
          </a:p>
          <a:p>
            <a:pPr lvl="1"/>
            <a:endParaRPr lang="en-US" sz="3200" dirty="0">
              <a:cs typeface="Arial" panose="020B0604020202020204" pitchFamily="34" charset="0"/>
              <a:sym typeface="Wingdings" panose="05000000000000000000" pitchFamily="2" charset="2"/>
            </a:endParaRPr>
          </a:p>
          <a:p>
            <a:pPr lvl="1"/>
            <a:r>
              <a:rPr lang="en-US" sz="3200" u="sng" dirty="0">
                <a:cs typeface="Arial" panose="020B0604020202020204" pitchFamily="34" charset="0"/>
                <a:sym typeface="Wingdings" panose="05000000000000000000" pitchFamily="2" charset="2"/>
              </a:rPr>
              <a:t>Accelerometer</a:t>
            </a:r>
            <a:r>
              <a:rPr lang="en-US" sz="3200" dirty="0">
                <a:cs typeface="Arial" panose="020B0604020202020204" pitchFamily="34" charset="0"/>
                <a:sym typeface="Wingdings" panose="05000000000000000000" pitchFamily="2" charset="2"/>
              </a:rPr>
              <a:t>: this sensor measures </a:t>
            </a:r>
          </a:p>
          <a:p>
            <a:pPr lvl="1"/>
            <a:r>
              <a:rPr lang="en-US" sz="3200" dirty="0">
                <a:cs typeface="Arial" panose="020B0604020202020204" pitchFamily="34" charset="0"/>
                <a:sym typeface="Wingdings" panose="05000000000000000000" pitchFamily="2" charset="2"/>
              </a:rPr>
              <a:t>the value of a change in velocity for </a:t>
            </a:r>
          </a:p>
          <a:p>
            <a:pPr lvl="1"/>
            <a:r>
              <a:rPr lang="en-US" sz="3200" dirty="0">
                <a:cs typeface="Arial" panose="020B0604020202020204" pitchFamily="34" charset="0"/>
                <a:sym typeface="Wingdings" panose="05000000000000000000" pitchFamily="2" charset="2"/>
              </a:rPr>
              <a:t>all axes (x, y, z). This is particularly</a:t>
            </a:r>
          </a:p>
          <a:p>
            <a:pPr lvl="1"/>
            <a:r>
              <a:rPr lang="en-US" sz="3200" dirty="0">
                <a:cs typeface="Arial" panose="020B0604020202020204" pitchFamily="34" charset="0"/>
                <a:sym typeface="Wingdings" panose="05000000000000000000" pitchFamily="2" charset="2"/>
              </a:rPr>
              <a:t>useful for recording sharp changes</a:t>
            </a:r>
          </a:p>
          <a:p>
            <a:pPr lvl="1"/>
            <a:r>
              <a:rPr lang="en-US" sz="3200" dirty="0">
                <a:cs typeface="Arial" panose="020B0604020202020204" pitchFamily="34" charset="0"/>
                <a:sym typeface="Wingdings" panose="05000000000000000000" pitchFamily="2" charset="2"/>
              </a:rPr>
              <a:t>in motion or subtle and periodic </a:t>
            </a:r>
          </a:p>
          <a:p>
            <a:pPr lvl="1"/>
            <a:r>
              <a:rPr lang="en-US" sz="3200" dirty="0">
                <a:cs typeface="Arial" panose="020B0604020202020204" pitchFamily="34" charset="0"/>
                <a:sym typeface="Wingdings" panose="05000000000000000000" pitchFamily="2" charset="2"/>
              </a:rPr>
              <a:t>motion patterns (for example</a:t>
            </a:r>
          </a:p>
          <a:p>
            <a:pPr lvl="1"/>
            <a:r>
              <a:rPr lang="en-US" sz="3200" dirty="0">
                <a:cs typeface="Arial" panose="020B0604020202020204" pitchFamily="34" charset="0"/>
                <a:sym typeface="Wingdings" panose="05000000000000000000" pitchFamily="2" charset="2"/>
              </a:rPr>
              <a:t>swaying due to a high intoxication level).</a:t>
            </a:r>
          </a:p>
          <a:p>
            <a:pPr lvl="1"/>
            <a:endParaRPr lang="en-US" sz="3200" u="sng" dirty="0">
              <a:cs typeface="Arial" panose="020B0604020202020204" pitchFamily="34" charset="0"/>
              <a:sym typeface="Wingdings" panose="05000000000000000000" pitchFamily="2" charset="2"/>
            </a:endParaRPr>
          </a:p>
          <a:p>
            <a:pPr lvl="1"/>
            <a:r>
              <a:rPr lang="en-US" sz="3200" u="sng" dirty="0">
                <a:cs typeface="Arial" panose="020B0604020202020204" pitchFamily="34" charset="0"/>
                <a:sym typeface="Wingdings" panose="05000000000000000000" pitchFamily="2" charset="2"/>
              </a:rPr>
              <a:t>Gyroscope</a:t>
            </a:r>
            <a:r>
              <a:rPr lang="en-US" sz="3200" dirty="0">
                <a:cs typeface="Arial" panose="020B0604020202020204" pitchFamily="34" charset="0"/>
                <a:sym typeface="Wingdings" panose="05000000000000000000" pitchFamily="2" charset="2"/>
              </a:rPr>
              <a:t>: while the accelerometer </a:t>
            </a:r>
          </a:p>
          <a:p>
            <a:pPr lvl="1"/>
            <a:r>
              <a:rPr lang="en-US" sz="3200" dirty="0">
                <a:cs typeface="Arial" panose="020B0604020202020204" pitchFamily="34" charset="0"/>
                <a:sym typeface="Wingdings" panose="05000000000000000000" pitchFamily="2" charset="2"/>
              </a:rPr>
              <a:t>can show a change in the direction </a:t>
            </a:r>
          </a:p>
          <a:p>
            <a:pPr lvl="1"/>
            <a:r>
              <a:rPr lang="en-US" sz="3200" dirty="0">
                <a:cs typeface="Arial" panose="020B0604020202020204" pitchFamily="34" charset="0"/>
                <a:sym typeface="Wingdings" panose="05000000000000000000" pitchFamily="2" charset="2"/>
              </a:rPr>
              <a:t>of movement, the gyroscope reveals</a:t>
            </a:r>
          </a:p>
          <a:p>
            <a:pPr lvl="1"/>
            <a:r>
              <a:rPr lang="en-US" sz="3200" dirty="0">
                <a:cs typeface="Arial" panose="020B0604020202020204" pitchFamily="34" charset="0"/>
                <a:sym typeface="Wingdings" panose="05000000000000000000" pitchFamily="2" charset="2"/>
              </a:rPr>
              <a:t> whether the orientation of the </a:t>
            </a:r>
          </a:p>
          <a:p>
            <a:pPr lvl="1"/>
            <a:r>
              <a:rPr lang="en-US" sz="3200" dirty="0">
                <a:cs typeface="Arial" panose="020B0604020202020204" pitchFamily="34" charset="0"/>
                <a:sym typeface="Wingdings" panose="05000000000000000000" pitchFamily="2" charset="2"/>
              </a:rPr>
              <a:t>individual has changed. This </a:t>
            </a:r>
          </a:p>
          <a:p>
            <a:pPr lvl="1"/>
            <a:r>
              <a:rPr lang="en-US" sz="3200" dirty="0">
                <a:cs typeface="Arial" panose="020B0604020202020204" pitchFamily="34" charset="0"/>
                <a:sym typeface="Wingdings" panose="05000000000000000000" pitchFamily="2" charset="2"/>
              </a:rPr>
              <a:t>information is useful in that a </a:t>
            </a:r>
          </a:p>
          <a:p>
            <a:pPr lvl="1"/>
            <a:r>
              <a:rPr lang="en-US" sz="3200" dirty="0">
                <a:cs typeface="Arial" panose="020B0604020202020204" pitchFamily="34" charset="0"/>
                <a:sym typeface="Wingdings" panose="05000000000000000000" pitchFamily="2" charset="2"/>
              </a:rPr>
              <a:t>user could be stumbling and become disoriented due to a high intoxication level.</a:t>
            </a:r>
          </a:p>
          <a:p>
            <a:pPr lvl="1"/>
            <a:endParaRPr lang="en-US" sz="3200" u="sng" dirty="0">
              <a:cs typeface="Arial" panose="020B0604020202020204" pitchFamily="34" charset="0"/>
              <a:sym typeface="Wingdings" panose="05000000000000000000" pitchFamily="2" charset="2"/>
            </a:endParaRPr>
          </a:p>
          <a:p>
            <a:pPr lvl="1"/>
            <a:r>
              <a:rPr lang="en-US" sz="3200" u="sng" dirty="0">
                <a:cs typeface="Arial" panose="020B0604020202020204" pitchFamily="34" charset="0"/>
                <a:sym typeface="Wingdings" panose="05000000000000000000" pitchFamily="2" charset="2"/>
              </a:rPr>
              <a:t>Three Word Prompt</a:t>
            </a:r>
            <a:r>
              <a:rPr lang="en-US" sz="3200" dirty="0">
                <a:cs typeface="Arial" panose="020B0604020202020204" pitchFamily="34" charset="0"/>
                <a:sym typeface="Wingdings" panose="05000000000000000000" pitchFamily="2" charset="2"/>
              </a:rPr>
              <a:t>: Although not currently integrated with our model, the typing accuracy of users who are intoxicated tends to greatly differ from the accuracy of users who are sober. In order to simulate this, the app has the ability to prompt the user with a randomly generated three word string. The user input along with the “correct” string is compared using minimum edit distance, also known as Levenshtein distance. This distance metric works by assigning a cost to each of the three options: inserting a character, deleting a character, and substituting a character. The algorithm returns an integer metric that we can then use to determine how far off the user input was to the correct answer.</a:t>
            </a:r>
            <a:endParaRPr lang="en-US" sz="3200" u="sng" dirty="0">
              <a:cs typeface="Arial" panose="020B0604020202020204" pitchFamily="34" charset="0"/>
              <a:sym typeface="Wingdings" panose="05000000000000000000" pitchFamily="2" charset="2"/>
            </a:endParaRPr>
          </a:p>
        </p:txBody>
      </p:sp>
      <p:pic>
        <p:nvPicPr>
          <p:cNvPr id="36" name="Picture 35">
            <a:extLst>
              <a:ext uri="{FF2B5EF4-FFF2-40B4-BE49-F238E27FC236}">
                <a16:creationId xmlns:a16="http://schemas.microsoft.com/office/drawing/2014/main" id="{5EB94CEA-FB5B-4368-A30E-50290BF0F0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14198" y="34844850"/>
            <a:ext cx="4134427" cy="2848373"/>
          </a:xfrm>
          <a:prstGeom prst="rect">
            <a:avLst/>
          </a:prstGeom>
        </p:spPr>
      </p:pic>
      <p:pic>
        <p:nvPicPr>
          <p:cNvPr id="38" name="Picture 37">
            <a:extLst>
              <a:ext uri="{FF2B5EF4-FFF2-40B4-BE49-F238E27FC236}">
                <a16:creationId xmlns:a16="http://schemas.microsoft.com/office/drawing/2014/main" id="{0A955D61-C96A-4233-9E84-FFE179DE93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16160" y="9850740"/>
            <a:ext cx="7746732" cy="4891211"/>
          </a:xfrm>
          <a:prstGeom prst="rect">
            <a:avLst/>
          </a:prstGeom>
        </p:spPr>
      </p:pic>
      <p:pic>
        <p:nvPicPr>
          <p:cNvPr id="40" name="Picture 39">
            <a:extLst>
              <a:ext uri="{FF2B5EF4-FFF2-40B4-BE49-F238E27FC236}">
                <a16:creationId xmlns:a16="http://schemas.microsoft.com/office/drawing/2014/main" id="{AE469F4F-19FC-4C40-BD07-AD7135BC0A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616160" y="15469761"/>
            <a:ext cx="7746732" cy="4892040"/>
          </a:xfrm>
          <a:prstGeom prst="rect">
            <a:avLst/>
          </a:prstGeom>
        </p:spPr>
      </p:pic>
      <p:pic>
        <p:nvPicPr>
          <p:cNvPr id="42" name="Picture 41">
            <a:extLst>
              <a:ext uri="{FF2B5EF4-FFF2-40B4-BE49-F238E27FC236}">
                <a16:creationId xmlns:a16="http://schemas.microsoft.com/office/drawing/2014/main" id="{2E1E7669-C611-4883-9703-423B58F4A3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16159" y="21089611"/>
            <a:ext cx="7746733" cy="4892040"/>
          </a:xfrm>
          <a:prstGeom prst="rect">
            <a:avLst/>
          </a:prstGeom>
        </p:spPr>
      </p:pic>
      <p:pic>
        <p:nvPicPr>
          <p:cNvPr id="44" name="Picture 43">
            <a:extLst>
              <a:ext uri="{FF2B5EF4-FFF2-40B4-BE49-F238E27FC236}">
                <a16:creationId xmlns:a16="http://schemas.microsoft.com/office/drawing/2014/main" id="{8E7DFBD4-C4F4-42C3-BAA0-3DB171C45C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16159" y="26709461"/>
            <a:ext cx="7746733" cy="4891210"/>
          </a:xfrm>
          <a:prstGeom prst="rect">
            <a:avLst/>
          </a:prstGeom>
        </p:spPr>
      </p:pic>
    </p:spTree>
    <p:extLst>
      <p:ext uri="{BB962C8B-B14F-4D97-AF65-F5344CB8AC3E}">
        <p14:creationId xmlns:p14="http://schemas.microsoft.com/office/powerpoint/2010/main" val="30260752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508</TotalTime>
  <Words>834</Words>
  <Application>Microsoft Office PowerPoint</Application>
  <PresentationFormat>Custom</PresentationFormat>
  <Paragraphs>103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Faadhil Ibrahim Moheed</dc:creator>
  <cp:lastModifiedBy>Faadhil Ibrahim Moheed</cp:lastModifiedBy>
  <cp:revision>18</cp:revision>
  <dcterms:created xsi:type="dcterms:W3CDTF">2018-04-29T16:30:11Z</dcterms:created>
  <dcterms:modified xsi:type="dcterms:W3CDTF">2018-04-30T00:59:09Z</dcterms:modified>
</cp:coreProperties>
</file>